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sldIdLst>
    <p:sldId id="256" r:id="rId2"/>
    <p:sldId id="257" r:id="rId3"/>
    <p:sldId id="258" r:id="rId4"/>
    <p:sldId id="264" r:id="rId5"/>
    <p:sldId id="259" r:id="rId6"/>
    <p:sldId id="260" r:id="rId7"/>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93" d="100"/>
          <a:sy n="93" d="100"/>
        </p:scale>
        <p:origin x="52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311601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20802998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hyperlink" Target="https://gamma.app" TargetMode="Externa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hyperlink" Target="https://gamma.app"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hyperlink" Target="https://gamma.app" TargetMode="Externa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hyperlink" Target="https://gamma.app" TargetMode="Externa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hyperlink" Target="https://gamma.app" TargetMode="Externa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png"/><Relationship Id="rId7" Type="http://schemas.openxmlformats.org/officeDocument/2006/relationships/hyperlink" Target="https://gamma.app"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pic>
        <p:nvPicPr>
          <p:cNvPr id="4" name="Image 1" descr="preencoded.png"/>
          <p:cNvPicPr>
            <a:picLocks noChangeAspect="1"/>
          </p:cNvPicPr>
          <p:nvPr/>
        </p:nvPicPr>
        <p:blipFill>
          <a:blip r:embed="rId4"/>
          <a:stretch>
            <a:fillRect/>
          </a:stretch>
        </p:blipFill>
        <p:spPr>
          <a:xfrm>
            <a:off x="-7620" y="0"/>
            <a:ext cx="5486400" cy="8229600"/>
          </a:xfrm>
          <a:prstGeom prst="rect">
            <a:avLst/>
          </a:prstGeom>
        </p:spPr>
      </p:pic>
      <p:sp>
        <p:nvSpPr>
          <p:cNvPr id="5" name="Text 1"/>
          <p:cNvSpPr/>
          <p:nvPr/>
        </p:nvSpPr>
        <p:spPr>
          <a:xfrm>
            <a:off x="6319599" y="996077"/>
            <a:ext cx="7477601" cy="3832860"/>
          </a:xfrm>
          <a:prstGeom prst="rect">
            <a:avLst/>
          </a:prstGeom>
          <a:noFill/>
          <a:ln/>
        </p:spPr>
        <p:txBody>
          <a:bodyPr wrap="square" rtlCol="0" anchor="t"/>
          <a:lstStyle/>
          <a:p>
            <a:pPr marL="0" indent="0">
              <a:lnSpc>
                <a:spcPts val="7545"/>
              </a:lnSpc>
              <a:buNone/>
            </a:pPr>
            <a:r>
              <a:rPr lang="en-US" sz="6036" b="1" kern="0" spc="-181" dirty="0">
                <a:solidFill>
                  <a:srgbClr val="FFFFFF"/>
                </a:solidFill>
                <a:latin typeface="Overpass" pitchFamily="34" charset="0"/>
                <a:ea typeface="Overpass" pitchFamily="34" charset="-122"/>
                <a:cs typeface="Overpass" pitchFamily="34" charset="-120"/>
              </a:rPr>
              <a:t>Network Intrusion Detection with Artificial Neural Networks</a:t>
            </a:r>
            <a:endParaRPr lang="en-US" sz="6036" dirty="0"/>
          </a:p>
        </p:txBody>
      </p:sp>
      <p:sp>
        <p:nvSpPr>
          <p:cNvPr id="6" name="Text 2"/>
          <p:cNvSpPr/>
          <p:nvPr/>
        </p:nvSpPr>
        <p:spPr>
          <a:xfrm>
            <a:off x="6319599" y="5162193"/>
            <a:ext cx="7477601" cy="1421606"/>
          </a:xfrm>
          <a:prstGeom prst="rect">
            <a:avLst/>
          </a:prstGeom>
          <a:noFill/>
          <a:ln/>
        </p:spPr>
        <p:txBody>
          <a:bodyPr wrap="square" rtlCol="0" anchor="t"/>
          <a:lstStyle/>
          <a:p>
            <a:pPr marL="0" indent="0">
              <a:lnSpc>
                <a:spcPts val="2799"/>
              </a:lnSpc>
              <a:buNone/>
            </a:pPr>
            <a:r>
              <a:rPr lang="en-US" sz="1750" dirty="0">
                <a:solidFill>
                  <a:srgbClr val="E5E0DF"/>
                </a:solidFill>
                <a:latin typeface="Overpass" pitchFamily="34" charset="0"/>
                <a:ea typeface="Overpass" pitchFamily="34" charset="-122"/>
                <a:cs typeface="Overpass" pitchFamily="34" charset="-120"/>
              </a:rPr>
              <a:t> Network intrusion detection is a critical component of cybersecurity, using advanced techniques like artificial neural networks to identify and mitigate threats. This project explores the analysis of a well-known dataset, review of relevant research, and the development of a robust neural network model.</a:t>
            </a:r>
            <a:endParaRPr lang="en-US" sz="1750" dirty="0"/>
          </a:p>
        </p:txBody>
      </p:sp>
      <p:sp>
        <p:nvSpPr>
          <p:cNvPr id="9" name="Text 4"/>
          <p:cNvSpPr/>
          <p:nvPr/>
        </p:nvSpPr>
        <p:spPr>
          <a:xfrm>
            <a:off x="6786086" y="6839188"/>
            <a:ext cx="1962745" cy="388858"/>
          </a:xfrm>
          <a:prstGeom prst="rect">
            <a:avLst/>
          </a:prstGeom>
          <a:noFill/>
          <a:ln/>
        </p:spPr>
        <p:txBody>
          <a:bodyPr wrap="none" rtlCol="0" anchor="t"/>
          <a:lstStyle/>
          <a:p>
            <a:pPr marL="0" indent="0" algn="l">
              <a:lnSpc>
                <a:spcPts val="3062"/>
              </a:lnSpc>
              <a:buNone/>
            </a:pPr>
            <a:endParaRPr lang="en-US" sz="2187" dirty="0"/>
          </a:p>
        </p:txBody>
      </p:sp>
      <p:pic>
        <p:nvPicPr>
          <p:cNvPr id="10" name="Image 3" descr="preencoded.png">
            <a:hlinkClick r:id="rId5"/>
          </p:cNvPr>
          <p:cNvPicPr>
            <a:picLocks noChangeAspect="1"/>
          </p:cNvPicPr>
          <p:nvPr/>
        </p:nvPicPr>
        <p:blipFill>
          <a:blip r:embed="rId6"/>
          <a:stretch>
            <a:fillRect/>
          </a:stretch>
        </p:blipFill>
        <p:spPr>
          <a:xfrm>
            <a:off x="12242153" y="7589520"/>
            <a:ext cx="2296807" cy="5486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C0C"/>
          </a:solidFill>
          <a:ln/>
        </p:spPr>
      </p:sp>
      <p:sp>
        <p:nvSpPr>
          <p:cNvPr id="4" name="Text 1"/>
          <p:cNvSpPr/>
          <p:nvPr/>
        </p:nvSpPr>
        <p:spPr>
          <a:xfrm>
            <a:off x="2348389" y="1505903"/>
            <a:ext cx="9026485" cy="694373"/>
          </a:xfrm>
          <a:prstGeom prst="rect">
            <a:avLst/>
          </a:prstGeom>
          <a:noFill/>
          <a:ln/>
        </p:spPr>
        <p:txBody>
          <a:bodyPr wrap="none" rtlCol="0" anchor="t"/>
          <a:lstStyle/>
          <a:p>
            <a:pPr marL="0" indent="0">
              <a:lnSpc>
                <a:spcPts val="5468"/>
              </a:lnSpc>
              <a:buNone/>
            </a:pPr>
            <a:r>
              <a:rPr lang="en-US" sz="4374" b="1" kern="0" spc="-131" dirty="0">
                <a:solidFill>
                  <a:srgbClr val="FFFFFF"/>
                </a:solidFill>
                <a:latin typeface="Overpass" pitchFamily="34" charset="0"/>
                <a:ea typeface="Overpass" pitchFamily="34" charset="-122"/>
                <a:cs typeface="Overpass" pitchFamily="34" charset="-120"/>
              </a:rPr>
              <a:t>Analyzing the KDD Cup 1999 Dataset</a:t>
            </a:r>
            <a:endParaRPr lang="en-US" sz="4374" dirty="0"/>
          </a:p>
        </p:txBody>
      </p:sp>
      <p:sp>
        <p:nvSpPr>
          <p:cNvPr id="5" name="Text 2"/>
          <p:cNvSpPr/>
          <p:nvPr/>
        </p:nvSpPr>
        <p:spPr>
          <a:xfrm>
            <a:off x="2348389" y="2755702"/>
            <a:ext cx="2777490" cy="347186"/>
          </a:xfrm>
          <a:prstGeom prst="rect">
            <a:avLst/>
          </a:prstGeom>
          <a:noFill/>
          <a:ln/>
        </p:spPr>
        <p:txBody>
          <a:bodyPr wrap="none" rtlCol="0" anchor="t"/>
          <a:lstStyle/>
          <a:p>
            <a:pPr marL="0" indent="0">
              <a:lnSpc>
                <a:spcPts val="2734"/>
              </a:lnSpc>
              <a:buNone/>
            </a:pPr>
            <a:r>
              <a:rPr lang="en-US" sz="2187" b="1" kern="0" spc="-66" dirty="0">
                <a:solidFill>
                  <a:srgbClr val="FFFFFF"/>
                </a:solidFill>
                <a:latin typeface="Overpass" pitchFamily="34" charset="0"/>
                <a:ea typeface="Overpass" pitchFamily="34" charset="-122"/>
                <a:cs typeface="Overpass" pitchFamily="34" charset="-120"/>
              </a:rPr>
              <a:t>Dataset Overview</a:t>
            </a:r>
            <a:endParaRPr lang="en-US" sz="2187" dirty="0"/>
          </a:p>
        </p:txBody>
      </p:sp>
      <p:sp>
        <p:nvSpPr>
          <p:cNvPr id="6" name="Text 3"/>
          <p:cNvSpPr/>
          <p:nvPr/>
        </p:nvSpPr>
        <p:spPr>
          <a:xfrm>
            <a:off x="2348389" y="3325058"/>
            <a:ext cx="2949416" cy="2843213"/>
          </a:xfrm>
          <a:prstGeom prst="rect">
            <a:avLst/>
          </a:prstGeom>
          <a:noFill/>
          <a:ln/>
        </p:spPr>
        <p:txBody>
          <a:bodyPr wrap="square" rtlCol="0" anchor="t"/>
          <a:lstStyle/>
          <a:p>
            <a:pPr marL="0" indent="0">
              <a:lnSpc>
                <a:spcPts val="2799"/>
              </a:lnSpc>
              <a:buNone/>
            </a:pPr>
            <a:r>
              <a:rPr lang="en-US" sz="1750" dirty="0">
                <a:solidFill>
                  <a:srgbClr val="E5E0DF"/>
                </a:solidFill>
                <a:latin typeface="Overpass" pitchFamily="34" charset="0"/>
                <a:ea typeface="Overpass" pitchFamily="34" charset="-122"/>
                <a:cs typeface="Overpass" pitchFamily="34" charset="-120"/>
              </a:rPr>
              <a:t>The KDD Cup 1999 dataset is a widely used benchmark for network intrusion detection. This project utilizes a 10% subset of the original data, containing a diverse range of attack types and normal network traffic.</a:t>
            </a:r>
            <a:endParaRPr lang="en-US" sz="1750" dirty="0"/>
          </a:p>
        </p:txBody>
      </p:sp>
      <p:sp>
        <p:nvSpPr>
          <p:cNvPr id="7" name="Text 4"/>
          <p:cNvSpPr/>
          <p:nvPr/>
        </p:nvSpPr>
        <p:spPr>
          <a:xfrm>
            <a:off x="5847398" y="2755702"/>
            <a:ext cx="2777490" cy="347186"/>
          </a:xfrm>
          <a:prstGeom prst="rect">
            <a:avLst/>
          </a:prstGeom>
          <a:noFill/>
          <a:ln/>
        </p:spPr>
        <p:txBody>
          <a:bodyPr wrap="none" rtlCol="0" anchor="t"/>
          <a:lstStyle/>
          <a:p>
            <a:pPr marL="0" indent="0">
              <a:lnSpc>
                <a:spcPts val="2734"/>
              </a:lnSpc>
              <a:buNone/>
            </a:pPr>
            <a:r>
              <a:rPr lang="en-US" sz="2187" b="1" kern="0" spc="-66" dirty="0">
                <a:solidFill>
                  <a:srgbClr val="FFFFFF"/>
                </a:solidFill>
                <a:latin typeface="Overpass" pitchFamily="34" charset="0"/>
                <a:ea typeface="Overpass" pitchFamily="34" charset="-122"/>
                <a:cs typeface="Overpass" pitchFamily="34" charset="-120"/>
              </a:rPr>
              <a:t>Feature Engineering</a:t>
            </a:r>
            <a:endParaRPr lang="en-US" sz="2187" dirty="0"/>
          </a:p>
        </p:txBody>
      </p:sp>
      <p:sp>
        <p:nvSpPr>
          <p:cNvPr id="8" name="Text 5"/>
          <p:cNvSpPr/>
          <p:nvPr/>
        </p:nvSpPr>
        <p:spPr>
          <a:xfrm>
            <a:off x="5847398" y="3325058"/>
            <a:ext cx="2949416" cy="3198614"/>
          </a:xfrm>
          <a:prstGeom prst="rect">
            <a:avLst/>
          </a:prstGeom>
          <a:noFill/>
          <a:ln/>
        </p:spPr>
        <p:txBody>
          <a:bodyPr wrap="square" rtlCol="0" anchor="t"/>
          <a:lstStyle/>
          <a:p>
            <a:pPr marL="0" indent="0">
              <a:lnSpc>
                <a:spcPts val="2799"/>
              </a:lnSpc>
              <a:buNone/>
            </a:pPr>
            <a:r>
              <a:rPr lang="en-US" sz="1750" dirty="0">
                <a:solidFill>
                  <a:srgbClr val="E5E0DF"/>
                </a:solidFill>
                <a:latin typeface="Overpass" pitchFamily="34" charset="0"/>
                <a:ea typeface="Overpass" pitchFamily="34" charset="-122"/>
                <a:cs typeface="Overpass" pitchFamily="34" charset="-120"/>
              </a:rPr>
              <a:t>Careful preprocessing and feature engineering are essential to optimize the neural network's performance. This includes handling missing values, encoding categorical features, and selecting the most informative attributes.</a:t>
            </a:r>
            <a:endParaRPr lang="en-US" sz="1750" dirty="0"/>
          </a:p>
        </p:txBody>
      </p:sp>
      <p:sp>
        <p:nvSpPr>
          <p:cNvPr id="9" name="Text 6"/>
          <p:cNvSpPr/>
          <p:nvPr/>
        </p:nvSpPr>
        <p:spPr>
          <a:xfrm>
            <a:off x="9346406" y="2755702"/>
            <a:ext cx="2777490" cy="347186"/>
          </a:xfrm>
          <a:prstGeom prst="rect">
            <a:avLst/>
          </a:prstGeom>
          <a:noFill/>
          <a:ln/>
        </p:spPr>
        <p:txBody>
          <a:bodyPr wrap="none" rtlCol="0" anchor="t"/>
          <a:lstStyle/>
          <a:p>
            <a:pPr marL="0" indent="0">
              <a:lnSpc>
                <a:spcPts val="2734"/>
              </a:lnSpc>
              <a:buNone/>
            </a:pPr>
            <a:r>
              <a:rPr lang="en-US" sz="2187" b="1" kern="0" spc="-66" dirty="0">
                <a:solidFill>
                  <a:srgbClr val="FFFFFF"/>
                </a:solidFill>
                <a:latin typeface="Overpass" pitchFamily="34" charset="0"/>
                <a:ea typeface="Overpass" pitchFamily="34" charset="-122"/>
                <a:cs typeface="Overpass" pitchFamily="34" charset="-120"/>
              </a:rPr>
              <a:t>Exploratory Analysis</a:t>
            </a:r>
            <a:endParaRPr lang="en-US" sz="2187" dirty="0"/>
          </a:p>
        </p:txBody>
      </p:sp>
      <p:sp>
        <p:nvSpPr>
          <p:cNvPr id="10" name="Text 7"/>
          <p:cNvSpPr/>
          <p:nvPr/>
        </p:nvSpPr>
        <p:spPr>
          <a:xfrm>
            <a:off x="9346406" y="3325058"/>
            <a:ext cx="2949416" cy="2487811"/>
          </a:xfrm>
          <a:prstGeom prst="rect">
            <a:avLst/>
          </a:prstGeom>
          <a:noFill/>
          <a:ln/>
        </p:spPr>
        <p:txBody>
          <a:bodyPr wrap="square" rtlCol="0" anchor="t"/>
          <a:lstStyle/>
          <a:p>
            <a:pPr marL="0" indent="0">
              <a:lnSpc>
                <a:spcPts val="2799"/>
              </a:lnSpc>
              <a:buNone/>
            </a:pPr>
            <a:r>
              <a:rPr lang="en-US" sz="1750" dirty="0">
                <a:solidFill>
                  <a:srgbClr val="E5E0DF"/>
                </a:solidFill>
                <a:latin typeface="Overpass" pitchFamily="34" charset="0"/>
                <a:ea typeface="Overpass" pitchFamily="34" charset="-122"/>
                <a:cs typeface="Overpass" pitchFamily="34" charset="-120"/>
              </a:rPr>
              <a:t>Analyzing the statistical properties, data distributions, and correlations within the dataset provides valuable insights to guide the neural network architecture and training process.</a:t>
            </a:r>
            <a:endParaRPr lang="en-US" sz="1750" dirty="0"/>
          </a:p>
        </p:txBody>
      </p:sp>
      <p:pic>
        <p:nvPicPr>
          <p:cNvPr id="11"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pic>
        <p:nvPicPr>
          <p:cNvPr id="4" name="Image 1" descr="preencoded.png"/>
          <p:cNvPicPr>
            <a:picLocks noChangeAspect="1"/>
          </p:cNvPicPr>
          <p:nvPr/>
        </p:nvPicPr>
        <p:blipFill>
          <a:blip r:embed="rId4"/>
          <a:stretch>
            <a:fillRect/>
          </a:stretch>
        </p:blipFill>
        <p:spPr>
          <a:xfrm>
            <a:off x="-7620" y="0"/>
            <a:ext cx="3657600" cy="8229600"/>
          </a:xfrm>
          <a:prstGeom prst="rect">
            <a:avLst/>
          </a:prstGeom>
        </p:spPr>
      </p:pic>
      <p:sp>
        <p:nvSpPr>
          <p:cNvPr id="5" name="Text 1"/>
          <p:cNvSpPr/>
          <p:nvPr/>
        </p:nvSpPr>
        <p:spPr>
          <a:xfrm>
            <a:off x="4482346" y="605909"/>
            <a:ext cx="6772037" cy="687348"/>
          </a:xfrm>
          <a:prstGeom prst="rect">
            <a:avLst/>
          </a:prstGeom>
          <a:noFill/>
          <a:ln/>
        </p:spPr>
        <p:txBody>
          <a:bodyPr wrap="none" rtlCol="0" anchor="t"/>
          <a:lstStyle/>
          <a:p>
            <a:pPr marL="0" indent="0">
              <a:lnSpc>
                <a:spcPts val="5412"/>
              </a:lnSpc>
              <a:buNone/>
            </a:pPr>
            <a:r>
              <a:rPr lang="en-US" sz="4330" b="1" kern="0" spc="-130" dirty="0">
                <a:solidFill>
                  <a:srgbClr val="FFFFFF"/>
                </a:solidFill>
                <a:latin typeface="Overpass" pitchFamily="34" charset="0"/>
                <a:ea typeface="Overpass" pitchFamily="34" charset="-122"/>
                <a:cs typeface="Overpass" pitchFamily="34" charset="-120"/>
              </a:rPr>
              <a:t>Review of Existing Research</a:t>
            </a:r>
            <a:endParaRPr lang="en-US" sz="4330" dirty="0"/>
          </a:p>
        </p:txBody>
      </p:sp>
      <p:sp>
        <p:nvSpPr>
          <p:cNvPr id="6" name="Shape 2"/>
          <p:cNvSpPr/>
          <p:nvPr/>
        </p:nvSpPr>
        <p:spPr>
          <a:xfrm>
            <a:off x="4790361" y="1623179"/>
            <a:ext cx="43934" cy="6000512"/>
          </a:xfrm>
          <a:prstGeom prst="roundRect">
            <a:avLst>
              <a:gd name="adj" fmla="val 225295"/>
            </a:avLst>
          </a:prstGeom>
          <a:solidFill>
            <a:srgbClr val="971B55"/>
          </a:solidFill>
          <a:ln/>
        </p:spPr>
      </p:sp>
      <p:sp>
        <p:nvSpPr>
          <p:cNvPr id="7" name="Shape 3"/>
          <p:cNvSpPr/>
          <p:nvPr/>
        </p:nvSpPr>
        <p:spPr>
          <a:xfrm>
            <a:off x="5059680" y="2020431"/>
            <a:ext cx="769739" cy="43934"/>
          </a:xfrm>
          <a:prstGeom prst="roundRect">
            <a:avLst>
              <a:gd name="adj" fmla="val 225295"/>
            </a:avLst>
          </a:prstGeom>
          <a:solidFill>
            <a:srgbClr val="971B55"/>
          </a:solidFill>
          <a:ln/>
        </p:spPr>
      </p:sp>
      <p:sp>
        <p:nvSpPr>
          <p:cNvPr id="8" name="Shape 4"/>
          <p:cNvSpPr/>
          <p:nvPr/>
        </p:nvSpPr>
        <p:spPr>
          <a:xfrm>
            <a:off x="4564856" y="1794986"/>
            <a:ext cx="494824" cy="494824"/>
          </a:xfrm>
          <a:prstGeom prst="roundRect">
            <a:avLst>
              <a:gd name="adj" fmla="val 20003"/>
            </a:avLst>
          </a:prstGeom>
          <a:solidFill>
            <a:srgbClr val="7E023C"/>
          </a:solidFill>
          <a:ln w="7620">
            <a:solidFill>
              <a:srgbClr val="971B55"/>
            </a:solidFill>
            <a:prstDash val="solid"/>
          </a:ln>
        </p:spPr>
      </p:sp>
      <p:sp>
        <p:nvSpPr>
          <p:cNvPr id="9" name="Text 5"/>
          <p:cNvSpPr/>
          <p:nvPr/>
        </p:nvSpPr>
        <p:spPr>
          <a:xfrm>
            <a:off x="4751189" y="1836182"/>
            <a:ext cx="122039" cy="412313"/>
          </a:xfrm>
          <a:prstGeom prst="rect">
            <a:avLst/>
          </a:prstGeom>
          <a:noFill/>
          <a:ln/>
        </p:spPr>
        <p:txBody>
          <a:bodyPr wrap="none" rtlCol="0" anchor="t"/>
          <a:lstStyle/>
          <a:p>
            <a:pPr marL="0" indent="0" algn="ctr">
              <a:lnSpc>
                <a:spcPts val="3247"/>
              </a:lnSpc>
              <a:buNone/>
            </a:pPr>
            <a:r>
              <a:rPr lang="en-US" sz="2598" b="1" kern="0" spc="-78" dirty="0">
                <a:solidFill>
                  <a:srgbClr val="E5E0DF"/>
                </a:solidFill>
                <a:latin typeface="Overpass" pitchFamily="34" charset="0"/>
                <a:ea typeface="Overpass" pitchFamily="34" charset="-122"/>
                <a:cs typeface="Overpass" pitchFamily="34" charset="-120"/>
              </a:rPr>
              <a:t>1</a:t>
            </a:r>
            <a:endParaRPr lang="en-US" sz="2598" dirty="0"/>
          </a:p>
        </p:txBody>
      </p:sp>
      <p:sp>
        <p:nvSpPr>
          <p:cNvPr id="10" name="Text 6"/>
          <p:cNvSpPr/>
          <p:nvPr/>
        </p:nvSpPr>
        <p:spPr>
          <a:xfrm>
            <a:off x="6021943" y="1843087"/>
            <a:ext cx="3742968" cy="343614"/>
          </a:xfrm>
          <a:prstGeom prst="rect">
            <a:avLst/>
          </a:prstGeom>
          <a:noFill/>
          <a:ln/>
        </p:spPr>
        <p:txBody>
          <a:bodyPr wrap="none" rtlCol="0" anchor="t"/>
          <a:lstStyle/>
          <a:p>
            <a:pPr marL="0" indent="0" algn="l">
              <a:lnSpc>
                <a:spcPts val="2706"/>
              </a:lnSpc>
              <a:buNone/>
            </a:pPr>
            <a:r>
              <a:rPr lang="en-US" sz="2165" b="1" kern="0" spc="-65" dirty="0">
                <a:solidFill>
                  <a:srgbClr val="E5E0DF"/>
                </a:solidFill>
                <a:latin typeface="Overpass" pitchFamily="34" charset="0"/>
                <a:ea typeface="Overpass" pitchFamily="34" charset="-122"/>
              </a:rPr>
              <a:t>Research paper 1</a:t>
            </a:r>
            <a:endParaRPr lang="en-US" sz="2165" dirty="0"/>
          </a:p>
        </p:txBody>
      </p:sp>
      <p:sp>
        <p:nvSpPr>
          <p:cNvPr id="11" name="Text 7"/>
          <p:cNvSpPr/>
          <p:nvPr/>
        </p:nvSpPr>
        <p:spPr>
          <a:xfrm>
            <a:off x="6021943" y="2318623"/>
            <a:ext cx="8204927" cy="1364932"/>
          </a:xfrm>
          <a:prstGeom prst="rect">
            <a:avLst/>
          </a:prstGeom>
          <a:noFill/>
          <a:ln/>
        </p:spPr>
        <p:txBody>
          <a:bodyPr wrap="square" rtlCol="0" anchor="t"/>
          <a:lstStyle/>
          <a:p>
            <a:pPr marL="0" indent="0" algn="l">
              <a:lnSpc>
                <a:spcPts val="2771"/>
              </a:lnSpc>
              <a:buNone/>
            </a:pPr>
            <a:r>
              <a:rPr lang="en-US" sz="1732" dirty="0">
                <a:solidFill>
                  <a:srgbClr val="E5E0DF"/>
                </a:solidFill>
                <a:latin typeface="Overpass" pitchFamily="34" charset="0"/>
                <a:ea typeface="Overpass" pitchFamily="34" charset="-122"/>
                <a:cs typeface="Overpass" pitchFamily="34" charset="-120"/>
              </a:rPr>
              <a:t>Shenfield (2018) introduces an innovative approach to intrusion detection by employing artificial neural networks (ANNs) for the analysis of network traffic, distinguishing between benign and malicious data. The study utilizes a variety of benign network traffic data, including images and document files, alongside malicious shell code files from the exploit database, </a:t>
            </a:r>
            <a:r>
              <a:rPr lang="en-US" sz="1732" dirty="0" err="1">
                <a:solidFill>
                  <a:srgbClr val="E5E0DF"/>
                </a:solidFill>
                <a:latin typeface="Overpass" pitchFamily="34" charset="0"/>
                <a:ea typeface="Overpass" pitchFamily="34" charset="-122"/>
                <a:cs typeface="Overpass" pitchFamily="34" charset="-120"/>
              </a:rPr>
              <a:t>exploitdb</a:t>
            </a:r>
            <a:r>
              <a:rPr lang="en-US" sz="1732" dirty="0">
                <a:solidFill>
                  <a:srgbClr val="E5E0DF"/>
                </a:solidFill>
                <a:latin typeface="Overpass" pitchFamily="34" charset="0"/>
                <a:ea typeface="Overpass" pitchFamily="34" charset="-122"/>
                <a:cs typeface="Overpass" pitchFamily="34" charset="-120"/>
              </a:rPr>
              <a:t>. The ANN architecture proposed in this research achieves remarkable performance metrics, with an average accuracy of 98%, an area under the receiver operator characteristic curve of 0.98, and a false positive rate of less than 2%. These results, obtained through repeated 10-fold cross-validation, underscore the robustness, accuracy, and precision of the technique.</a:t>
            </a:r>
            <a:endParaRPr lang="en-US" sz="1732" dirty="0"/>
          </a:p>
        </p:txBody>
      </p:sp>
      <p:sp>
        <p:nvSpPr>
          <p:cNvPr id="19" name="Text 15"/>
          <p:cNvSpPr/>
          <p:nvPr/>
        </p:nvSpPr>
        <p:spPr>
          <a:xfrm>
            <a:off x="4718328" y="6217682"/>
            <a:ext cx="187881" cy="412313"/>
          </a:xfrm>
          <a:prstGeom prst="rect">
            <a:avLst/>
          </a:prstGeom>
          <a:noFill/>
          <a:ln/>
        </p:spPr>
        <p:txBody>
          <a:bodyPr wrap="none" rtlCol="0" anchor="t"/>
          <a:lstStyle/>
          <a:p>
            <a:pPr marL="0" indent="0" algn="ctr">
              <a:lnSpc>
                <a:spcPts val="3247"/>
              </a:lnSpc>
              <a:buNone/>
            </a:pPr>
            <a:endParaRPr lang="en-US" sz="2598" dirty="0"/>
          </a:p>
        </p:txBody>
      </p:sp>
      <p:sp>
        <p:nvSpPr>
          <p:cNvPr id="20" name="Text 16"/>
          <p:cNvSpPr/>
          <p:nvPr/>
        </p:nvSpPr>
        <p:spPr>
          <a:xfrm>
            <a:off x="6021943" y="6224588"/>
            <a:ext cx="2894767" cy="343614"/>
          </a:xfrm>
          <a:prstGeom prst="rect">
            <a:avLst/>
          </a:prstGeom>
          <a:noFill/>
          <a:ln/>
        </p:spPr>
        <p:txBody>
          <a:bodyPr wrap="none" rtlCol="0" anchor="t"/>
          <a:lstStyle/>
          <a:p>
            <a:pPr marL="0" indent="0" algn="l">
              <a:lnSpc>
                <a:spcPts val="2706"/>
              </a:lnSpc>
              <a:buNone/>
            </a:pPr>
            <a:r>
              <a:rPr lang="en-US" sz="2165" b="1" kern="0" spc="-65" dirty="0">
                <a:solidFill>
                  <a:srgbClr val="E5E0DF"/>
                </a:solidFill>
                <a:latin typeface="Overpass" pitchFamily="34" charset="0"/>
                <a:ea typeface="Overpass" pitchFamily="34" charset="-122"/>
                <a:cs typeface="Overpass" pitchFamily="34" charset="-120"/>
              </a:rPr>
              <a:t>Paper link</a:t>
            </a:r>
            <a:endParaRPr lang="en-US" sz="2165" dirty="0"/>
          </a:p>
        </p:txBody>
      </p:sp>
      <p:sp>
        <p:nvSpPr>
          <p:cNvPr id="21" name="Text 17"/>
          <p:cNvSpPr/>
          <p:nvPr/>
        </p:nvSpPr>
        <p:spPr>
          <a:xfrm>
            <a:off x="6021943" y="6700123"/>
            <a:ext cx="7783711" cy="703659"/>
          </a:xfrm>
          <a:prstGeom prst="rect">
            <a:avLst/>
          </a:prstGeom>
          <a:noFill/>
          <a:ln/>
        </p:spPr>
        <p:txBody>
          <a:bodyPr wrap="square" rtlCol="0" anchor="t"/>
          <a:lstStyle/>
          <a:p>
            <a:pPr marL="0" indent="0" algn="l">
              <a:lnSpc>
                <a:spcPts val="2771"/>
              </a:lnSpc>
              <a:buNone/>
            </a:pPr>
            <a:r>
              <a:rPr lang="en-US" sz="1732" dirty="0">
                <a:solidFill>
                  <a:srgbClr val="E5E0DF"/>
                </a:solidFill>
                <a:latin typeface="Overpass" pitchFamily="34" charset="0"/>
                <a:ea typeface="Overpass" pitchFamily="34" charset="-122"/>
                <a:cs typeface="Overpass" pitchFamily="34" charset="-120"/>
              </a:rPr>
              <a:t>https://shura.shu.ac.uk/20882/10/Shenfield-IntelligentIntrusionDetection%28VoR%29.pdf</a:t>
            </a:r>
            <a:endParaRPr lang="en-US" sz="1732" dirty="0"/>
          </a:p>
        </p:txBody>
      </p:sp>
      <p:pic>
        <p:nvPicPr>
          <p:cNvPr id="22" name="Image 2" descr="preencoded.png">
            <a:hlinkClick r:id="rId5"/>
          </p:cNvPr>
          <p:cNvPicPr>
            <a:picLocks noChangeAspect="1"/>
          </p:cNvPicPr>
          <p:nvPr/>
        </p:nvPicPr>
        <p:blipFill>
          <a:blip r:embed="rId6"/>
          <a:stretch>
            <a:fillRect/>
          </a:stretch>
        </p:blipFill>
        <p:spPr>
          <a:xfrm>
            <a:off x="12242153" y="7589520"/>
            <a:ext cx="2296807" cy="54864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pic>
        <p:nvPicPr>
          <p:cNvPr id="4" name="Image 1" descr="preencoded.png"/>
          <p:cNvPicPr>
            <a:picLocks noChangeAspect="1"/>
          </p:cNvPicPr>
          <p:nvPr/>
        </p:nvPicPr>
        <p:blipFill>
          <a:blip r:embed="rId4"/>
          <a:stretch>
            <a:fillRect/>
          </a:stretch>
        </p:blipFill>
        <p:spPr>
          <a:xfrm>
            <a:off x="-7620" y="0"/>
            <a:ext cx="3657600" cy="8229600"/>
          </a:xfrm>
          <a:prstGeom prst="rect">
            <a:avLst/>
          </a:prstGeom>
        </p:spPr>
      </p:pic>
      <p:sp>
        <p:nvSpPr>
          <p:cNvPr id="5" name="Text 1"/>
          <p:cNvSpPr/>
          <p:nvPr/>
        </p:nvSpPr>
        <p:spPr>
          <a:xfrm>
            <a:off x="4482346" y="605909"/>
            <a:ext cx="6772037" cy="687348"/>
          </a:xfrm>
          <a:prstGeom prst="rect">
            <a:avLst/>
          </a:prstGeom>
          <a:noFill/>
          <a:ln/>
        </p:spPr>
        <p:txBody>
          <a:bodyPr wrap="none" rtlCol="0" anchor="t"/>
          <a:lstStyle/>
          <a:p>
            <a:pPr marL="0" indent="0">
              <a:lnSpc>
                <a:spcPts val="5412"/>
              </a:lnSpc>
              <a:buNone/>
            </a:pPr>
            <a:r>
              <a:rPr lang="en-US" sz="4330" b="1" kern="0" spc="-130" dirty="0">
                <a:solidFill>
                  <a:srgbClr val="FFFFFF"/>
                </a:solidFill>
                <a:latin typeface="Overpass" pitchFamily="34" charset="0"/>
                <a:ea typeface="Overpass" pitchFamily="34" charset="-122"/>
                <a:cs typeface="Overpass" pitchFamily="34" charset="-120"/>
              </a:rPr>
              <a:t>Review of Existing Research</a:t>
            </a:r>
            <a:endParaRPr lang="en-US" sz="4330" dirty="0"/>
          </a:p>
        </p:txBody>
      </p:sp>
      <p:sp>
        <p:nvSpPr>
          <p:cNvPr id="6" name="Shape 2"/>
          <p:cNvSpPr/>
          <p:nvPr/>
        </p:nvSpPr>
        <p:spPr>
          <a:xfrm>
            <a:off x="4790361" y="1623179"/>
            <a:ext cx="43934" cy="6000512"/>
          </a:xfrm>
          <a:prstGeom prst="roundRect">
            <a:avLst>
              <a:gd name="adj" fmla="val 225295"/>
            </a:avLst>
          </a:prstGeom>
          <a:solidFill>
            <a:srgbClr val="971B55"/>
          </a:solidFill>
          <a:ln/>
        </p:spPr>
      </p:sp>
      <p:sp>
        <p:nvSpPr>
          <p:cNvPr id="7" name="Shape 3"/>
          <p:cNvSpPr/>
          <p:nvPr/>
        </p:nvSpPr>
        <p:spPr>
          <a:xfrm>
            <a:off x="5059680" y="2020431"/>
            <a:ext cx="769739" cy="43934"/>
          </a:xfrm>
          <a:prstGeom prst="roundRect">
            <a:avLst>
              <a:gd name="adj" fmla="val 225295"/>
            </a:avLst>
          </a:prstGeom>
          <a:solidFill>
            <a:srgbClr val="971B55"/>
          </a:solidFill>
          <a:ln/>
        </p:spPr>
      </p:sp>
      <p:sp>
        <p:nvSpPr>
          <p:cNvPr id="8" name="Shape 4"/>
          <p:cNvSpPr/>
          <p:nvPr/>
        </p:nvSpPr>
        <p:spPr>
          <a:xfrm>
            <a:off x="4564856" y="1794986"/>
            <a:ext cx="494824" cy="494824"/>
          </a:xfrm>
          <a:prstGeom prst="roundRect">
            <a:avLst>
              <a:gd name="adj" fmla="val 20003"/>
            </a:avLst>
          </a:prstGeom>
          <a:solidFill>
            <a:srgbClr val="7E023C"/>
          </a:solidFill>
          <a:ln w="7620">
            <a:solidFill>
              <a:srgbClr val="971B55"/>
            </a:solidFill>
            <a:prstDash val="solid"/>
          </a:ln>
        </p:spPr>
      </p:sp>
      <p:sp>
        <p:nvSpPr>
          <p:cNvPr id="9" name="Text 5"/>
          <p:cNvSpPr/>
          <p:nvPr/>
        </p:nvSpPr>
        <p:spPr>
          <a:xfrm>
            <a:off x="4751189" y="1836182"/>
            <a:ext cx="122039" cy="412313"/>
          </a:xfrm>
          <a:prstGeom prst="rect">
            <a:avLst/>
          </a:prstGeom>
          <a:noFill/>
          <a:ln/>
        </p:spPr>
        <p:txBody>
          <a:bodyPr wrap="none" rtlCol="0" anchor="t"/>
          <a:lstStyle/>
          <a:p>
            <a:pPr marL="0" indent="0" algn="ctr">
              <a:lnSpc>
                <a:spcPts val="3247"/>
              </a:lnSpc>
              <a:buNone/>
            </a:pPr>
            <a:r>
              <a:rPr lang="en-US" sz="2598" b="1" kern="0" spc="-78" dirty="0">
                <a:solidFill>
                  <a:srgbClr val="E5E0DF"/>
                </a:solidFill>
                <a:latin typeface="Overpass" pitchFamily="34" charset="0"/>
                <a:ea typeface="Overpass" pitchFamily="34" charset="-122"/>
              </a:rPr>
              <a:t>2</a:t>
            </a:r>
            <a:endParaRPr lang="en-US" sz="2598" dirty="0"/>
          </a:p>
        </p:txBody>
      </p:sp>
      <p:sp>
        <p:nvSpPr>
          <p:cNvPr id="10" name="Text 6"/>
          <p:cNvSpPr/>
          <p:nvPr/>
        </p:nvSpPr>
        <p:spPr>
          <a:xfrm>
            <a:off x="6021943" y="1843087"/>
            <a:ext cx="3742968" cy="343614"/>
          </a:xfrm>
          <a:prstGeom prst="rect">
            <a:avLst/>
          </a:prstGeom>
          <a:noFill/>
          <a:ln/>
        </p:spPr>
        <p:txBody>
          <a:bodyPr wrap="none" rtlCol="0" anchor="t"/>
          <a:lstStyle/>
          <a:p>
            <a:pPr marL="0" indent="0" algn="l">
              <a:lnSpc>
                <a:spcPts val="2706"/>
              </a:lnSpc>
              <a:buNone/>
            </a:pPr>
            <a:r>
              <a:rPr lang="en-US" sz="2165" b="1" kern="0" spc="-65" dirty="0">
                <a:solidFill>
                  <a:srgbClr val="E5E0DF"/>
                </a:solidFill>
                <a:latin typeface="Overpass" pitchFamily="34" charset="0"/>
                <a:ea typeface="Overpass" pitchFamily="34" charset="-122"/>
              </a:rPr>
              <a:t>Research paper 2</a:t>
            </a:r>
            <a:endParaRPr lang="en-US" sz="2165" dirty="0"/>
          </a:p>
        </p:txBody>
      </p:sp>
      <p:sp>
        <p:nvSpPr>
          <p:cNvPr id="11" name="Text 7"/>
          <p:cNvSpPr/>
          <p:nvPr/>
        </p:nvSpPr>
        <p:spPr>
          <a:xfrm>
            <a:off x="6021943" y="2318623"/>
            <a:ext cx="8204927" cy="1364932"/>
          </a:xfrm>
          <a:prstGeom prst="rect">
            <a:avLst/>
          </a:prstGeom>
          <a:noFill/>
          <a:ln/>
        </p:spPr>
        <p:txBody>
          <a:bodyPr wrap="square" rtlCol="0" anchor="t"/>
          <a:lstStyle/>
          <a:p>
            <a:pPr marL="0" indent="0" algn="l">
              <a:lnSpc>
                <a:spcPts val="2771"/>
              </a:lnSpc>
              <a:buNone/>
            </a:pPr>
            <a:r>
              <a:rPr lang="en-US" sz="1732" dirty="0">
                <a:solidFill>
                  <a:srgbClr val="E5E0DF"/>
                </a:solidFill>
                <a:latin typeface="Overpass" pitchFamily="34" charset="0"/>
                <a:ea typeface="Overpass" pitchFamily="34" charset="-122"/>
                <a:cs typeface="Overpass" pitchFamily="34" charset="-120"/>
              </a:rPr>
              <a:t>Jing-</a:t>
            </a:r>
            <a:r>
              <a:rPr lang="en-US" sz="1732" dirty="0" err="1">
                <a:solidFill>
                  <a:srgbClr val="E5E0DF"/>
                </a:solidFill>
                <a:latin typeface="Overpass" pitchFamily="34" charset="0"/>
                <a:ea typeface="Overpass" pitchFamily="34" charset="-122"/>
                <a:cs typeface="Overpass" pitchFamily="34" charset="-120"/>
              </a:rPr>
              <a:t>xin</a:t>
            </a:r>
            <a:r>
              <a:rPr lang="en-US" sz="1732" dirty="0">
                <a:solidFill>
                  <a:srgbClr val="E5E0DF"/>
                </a:solidFill>
                <a:latin typeface="Overpass" pitchFamily="34" charset="0"/>
                <a:ea typeface="Overpass" pitchFamily="34" charset="-122"/>
                <a:cs typeface="Overpass" pitchFamily="34" charset="-120"/>
              </a:rPr>
              <a:t> (2004) explores the application of artificial neural networks (ANNs) to enhance the performance of network intrusion detection systems (NIDS). Traditional NIDS often suffer from high false alarm rates, which can undermine the security measures within a network. By implementing ANNs, Jing-</a:t>
            </a:r>
            <a:r>
              <a:rPr lang="en-US" sz="1732" dirty="0" err="1">
                <a:solidFill>
                  <a:srgbClr val="E5E0DF"/>
                </a:solidFill>
                <a:latin typeface="Overpass" pitchFamily="34" charset="0"/>
                <a:ea typeface="Overpass" pitchFamily="34" charset="-122"/>
                <a:cs typeface="Overpass" pitchFamily="34" charset="-120"/>
              </a:rPr>
              <a:t>xin</a:t>
            </a:r>
            <a:r>
              <a:rPr lang="en-US" sz="1732" dirty="0">
                <a:solidFill>
                  <a:srgbClr val="E5E0DF"/>
                </a:solidFill>
                <a:latin typeface="Overpass" pitchFamily="34" charset="0"/>
                <a:ea typeface="Overpass" pitchFamily="34" charset="-122"/>
                <a:cs typeface="Overpass" pitchFamily="34" charset="-120"/>
              </a:rPr>
              <a:t> (2004) aims to reduce these false alarms significantly. The paper details the design and implementation of an ANN-based NIDS and presents experimental results to validate the effectiveness of this approach. The experiments demonstrate a notable reduction in false alarm rates, with less than 3% for known intrusions and less than 13% for unknown intrusions. These results suggest that ANN-based systems provide a substantial improvement over traditional methods and other new approaches in intrusion</a:t>
            </a:r>
            <a:endParaRPr lang="en-US" sz="1732" dirty="0"/>
          </a:p>
        </p:txBody>
      </p:sp>
      <p:sp>
        <p:nvSpPr>
          <p:cNvPr id="19" name="Text 15"/>
          <p:cNvSpPr/>
          <p:nvPr/>
        </p:nvSpPr>
        <p:spPr>
          <a:xfrm>
            <a:off x="4718328" y="6217682"/>
            <a:ext cx="187881" cy="412313"/>
          </a:xfrm>
          <a:prstGeom prst="rect">
            <a:avLst/>
          </a:prstGeom>
          <a:noFill/>
          <a:ln/>
        </p:spPr>
        <p:txBody>
          <a:bodyPr wrap="none" rtlCol="0" anchor="t"/>
          <a:lstStyle/>
          <a:p>
            <a:pPr marL="0" indent="0" algn="ctr">
              <a:lnSpc>
                <a:spcPts val="3247"/>
              </a:lnSpc>
              <a:buNone/>
            </a:pPr>
            <a:endParaRPr lang="en-US" sz="2598" dirty="0"/>
          </a:p>
        </p:txBody>
      </p:sp>
      <p:sp>
        <p:nvSpPr>
          <p:cNvPr id="20" name="Text 16"/>
          <p:cNvSpPr/>
          <p:nvPr/>
        </p:nvSpPr>
        <p:spPr>
          <a:xfrm>
            <a:off x="6021943" y="6224588"/>
            <a:ext cx="2894767" cy="343614"/>
          </a:xfrm>
          <a:prstGeom prst="rect">
            <a:avLst/>
          </a:prstGeom>
          <a:noFill/>
          <a:ln/>
        </p:spPr>
        <p:txBody>
          <a:bodyPr wrap="none" rtlCol="0" anchor="t"/>
          <a:lstStyle/>
          <a:p>
            <a:pPr marL="0" indent="0" algn="l">
              <a:lnSpc>
                <a:spcPts val="2706"/>
              </a:lnSpc>
              <a:buNone/>
            </a:pPr>
            <a:r>
              <a:rPr lang="en-US" sz="2165" b="1" kern="0" spc="-65" dirty="0">
                <a:solidFill>
                  <a:srgbClr val="E5E0DF"/>
                </a:solidFill>
                <a:latin typeface="Overpass" pitchFamily="34" charset="0"/>
                <a:ea typeface="Overpass" pitchFamily="34" charset="-122"/>
                <a:cs typeface="Overpass" pitchFamily="34" charset="-120"/>
              </a:rPr>
              <a:t>Paper link</a:t>
            </a:r>
            <a:endParaRPr lang="en-US" sz="2165" dirty="0"/>
          </a:p>
        </p:txBody>
      </p:sp>
      <p:sp>
        <p:nvSpPr>
          <p:cNvPr id="21" name="Text 17"/>
          <p:cNvSpPr/>
          <p:nvPr/>
        </p:nvSpPr>
        <p:spPr>
          <a:xfrm>
            <a:off x="6021943" y="6700123"/>
            <a:ext cx="7783711" cy="703659"/>
          </a:xfrm>
          <a:prstGeom prst="rect">
            <a:avLst/>
          </a:prstGeom>
          <a:noFill/>
          <a:ln/>
        </p:spPr>
        <p:txBody>
          <a:bodyPr wrap="square" rtlCol="0" anchor="t"/>
          <a:lstStyle/>
          <a:p>
            <a:pPr marL="0" indent="0" algn="l">
              <a:lnSpc>
                <a:spcPts val="2771"/>
              </a:lnSpc>
              <a:buNone/>
            </a:pPr>
            <a:r>
              <a:rPr lang="en-US" sz="1732" dirty="0">
                <a:solidFill>
                  <a:srgbClr val="E5E0DF"/>
                </a:solidFill>
                <a:latin typeface="Overpass" pitchFamily="34" charset="0"/>
                <a:ea typeface="Overpass" pitchFamily="34" charset="-122"/>
                <a:cs typeface="Overpass" pitchFamily="34" charset="-120"/>
              </a:rPr>
              <a:t>https://dl.acm.org/doi/10.1145/1046290.1046324</a:t>
            </a:r>
            <a:endParaRPr lang="en-US" sz="1732" dirty="0"/>
          </a:p>
        </p:txBody>
      </p:sp>
      <p:pic>
        <p:nvPicPr>
          <p:cNvPr id="22" name="Image 2" descr="preencoded.png">
            <a:hlinkClick r:id="rId5"/>
          </p:cNvPr>
          <p:cNvPicPr>
            <a:picLocks noChangeAspect="1"/>
          </p:cNvPicPr>
          <p:nvPr/>
        </p:nvPicPr>
        <p:blipFill>
          <a:blip r:embed="rId6"/>
          <a:stretch>
            <a:fillRect/>
          </a:stretch>
        </p:blipFill>
        <p:spPr>
          <a:xfrm>
            <a:off x="12242153" y="7589520"/>
            <a:ext cx="2296807" cy="548640"/>
          </a:xfrm>
          <a:prstGeom prst="rect">
            <a:avLst/>
          </a:prstGeom>
        </p:spPr>
      </p:pic>
    </p:spTree>
    <p:extLst>
      <p:ext uri="{BB962C8B-B14F-4D97-AF65-F5344CB8AC3E}">
        <p14:creationId xmlns:p14="http://schemas.microsoft.com/office/powerpoint/2010/main" val="4148854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29830" y="0"/>
            <a:ext cx="14630400" cy="8229600"/>
          </a:xfrm>
          <a:prstGeom prst="rect">
            <a:avLst/>
          </a:prstGeom>
          <a:solidFill>
            <a:srgbClr val="0C0C0C"/>
          </a:solidFill>
          <a:ln/>
        </p:spPr>
        <p:txBody>
          <a:bodyPr/>
          <a:lstStyle/>
          <a:p>
            <a:endParaRPr lang="en-US"/>
          </a:p>
        </p:txBody>
      </p:sp>
      <p:pic>
        <p:nvPicPr>
          <p:cNvPr id="4" name="Image 1" descr="preencoded.png"/>
          <p:cNvPicPr>
            <a:picLocks noChangeAspect="1"/>
          </p:cNvPicPr>
          <p:nvPr/>
        </p:nvPicPr>
        <p:blipFill>
          <a:blip r:embed="rId4"/>
          <a:stretch>
            <a:fillRect/>
          </a:stretch>
        </p:blipFill>
        <p:spPr>
          <a:xfrm>
            <a:off x="-7620" y="0"/>
            <a:ext cx="3657600" cy="8229600"/>
          </a:xfrm>
          <a:prstGeom prst="rect">
            <a:avLst/>
          </a:prstGeom>
        </p:spPr>
      </p:pic>
      <p:sp>
        <p:nvSpPr>
          <p:cNvPr id="5" name="Text 1"/>
          <p:cNvSpPr/>
          <p:nvPr/>
        </p:nvSpPr>
        <p:spPr>
          <a:xfrm>
            <a:off x="4025562" y="1320544"/>
            <a:ext cx="6579275" cy="694373"/>
          </a:xfrm>
          <a:prstGeom prst="rect">
            <a:avLst/>
          </a:prstGeom>
          <a:noFill/>
          <a:ln/>
        </p:spPr>
        <p:txBody>
          <a:bodyPr wrap="none" rtlCol="0" anchor="t"/>
          <a:lstStyle/>
          <a:p>
            <a:pPr marL="0" indent="0">
              <a:lnSpc>
                <a:spcPts val="5468"/>
              </a:lnSpc>
              <a:buNone/>
            </a:pPr>
            <a:r>
              <a:rPr lang="en-US" sz="4374" b="1" kern="0" spc="-131" dirty="0">
                <a:solidFill>
                  <a:srgbClr val="FFFFFF"/>
                </a:solidFill>
                <a:latin typeface="Overpass" pitchFamily="34" charset="0"/>
                <a:ea typeface="Overpass" pitchFamily="34" charset="-122"/>
                <a:cs typeface="Overpass" pitchFamily="34" charset="-120"/>
              </a:rPr>
              <a:t>Reviewing Codes &amp; Exploring Existing Projects</a:t>
            </a:r>
            <a:endParaRPr lang="en-US" sz="4374" dirty="0"/>
          </a:p>
        </p:txBody>
      </p:sp>
      <p:sp>
        <p:nvSpPr>
          <p:cNvPr id="6" name="Shape 2"/>
          <p:cNvSpPr/>
          <p:nvPr/>
        </p:nvSpPr>
        <p:spPr>
          <a:xfrm>
            <a:off x="4490799" y="2539127"/>
            <a:ext cx="499943" cy="499943"/>
          </a:xfrm>
          <a:prstGeom prst="roundRect">
            <a:avLst>
              <a:gd name="adj" fmla="val 20000"/>
            </a:avLst>
          </a:prstGeom>
          <a:solidFill>
            <a:srgbClr val="7E023C"/>
          </a:solidFill>
          <a:ln w="7620">
            <a:solidFill>
              <a:srgbClr val="971B55"/>
            </a:solidFill>
            <a:prstDash val="solid"/>
          </a:ln>
        </p:spPr>
      </p:sp>
      <p:sp>
        <p:nvSpPr>
          <p:cNvPr id="7" name="Text 3"/>
          <p:cNvSpPr/>
          <p:nvPr/>
        </p:nvSpPr>
        <p:spPr>
          <a:xfrm>
            <a:off x="4679037" y="2580799"/>
            <a:ext cx="123349" cy="416481"/>
          </a:xfrm>
          <a:prstGeom prst="rect">
            <a:avLst/>
          </a:prstGeom>
          <a:noFill/>
          <a:ln/>
        </p:spPr>
        <p:txBody>
          <a:bodyPr wrap="none" rtlCol="0" anchor="t"/>
          <a:lstStyle/>
          <a:p>
            <a:pPr marL="0" indent="0" algn="ctr">
              <a:lnSpc>
                <a:spcPts val="3281"/>
              </a:lnSpc>
              <a:buNone/>
            </a:pPr>
            <a:r>
              <a:rPr lang="en-US" sz="2624" b="1" kern="0" spc="-79" dirty="0">
                <a:solidFill>
                  <a:srgbClr val="E5E0DF"/>
                </a:solidFill>
                <a:latin typeface="Overpass" pitchFamily="34" charset="0"/>
                <a:ea typeface="Overpass" pitchFamily="34" charset="-122"/>
                <a:cs typeface="Overpass" pitchFamily="34" charset="-120"/>
              </a:rPr>
              <a:t>1</a:t>
            </a:r>
            <a:endParaRPr lang="en-US" sz="2624" dirty="0"/>
          </a:p>
        </p:txBody>
      </p:sp>
      <p:sp>
        <p:nvSpPr>
          <p:cNvPr id="8" name="Text 4"/>
          <p:cNvSpPr/>
          <p:nvPr/>
        </p:nvSpPr>
        <p:spPr>
          <a:xfrm>
            <a:off x="5212913" y="2615446"/>
            <a:ext cx="2777490" cy="347186"/>
          </a:xfrm>
          <a:prstGeom prst="rect">
            <a:avLst/>
          </a:prstGeom>
          <a:noFill/>
          <a:ln/>
        </p:spPr>
        <p:txBody>
          <a:bodyPr wrap="none" rtlCol="0" anchor="t"/>
          <a:lstStyle/>
          <a:p>
            <a:pPr marL="0" indent="0">
              <a:lnSpc>
                <a:spcPts val="2734"/>
              </a:lnSpc>
              <a:buNone/>
            </a:pPr>
            <a:r>
              <a:rPr lang="en-US" sz="2187" b="1" kern="0" spc="-66" dirty="0">
                <a:solidFill>
                  <a:srgbClr val="E5E0DF"/>
                </a:solidFill>
                <a:latin typeface="Overpass" pitchFamily="34" charset="0"/>
                <a:ea typeface="Overpass" pitchFamily="34" charset="-122"/>
                <a:cs typeface="Overpass" pitchFamily="34" charset="-120"/>
              </a:rPr>
              <a:t>GitHub Repositories</a:t>
            </a:r>
            <a:endParaRPr lang="en-US" sz="2187" dirty="0"/>
          </a:p>
        </p:txBody>
      </p:sp>
      <p:sp>
        <p:nvSpPr>
          <p:cNvPr id="9" name="Text 5"/>
          <p:cNvSpPr/>
          <p:nvPr/>
        </p:nvSpPr>
        <p:spPr>
          <a:xfrm>
            <a:off x="5212913" y="3095863"/>
            <a:ext cx="3820001" cy="2132409"/>
          </a:xfrm>
          <a:prstGeom prst="rect">
            <a:avLst/>
          </a:prstGeom>
          <a:noFill/>
          <a:ln/>
        </p:spPr>
        <p:txBody>
          <a:bodyPr wrap="square" rtlCol="0" anchor="t"/>
          <a:lstStyle/>
          <a:p>
            <a:pPr marL="0" indent="0">
              <a:lnSpc>
                <a:spcPts val="2799"/>
              </a:lnSpc>
              <a:buNone/>
            </a:pPr>
            <a:r>
              <a:rPr lang="en-US" sz="1750" dirty="0">
                <a:solidFill>
                  <a:srgbClr val="E5E0DF"/>
                </a:solidFill>
                <a:latin typeface="Overpass" pitchFamily="34" charset="0"/>
                <a:ea typeface="Overpass" pitchFamily="34" charset="-122"/>
                <a:cs typeface="Overpass" pitchFamily="34" charset="-120"/>
              </a:rPr>
              <a:t>Investigating open-source GitHub projects that tackle network intrusion detection using artificial neural networks, to gain insights into implementation details and best practices.</a:t>
            </a:r>
            <a:endParaRPr lang="en-US" sz="1750" dirty="0"/>
          </a:p>
        </p:txBody>
      </p:sp>
      <p:sp>
        <p:nvSpPr>
          <p:cNvPr id="10" name="Shape 6"/>
          <p:cNvSpPr/>
          <p:nvPr/>
        </p:nvSpPr>
        <p:spPr>
          <a:xfrm>
            <a:off x="9255085" y="2539127"/>
            <a:ext cx="499943" cy="499943"/>
          </a:xfrm>
          <a:prstGeom prst="roundRect">
            <a:avLst>
              <a:gd name="adj" fmla="val 20000"/>
            </a:avLst>
          </a:prstGeom>
          <a:solidFill>
            <a:srgbClr val="7E023C"/>
          </a:solidFill>
          <a:ln w="7620">
            <a:solidFill>
              <a:srgbClr val="971B55"/>
            </a:solidFill>
            <a:prstDash val="solid"/>
          </a:ln>
        </p:spPr>
      </p:sp>
      <p:sp>
        <p:nvSpPr>
          <p:cNvPr id="11" name="Text 7"/>
          <p:cNvSpPr/>
          <p:nvPr/>
        </p:nvSpPr>
        <p:spPr>
          <a:xfrm>
            <a:off x="9408081" y="2580799"/>
            <a:ext cx="193834" cy="416481"/>
          </a:xfrm>
          <a:prstGeom prst="rect">
            <a:avLst/>
          </a:prstGeom>
          <a:noFill/>
          <a:ln/>
        </p:spPr>
        <p:txBody>
          <a:bodyPr wrap="none" rtlCol="0" anchor="t"/>
          <a:lstStyle/>
          <a:p>
            <a:pPr marL="0" indent="0" algn="ctr">
              <a:lnSpc>
                <a:spcPts val="3281"/>
              </a:lnSpc>
              <a:buNone/>
            </a:pPr>
            <a:r>
              <a:rPr lang="en-US" sz="2624" b="1" kern="0" spc="-79" dirty="0">
                <a:solidFill>
                  <a:srgbClr val="E5E0DF"/>
                </a:solidFill>
                <a:latin typeface="Overpass" pitchFamily="34" charset="0"/>
                <a:ea typeface="Overpass" pitchFamily="34" charset="-122"/>
                <a:cs typeface="Overpass" pitchFamily="34" charset="-120"/>
              </a:rPr>
              <a:t>2</a:t>
            </a:r>
            <a:endParaRPr lang="en-US" sz="2624" dirty="0"/>
          </a:p>
        </p:txBody>
      </p:sp>
      <p:sp>
        <p:nvSpPr>
          <p:cNvPr id="12" name="Text 8"/>
          <p:cNvSpPr/>
          <p:nvPr/>
        </p:nvSpPr>
        <p:spPr>
          <a:xfrm>
            <a:off x="9977199" y="2615446"/>
            <a:ext cx="3314581" cy="347186"/>
          </a:xfrm>
          <a:prstGeom prst="rect">
            <a:avLst/>
          </a:prstGeom>
          <a:noFill/>
          <a:ln/>
        </p:spPr>
        <p:txBody>
          <a:bodyPr wrap="none" rtlCol="0" anchor="t"/>
          <a:lstStyle/>
          <a:p>
            <a:pPr marL="0" indent="0">
              <a:lnSpc>
                <a:spcPts val="2734"/>
              </a:lnSpc>
              <a:buNone/>
            </a:pPr>
            <a:r>
              <a:rPr lang="en-US" sz="2187" b="1" kern="0" spc="-66" dirty="0">
                <a:solidFill>
                  <a:srgbClr val="E5E0DF"/>
                </a:solidFill>
                <a:latin typeface="Overpass" pitchFamily="34" charset="0"/>
                <a:ea typeface="Overpass" pitchFamily="34" charset="-122"/>
                <a:cs typeface="Overpass" pitchFamily="34" charset="-120"/>
              </a:rPr>
              <a:t>Project links</a:t>
            </a:r>
            <a:endParaRPr lang="en-US" sz="2187" dirty="0"/>
          </a:p>
        </p:txBody>
      </p:sp>
      <p:sp>
        <p:nvSpPr>
          <p:cNvPr id="13" name="Text 9"/>
          <p:cNvSpPr/>
          <p:nvPr/>
        </p:nvSpPr>
        <p:spPr>
          <a:xfrm>
            <a:off x="9977199" y="3095863"/>
            <a:ext cx="3820001" cy="1777008"/>
          </a:xfrm>
          <a:prstGeom prst="rect">
            <a:avLst/>
          </a:prstGeom>
          <a:noFill/>
          <a:ln/>
        </p:spPr>
        <p:txBody>
          <a:bodyPr wrap="square" rtlCol="0" anchor="t"/>
          <a:lstStyle/>
          <a:p>
            <a:pPr marL="0" indent="0">
              <a:lnSpc>
                <a:spcPts val="2799"/>
              </a:lnSpc>
              <a:buNone/>
            </a:pPr>
            <a:r>
              <a:rPr lang="en-US" sz="1750" dirty="0">
                <a:solidFill>
                  <a:srgbClr val="E5E0DF"/>
                </a:solidFill>
                <a:latin typeface="Overpass" pitchFamily="34" charset="0"/>
                <a:ea typeface="Overpass" pitchFamily="34" charset="-122"/>
                <a:cs typeface="Overpass" pitchFamily="34" charset="-120"/>
              </a:rPr>
              <a:t>1.https://github.com/</a:t>
            </a:r>
            <a:r>
              <a:rPr lang="en-US" sz="1750" dirty="0" err="1">
                <a:solidFill>
                  <a:srgbClr val="E5E0DF"/>
                </a:solidFill>
                <a:latin typeface="Overpass" pitchFamily="34" charset="0"/>
                <a:ea typeface="Overpass" pitchFamily="34" charset="-122"/>
                <a:cs typeface="Overpass" pitchFamily="34" charset="-120"/>
              </a:rPr>
              <a:t>SulemanNavalur</a:t>
            </a:r>
            <a:r>
              <a:rPr lang="en-US" sz="1750" dirty="0">
                <a:solidFill>
                  <a:srgbClr val="E5E0DF"/>
                </a:solidFill>
                <a:latin typeface="Overpass" pitchFamily="34" charset="0"/>
                <a:ea typeface="Overpass" pitchFamily="34" charset="-122"/>
                <a:cs typeface="Overpass" pitchFamily="34" charset="-120"/>
              </a:rPr>
              <a:t>/Network-Intrusion-Detection</a:t>
            </a:r>
          </a:p>
          <a:p>
            <a:pPr marL="0" indent="0">
              <a:lnSpc>
                <a:spcPts val="2799"/>
              </a:lnSpc>
              <a:buNone/>
            </a:pPr>
            <a:r>
              <a:rPr lang="en-US" sz="1750" dirty="0">
                <a:solidFill>
                  <a:srgbClr val="E5E0DF"/>
                </a:solidFill>
                <a:latin typeface="Overpass" pitchFamily="34" charset="0"/>
                <a:ea typeface="Overpass" pitchFamily="34" charset="-122"/>
              </a:rPr>
              <a:t>2. https://github.com/hihey54/dummy-ML_NIDS</a:t>
            </a:r>
            <a:endParaRPr lang="en-US" sz="1750" dirty="0"/>
          </a:p>
        </p:txBody>
      </p:sp>
      <p:sp>
        <p:nvSpPr>
          <p:cNvPr id="14" name="Shape 10"/>
          <p:cNvSpPr/>
          <p:nvPr/>
        </p:nvSpPr>
        <p:spPr>
          <a:xfrm>
            <a:off x="4490799" y="5624036"/>
            <a:ext cx="499943" cy="499943"/>
          </a:xfrm>
          <a:prstGeom prst="roundRect">
            <a:avLst>
              <a:gd name="adj" fmla="val 20000"/>
            </a:avLst>
          </a:prstGeom>
          <a:solidFill>
            <a:srgbClr val="7E023C"/>
          </a:solidFill>
          <a:ln w="7620">
            <a:solidFill>
              <a:srgbClr val="971B55"/>
            </a:solidFill>
            <a:prstDash val="solid"/>
          </a:ln>
        </p:spPr>
      </p:sp>
      <p:sp>
        <p:nvSpPr>
          <p:cNvPr id="15" name="Text 11"/>
          <p:cNvSpPr/>
          <p:nvPr/>
        </p:nvSpPr>
        <p:spPr>
          <a:xfrm>
            <a:off x="4645819" y="5665708"/>
            <a:ext cx="189905" cy="416481"/>
          </a:xfrm>
          <a:prstGeom prst="rect">
            <a:avLst/>
          </a:prstGeom>
          <a:noFill/>
          <a:ln/>
        </p:spPr>
        <p:txBody>
          <a:bodyPr wrap="none" rtlCol="0" anchor="t"/>
          <a:lstStyle/>
          <a:p>
            <a:pPr marL="0" indent="0" algn="ctr">
              <a:lnSpc>
                <a:spcPts val="3281"/>
              </a:lnSpc>
              <a:buNone/>
            </a:pPr>
            <a:r>
              <a:rPr lang="en-US" sz="2624" b="1" kern="0" spc="-79" dirty="0">
                <a:solidFill>
                  <a:srgbClr val="E5E0DF"/>
                </a:solidFill>
                <a:latin typeface="Overpass" pitchFamily="34" charset="0"/>
                <a:ea typeface="Overpass" pitchFamily="34" charset="-122"/>
                <a:cs typeface="Overpass" pitchFamily="34" charset="-120"/>
              </a:rPr>
              <a:t>3</a:t>
            </a:r>
            <a:endParaRPr lang="en-US" sz="2624" dirty="0"/>
          </a:p>
        </p:txBody>
      </p:sp>
      <p:sp>
        <p:nvSpPr>
          <p:cNvPr id="16" name="Text 12"/>
          <p:cNvSpPr/>
          <p:nvPr/>
        </p:nvSpPr>
        <p:spPr>
          <a:xfrm>
            <a:off x="5212913" y="5700355"/>
            <a:ext cx="2777490" cy="347186"/>
          </a:xfrm>
          <a:prstGeom prst="rect">
            <a:avLst/>
          </a:prstGeom>
          <a:noFill/>
          <a:ln/>
        </p:spPr>
        <p:txBody>
          <a:bodyPr wrap="none" rtlCol="0" anchor="t"/>
          <a:lstStyle/>
          <a:p>
            <a:pPr marL="0" indent="0">
              <a:lnSpc>
                <a:spcPts val="2734"/>
              </a:lnSpc>
              <a:buNone/>
            </a:pPr>
            <a:r>
              <a:rPr lang="en-US" sz="2187" b="1" kern="0" spc="-66" dirty="0">
                <a:solidFill>
                  <a:srgbClr val="E5E0DF"/>
                </a:solidFill>
                <a:latin typeface="Overpass" pitchFamily="34" charset="0"/>
                <a:ea typeface="Overpass" pitchFamily="34" charset="-122"/>
                <a:cs typeface="Overpass" pitchFamily="34" charset="-120"/>
              </a:rPr>
              <a:t>Reusable Components</a:t>
            </a:r>
            <a:endParaRPr lang="en-US" sz="2187" dirty="0"/>
          </a:p>
        </p:txBody>
      </p:sp>
      <p:sp>
        <p:nvSpPr>
          <p:cNvPr id="17" name="Text 13"/>
          <p:cNvSpPr/>
          <p:nvPr/>
        </p:nvSpPr>
        <p:spPr>
          <a:xfrm>
            <a:off x="5212913" y="6180773"/>
            <a:ext cx="8584287" cy="710803"/>
          </a:xfrm>
          <a:prstGeom prst="rect">
            <a:avLst/>
          </a:prstGeom>
          <a:noFill/>
          <a:ln/>
        </p:spPr>
        <p:txBody>
          <a:bodyPr wrap="square" rtlCol="0" anchor="t"/>
          <a:lstStyle/>
          <a:p>
            <a:pPr marL="0" indent="0">
              <a:lnSpc>
                <a:spcPts val="2799"/>
              </a:lnSpc>
              <a:buNone/>
            </a:pPr>
            <a:r>
              <a:rPr lang="en-US" sz="1750" dirty="0">
                <a:solidFill>
                  <a:srgbClr val="E5E0DF"/>
                </a:solidFill>
                <a:latin typeface="Overpass" pitchFamily="34" charset="0"/>
                <a:ea typeface="Overpass" pitchFamily="34" charset="-122"/>
                <a:cs typeface="Overpass" pitchFamily="34" charset="-120"/>
              </a:rPr>
              <a:t>Identifying common preprocessing techniques, neural network architectures, and training strategies that can be leveraged in the development of the proposed model.</a:t>
            </a:r>
            <a:endParaRPr lang="en-US" sz="1750" dirty="0"/>
          </a:p>
        </p:txBody>
      </p:sp>
      <p:pic>
        <p:nvPicPr>
          <p:cNvPr id="18" name="Image 2" descr="preencoded.png">
            <a:hlinkClick r:id="rId5"/>
          </p:cNvPr>
          <p:cNvPicPr>
            <a:picLocks noChangeAspect="1"/>
          </p:cNvPicPr>
          <p:nvPr/>
        </p:nvPicPr>
        <p:blipFill>
          <a:blip r:embed="rId6"/>
          <a:stretch>
            <a:fillRect/>
          </a:stretch>
        </p:blipFill>
        <p:spPr>
          <a:xfrm>
            <a:off x="12242153" y="7589520"/>
            <a:ext cx="2296807" cy="5486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C0C"/>
          </a:solidFill>
          <a:ln/>
        </p:spPr>
      </p:sp>
      <p:sp>
        <p:nvSpPr>
          <p:cNvPr id="4" name="Text 1"/>
          <p:cNvSpPr/>
          <p:nvPr/>
        </p:nvSpPr>
        <p:spPr>
          <a:xfrm>
            <a:off x="2348389" y="1339215"/>
            <a:ext cx="9441656" cy="694373"/>
          </a:xfrm>
          <a:prstGeom prst="rect">
            <a:avLst/>
          </a:prstGeom>
          <a:noFill/>
          <a:ln/>
        </p:spPr>
        <p:txBody>
          <a:bodyPr wrap="none" rtlCol="0" anchor="t"/>
          <a:lstStyle/>
          <a:p>
            <a:pPr marL="0" indent="0">
              <a:lnSpc>
                <a:spcPts val="5468"/>
              </a:lnSpc>
              <a:buNone/>
            </a:pPr>
            <a:r>
              <a:rPr lang="en-US" sz="4374" b="1" kern="0" spc="-131" dirty="0">
                <a:solidFill>
                  <a:srgbClr val="FFFFFF"/>
                </a:solidFill>
                <a:latin typeface="Overpass" pitchFamily="34" charset="0"/>
                <a:ea typeface="Overpass" pitchFamily="34" charset="-122"/>
                <a:cs typeface="Overpass" pitchFamily="34" charset="-120"/>
              </a:rPr>
              <a:t>Proposed Neural Network Architecture</a:t>
            </a:r>
            <a:endParaRPr lang="en-US" sz="4374" dirty="0"/>
          </a:p>
        </p:txBody>
      </p:sp>
      <p:pic>
        <p:nvPicPr>
          <p:cNvPr id="5" name="Image 1" descr="preencoded.png"/>
          <p:cNvPicPr>
            <a:picLocks noChangeAspect="1"/>
          </p:cNvPicPr>
          <p:nvPr/>
        </p:nvPicPr>
        <p:blipFill>
          <a:blip r:embed="rId4"/>
          <a:stretch>
            <a:fillRect/>
          </a:stretch>
        </p:blipFill>
        <p:spPr>
          <a:xfrm>
            <a:off x="2348389" y="2477929"/>
            <a:ext cx="3311128" cy="888682"/>
          </a:xfrm>
          <a:prstGeom prst="rect">
            <a:avLst/>
          </a:prstGeom>
        </p:spPr>
      </p:pic>
      <p:sp>
        <p:nvSpPr>
          <p:cNvPr id="6" name="Text 2"/>
          <p:cNvSpPr/>
          <p:nvPr/>
        </p:nvSpPr>
        <p:spPr>
          <a:xfrm>
            <a:off x="2570559" y="3699867"/>
            <a:ext cx="2777490" cy="347186"/>
          </a:xfrm>
          <a:prstGeom prst="rect">
            <a:avLst/>
          </a:prstGeom>
          <a:noFill/>
          <a:ln/>
        </p:spPr>
        <p:txBody>
          <a:bodyPr wrap="none" rtlCol="0" anchor="t"/>
          <a:lstStyle/>
          <a:p>
            <a:pPr marL="0" indent="0" algn="l">
              <a:lnSpc>
                <a:spcPts val="2734"/>
              </a:lnSpc>
              <a:buNone/>
            </a:pPr>
            <a:r>
              <a:rPr lang="en-US" sz="2187" b="1" kern="0" spc="-66" dirty="0">
                <a:solidFill>
                  <a:srgbClr val="E5E0DF"/>
                </a:solidFill>
                <a:latin typeface="Overpass" pitchFamily="34" charset="0"/>
                <a:ea typeface="Overpass" pitchFamily="34" charset="-122"/>
                <a:cs typeface="Overpass" pitchFamily="34" charset="-120"/>
              </a:rPr>
              <a:t>Input Layer</a:t>
            </a:r>
            <a:endParaRPr lang="en-US" sz="2187" dirty="0"/>
          </a:p>
        </p:txBody>
      </p:sp>
      <p:sp>
        <p:nvSpPr>
          <p:cNvPr id="7" name="Text 3"/>
          <p:cNvSpPr/>
          <p:nvPr/>
        </p:nvSpPr>
        <p:spPr>
          <a:xfrm>
            <a:off x="2570559" y="4180284"/>
            <a:ext cx="2866787" cy="1421606"/>
          </a:xfrm>
          <a:prstGeom prst="rect">
            <a:avLst/>
          </a:prstGeom>
          <a:noFill/>
          <a:ln/>
        </p:spPr>
        <p:txBody>
          <a:bodyPr wrap="square" rtlCol="0" anchor="t"/>
          <a:lstStyle/>
          <a:p>
            <a:pPr marL="0" indent="0" algn="l">
              <a:lnSpc>
                <a:spcPts val="2799"/>
              </a:lnSpc>
              <a:buNone/>
            </a:pPr>
            <a:r>
              <a:rPr lang="en-US" sz="1750" dirty="0">
                <a:solidFill>
                  <a:srgbClr val="E5E0DF"/>
                </a:solidFill>
                <a:latin typeface="Overpass" pitchFamily="34" charset="0"/>
                <a:ea typeface="Overpass" pitchFamily="34" charset="-122"/>
                <a:cs typeface="Overpass" pitchFamily="34" charset="-120"/>
              </a:rPr>
              <a:t>The neural network will accept the preprocessed features from the KDD Cup 1999 dataset as input.</a:t>
            </a:r>
            <a:endParaRPr lang="en-US" sz="1750" dirty="0"/>
          </a:p>
        </p:txBody>
      </p:sp>
      <p:pic>
        <p:nvPicPr>
          <p:cNvPr id="8" name="Image 2" descr="preencoded.png"/>
          <p:cNvPicPr>
            <a:picLocks noChangeAspect="1"/>
          </p:cNvPicPr>
          <p:nvPr/>
        </p:nvPicPr>
        <p:blipFill>
          <a:blip r:embed="rId5"/>
          <a:stretch>
            <a:fillRect/>
          </a:stretch>
        </p:blipFill>
        <p:spPr>
          <a:xfrm>
            <a:off x="5659517" y="2477929"/>
            <a:ext cx="3311128" cy="888682"/>
          </a:xfrm>
          <a:prstGeom prst="rect">
            <a:avLst/>
          </a:prstGeom>
        </p:spPr>
      </p:pic>
      <p:sp>
        <p:nvSpPr>
          <p:cNvPr id="9" name="Text 4"/>
          <p:cNvSpPr/>
          <p:nvPr/>
        </p:nvSpPr>
        <p:spPr>
          <a:xfrm>
            <a:off x="5881687" y="3699867"/>
            <a:ext cx="2777490" cy="347186"/>
          </a:xfrm>
          <a:prstGeom prst="rect">
            <a:avLst/>
          </a:prstGeom>
          <a:noFill/>
          <a:ln/>
        </p:spPr>
        <p:txBody>
          <a:bodyPr wrap="none" rtlCol="0" anchor="t"/>
          <a:lstStyle/>
          <a:p>
            <a:pPr marL="0" indent="0" algn="l">
              <a:lnSpc>
                <a:spcPts val="2734"/>
              </a:lnSpc>
              <a:buNone/>
            </a:pPr>
            <a:r>
              <a:rPr lang="en-US" sz="2187" b="1" kern="0" spc="-66" dirty="0">
                <a:solidFill>
                  <a:srgbClr val="E5E0DF"/>
                </a:solidFill>
                <a:latin typeface="Overpass" pitchFamily="34" charset="0"/>
                <a:ea typeface="Overpass" pitchFamily="34" charset="-122"/>
                <a:cs typeface="Overpass" pitchFamily="34" charset="-120"/>
              </a:rPr>
              <a:t>Hidden Layers</a:t>
            </a:r>
            <a:endParaRPr lang="en-US" sz="2187" dirty="0"/>
          </a:p>
        </p:txBody>
      </p:sp>
      <p:sp>
        <p:nvSpPr>
          <p:cNvPr id="10" name="Text 5"/>
          <p:cNvSpPr/>
          <p:nvPr/>
        </p:nvSpPr>
        <p:spPr>
          <a:xfrm>
            <a:off x="5881687" y="4180284"/>
            <a:ext cx="2866787" cy="2487811"/>
          </a:xfrm>
          <a:prstGeom prst="rect">
            <a:avLst/>
          </a:prstGeom>
          <a:noFill/>
          <a:ln/>
        </p:spPr>
        <p:txBody>
          <a:bodyPr wrap="square" rtlCol="0" anchor="t"/>
          <a:lstStyle/>
          <a:p>
            <a:pPr marL="0" indent="0" algn="l">
              <a:lnSpc>
                <a:spcPts val="2799"/>
              </a:lnSpc>
              <a:buNone/>
            </a:pPr>
            <a:r>
              <a:rPr lang="en-US" sz="1750" dirty="0">
                <a:solidFill>
                  <a:srgbClr val="E5E0DF"/>
                </a:solidFill>
                <a:latin typeface="Overpass" pitchFamily="34" charset="0"/>
                <a:ea typeface="Overpass" pitchFamily="34" charset="-122"/>
                <a:cs typeface="Overpass" pitchFamily="34" charset="-120"/>
              </a:rPr>
              <a:t>The network will employ a multi-layer architecture with a combination of 3 hidden layers to capture the complex patterns in the data.</a:t>
            </a:r>
            <a:endParaRPr lang="en-US" sz="1750" dirty="0"/>
          </a:p>
        </p:txBody>
      </p:sp>
      <p:pic>
        <p:nvPicPr>
          <p:cNvPr id="11" name="Image 3" descr="preencoded.png"/>
          <p:cNvPicPr>
            <a:picLocks noChangeAspect="1"/>
          </p:cNvPicPr>
          <p:nvPr/>
        </p:nvPicPr>
        <p:blipFill>
          <a:blip r:embed="rId6"/>
          <a:stretch>
            <a:fillRect/>
          </a:stretch>
        </p:blipFill>
        <p:spPr>
          <a:xfrm>
            <a:off x="8970645" y="2477929"/>
            <a:ext cx="3311247" cy="888682"/>
          </a:xfrm>
          <a:prstGeom prst="rect">
            <a:avLst/>
          </a:prstGeom>
        </p:spPr>
      </p:pic>
      <p:sp>
        <p:nvSpPr>
          <p:cNvPr id="12" name="Text 6"/>
          <p:cNvSpPr/>
          <p:nvPr/>
        </p:nvSpPr>
        <p:spPr>
          <a:xfrm>
            <a:off x="9192816" y="3699867"/>
            <a:ext cx="2777490" cy="347186"/>
          </a:xfrm>
          <a:prstGeom prst="rect">
            <a:avLst/>
          </a:prstGeom>
          <a:noFill/>
          <a:ln/>
        </p:spPr>
        <p:txBody>
          <a:bodyPr wrap="none" rtlCol="0" anchor="t"/>
          <a:lstStyle/>
          <a:p>
            <a:pPr marL="0" indent="0" algn="l">
              <a:lnSpc>
                <a:spcPts val="2734"/>
              </a:lnSpc>
              <a:buNone/>
            </a:pPr>
            <a:r>
              <a:rPr lang="en-US" sz="2187" b="1" kern="0" spc="-66" dirty="0">
                <a:solidFill>
                  <a:srgbClr val="E5E0DF"/>
                </a:solidFill>
                <a:latin typeface="Overpass" pitchFamily="34" charset="0"/>
                <a:ea typeface="Overpass" pitchFamily="34" charset="-122"/>
                <a:cs typeface="Overpass" pitchFamily="34" charset="-120"/>
              </a:rPr>
              <a:t>Output Layer</a:t>
            </a:r>
            <a:endParaRPr lang="en-US" sz="2187" dirty="0"/>
          </a:p>
        </p:txBody>
      </p:sp>
      <p:sp>
        <p:nvSpPr>
          <p:cNvPr id="13" name="Text 7"/>
          <p:cNvSpPr/>
          <p:nvPr/>
        </p:nvSpPr>
        <p:spPr>
          <a:xfrm>
            <a:off x="9192816" y="4180284"/>
            <a:ext cx="2866906" cy="2132409"/>
          </a:xfrm>
          <a:prstGeom prst="rect">
            <a:avLst/>
          </a:prstGeom>
          <a:noFill/>
          <a:ln/>
        </p:spPr>
        <p:txBody>
          <a:bodyPr wrap="square" rtlCol="0" anchor="t"/>
          <a:lstStyle/>
          <a:p>
            <a:pPr marL="0" indent="0" algn="l">
              <a:lnSpc>
                <a:spcPts val="2799"/>
              </a:lnSpc>
              <a:buNone/>
            </a:pPr>
            <a:r>
              <a:rPr lang="en-US" sz="1750" dirty="0">
                <a:solidFill>
                  <a:srgbClr val="E5E0DF"/>
                </a:solidFill>
                <a:latin typeface="Overpass" pitchFamily="34" charset="0"/>
                <a:ea typeface="Overpass" pitchFamily="34" charset="-122"/>
                <a:cs typeface="Overpass" pitchFamily="34" charset="-120"/>
              </a:rPr>
              <a:t>The final layer will classify the network traffic as either normal or one of the various attack types, providing a comprehensive intrusion detection solution.</a:t>
            </a:r>
            <a:endParaRPr lang="en-US" sz="1750" dirty="0"/>
          </a:p>
        </p:txBody>
      </p:sp>
      <p:pic>
        <p:nvPicPr>
          <p:cNvPr id="14" name="Image 4" descr="preencoded.png">
            <a:hlinkClick r:id="rId7"/>
          </p:cNvPr>
          <p:cNvPicPr>
            <a:picLocks noChangeAspect="1"/>
          </p:cNvPicPr>
          <p:nvPr/>
        </p:nvPicPr>
        <p:blipFill>
          <a:blip r:embed="rId8"/>
          <a:stretch>
            <a:fillRect/>
          </a:stretch>
        </p:blipFill>
        <p:spPr>
          <a:xfrm>
            <a:off x="12242153" y="7589520"/>
            <a:ext cx="2296807" cy="54864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46</TotalTime>
  <Words>638</Words>
  <Application>Microsoft Office PowerPoint</Application>
  <PresentationFormat>Custom</PresentationFormat>
  <Paragraphs>45</Paragraphs>
  <Slides>6</Slides>
  <Notes>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Overpass</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Arnab Das</cp:lastModifiedBy>
  <cp:revision>5</cp:revision>
  <dcterms:created xsi:type="dcterms:W3CDTF">2024-04-29T14:23:17Z</dcterms:created>
  <dcterms:modified xsi:type="dcterms:W3CDTF">2024-04-29T16:07:35Z</dcterms:modified>
</cp:coreProperties>
</file>