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7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ccf5355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ccf5355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ccf5355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ccf5355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ccf5355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ccf5355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ccf5355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ccf5355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76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07082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36940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8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2725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608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962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4782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4864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34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2142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39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13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lide.net/documents/maximum-likelihood-estimation-in-the-weibull-distribution-based-on-complete.html" TargetMode="External"/><Relationship Id="rId3" Type="http://schemas.openxmlformats.org/officeDocument/2006/relationships/hyperlink" Target="https://speakerdeck.com/lindauruchurtu/survival-analysis-in-r-and-python?slide=17" TargetMode="External"/><Relationship Id="rId7" Type="http://schemas.openxmlformats.org/officeDocument/2006/relationships/hyperlink" Target="https://csce.ucmss.com/books/LFS/CSREA2017/PDP2059.pdf" TargetMode="External"/><Relationship Id="rId2" Type="http://schemas.openxmlformats.org/officeDocument/2006/relationships/hyperlink" Target="https://www.youtube.com/watch?v=fli-yE5grt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ts.stackexchange.com/questions/58046/proof-of-relationship-between-hazard-rate-probability-density-survival-functio" TargetMode="External"/><Relationship Id="rId11" Type="http://schemas.openxmlformats.org/officeDocument/2006/relationships/hyperlink" Target="https://www.r-bloggers.com/survival-analysis-part-i/" TargetMode="External"/><Relationship Id="rId5" Type="http://schemas.openxmlformats.org/officeDocument/2006/relationships/hyperlink" Target="https://lifelines.readthedocs.io/en/latest/Survival%20Regression.html" TargetMode="External"/><Relationship Id="rId10" Type="http://schemas.openxmlformats.org/officeDocument/2006/relationships/hyperlink" Target="https://rmvpaeme.github.io/KaplanMeier_intro/" TargetMode="External"/><Relationship Id="rId4" Type="http://schemas.openxmlformats.org/officeDocument/2006/relationships/hyperlink" Target="https://stats.stackexchange.com/questions/55118/cox-model-vs-logistic-regression" TargetMode="External"/><Relationship Id="rId9" Type="http://schemas.openxmlformats.org/officeDocument/2006/relationships/hyperlink" Target="https://www.ncbi.nlm.nih.gov/pmc/articles/PMC3059453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Analytics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&amp;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Formal Definitions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Non-Parametric - Kaplan Meier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Semi-Parametric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Parametric - Weibull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Regression - Cox Proportional Hazard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of Some Terms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7110" cy="3374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Birth Event</a:t>
            </a:r>
            <a:r>
              <a:rPr lang="en" dirty="0"/>
              <a:t>: the start of observation period in a study.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Example: the start of a shift in a factory</a:t>
            </a:r>
            <a:endParaRPr lang="en-IN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lang="en-IN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Death Event</a:t>
            </a:r>
            <a:r>
              <a:rPr lang="en" dirty="0"/>
              <a:t>: the occurrence of an event under consideration.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Example: failure of a machine</a:t>
            </a: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Censorship</a:t>
            </a:r>
            <a:r>
              <a:rPr lang="en" dirty="0"/>
              <a:t>: the case where we do not have complete information about the either the birth or the death event of a sample.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dirty="0"/>
              <a:t>Left Censorship</a:t>
            </a:r>
            <a:r>
              <a:rPr lang="en" dirty="0"/>
              <a:t>: when the birth event was not observed. Example: a machine was on before the shift started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dirty="0"/>
              <a:t>Right Censorship</a:t>
            </a:r>
            <a:r>
              <a:rPr lang="en" dirty="0"/>
              <a:t>: when the death event is not observed by the end of study. Example: some machines did not fail by the end of the shift.</a:t>
            </a: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lang="en" dirty="0"/>
          </a:p>
          <a:p>
            <a:pPr lvl="0" algn="just">
              <a:buAutoNum type="arabicPeriod"/>
            </a:pPr>
            <a:r>
              <a:rPr lang="en-US" dirty="0"/>
              <a:t>Survival Function: the probability that the event of interest has not </a:t>
            </a:r>
            <a:r>
              <a:rPr lang="en-US" dirty="0" err="1"/>
              <a:t>occured</a:t>
            </a:r>
            <a:r>
              <a:rPr lang="en-US" dirty="0"/>
              <a:t> at time t as function of time t. It can also be interpreted as the probability of survival after time t. </a:t>
            </a:r>
          </a:p>
          <a:p>
            <a:pPr lvl="0" algn="just">
              <a:spcBef>
                <a:spcPts val="1600"/>
              </a:spcBef>
              <a:buAutoNum type="arabicPeriod"/>
            </a:pPr>
            <a:r>
              <a:rPr lang="en-US" dirty="0"/>
              <a:t>Hazard Function: the probability that the event of interest will occur within a small interval of time or the instantaneous rate of occurrence of the event. </a:t>
            </a: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lang="en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9632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Survival analysis was initially used by medical practitioners and actuaries to deal with problems such as: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What is life expectancy of patients in cohort A as compared to cohort B (where one of the cohorts would be given a drug under study)?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What is the life expectancy of the population in Gurgaon?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However these methods/models are now used for variety of tasks such as to determine machine failure time, customer churn duration.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These models are different from the regression model in the following way: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Survival analysis is specially designed to handle data censorship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In survival analysis we aim to derive the survival/hazard functions unlike lifespan values for individual samples as in a regression setup.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7888163" cy="38804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just" rtl="0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  <a:tabLst>
                    <a:tab pos="4214813" algn="l"/>
                  </a:tabLst>
                </a:pPr>
                <a:r>
                  <a:rPr lang="en-IN" b="1" dirty="0"/>
                  <a:t>T</a:t>
                </a:r>
                <a:r>
                  <a:rPr lang="en-IN" dirty="0"/>
                  <a:t>: non-negative continuous random variable representing the waiting time until the occurrence of the event or the survival time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dirty="0"/>
                  <a:t> as PDF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as CDF.</a:t>
                </a:r>
              </a:p>
              <a:p>
                <a:pPr marL="457200" lvl="0" indent="-342900" algn="just" rtl="0">
                  <a:spcBef>
                    <a:spcPts val="1600"/>
                  </a:spcBef>
                  <a:spcAft>
                    <a:spcPts val="0"/>
                  </a:spcAft>
                  <a:buSzPts val="1800"/>
                  <a:buAutoNum type="arabicPeriod"/>
                </a:pPr>
                <a:r>
                  <a:rPr lang="en-IN" b="1" dirty="0"/>
                  <a:t>Survival Function</a:t>
                </a:r>
                <a:r>
                  <a:rPr lang="en-IN" dirty="0"/>
                  <a:t>: gives the probability that the event of interest has not occurred by duration t.</a:t>
                </a:r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dirty="0"/>
              </a:p>
              <a:p>
                <a:pPr marL="457200" lvl="0" indent="-342900" algn="just" rtl="0">
                  <a:spcBef>
                    <a:spcPts val="1600"/>
                  </a:spcBef>
                  <a:spcAft>
                    <a:spcPts val="0"/>
                  </a:spcAft>
                  <a:buSzPts val="1800"/>
                  <a:buAutoNum type="arabicPeriod"/>
                </a:pPr>
                <a:r>
                  <a:rPr lang="en-IN" b="1" dirty="0"/>
                  <a:t>Hazard Function</a:t>
                </a:r>
                <a:r>
                  <a:rPr lang="en-IN" dirty="0"/>
                  <a:t>: instantaneous rate of occurrence of the event.</a:t>
                </a:r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6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 ≤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num>
                          <m:den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6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 ≤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.  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sz="1600" dirty="0"/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IN" sz="1600" dirty="0"/>
                  <a:t> and example would be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1600" dirty="0"/>
                  <a:t> for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IN" sz="1600" dirty="0"/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1600" dirty="0"/>
                  <a:t> is the cumulative hazard function</a:t>
                </a:r>
                <a:endParaRPr sz="1600" dirty="0"/>
              </a:p>
            </p:txBody>
          </p:sp>
        </mc:Choice>
        <mc:Fallback>
          <p:sp>
            <p:nvSpPr>
              <p:cNvPr id="85" name="Google Shape;8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7888163" cy="3880443"/>
              </a:xfrm>
              <a:prstGeom prst="rect">
                <a:avLst/>
              </a:prstGeom>
              <a:blipFill>
                <a:blip r:embed="rId3"/>
                <a:stretch>
                  <a:fillRect t="-1256" r="-232" b="-23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6FD5-2BC6-42C8-8E40-BEB2774E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C95B-AEC5-4D20-AAF6-C8398B3C9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https://www.youtube.com/watch?v=fli-yE5grtY</a:t>
            </a:r>
            <a:endParaRPr lang="en-IN" dirty="0"/>
          </a:p>
          <a:p>
            <a:r>
              <a:rPr lang="en-IN" dirty="0">
                <a:hlinkClick r:id="rId3"/>
              </a:rPr>
              <a:t>https://speakerdeck.com/lindauruchurtu/survival-analysis-in-r-and-python?slide=17</a:t>
            </a:r>
            <a:endParaRPr lang="en-IN" dirty="0"/>
          </a:p>
          <a:p>
            <a:r>
              <a:rPr lang="en-IN" dirty="0">
                <a:hlinkClick r:id="rId4"/>
              </a:rPr>
              <a:t>https://stats.stackexchange.com/questions/55118/cox-model-vs-logistic-regression</a:t>
            </a:r>
            <a:endParaRPr lang="en-IN" dirty="0"/>
          </a:p>
          <a:p>
            <a:r>
              <a:rPr lang="en-IN" dirty="0">
                <a:hlinkClick r:id="rId5"/>
              </a:rPr>
              <a:t>https</a:t>
            </a:r>
          </a:p>
          <a:p>
            <a:r>
              <a:rPr lang="en-IN" dirty="0">
                <a:hlinkClick r:id="rId5"/>
              </a:rPr>
              <a:t>://lifelines.readthedocs.io/en/latest/Survival%20Regression.html</a:t>
            </a:r>
            <a:endParaRPr lang="en-IN" dirty="0"/>
          </a:p>
          <a:p>
            <a:r>
              <a:rPr lang="en-IN" dirty="0">
                <a:hlinkClick r:id="rId6"/>
              </a:rPr>
              <a:t>https://stats.stackexchange.com/questions/58046/proof-of-relationship-between-hazard-rate-probability-density-survival-functio</a:t>
            </a:r>
            <a:endParaRPr lang="en-IN" dirty="0"/>
          </a:p>
          <a:p>
            <a:r>
              <a:rPr lang="en-IN" dirty="0">
                <a:hlinkClick r:id="rId7"/>
              </a:rPr>
              <a:t>https://csce.ucmss.com/books/LFS/CSREA2017/PDP2059.pdf</a:t>
            </a:r>
            <a:endParaRPr lang="en-IN" dirty="0"/>
          </a:p>
          <a:p>
            <a:r>
              <a:rPr lang="en-IN" dirty="0">
                <a:hlinkClick r:id="rId8"/>
              </a:rPr>
              <a:t>https://pdfslide.net/documents/maximum-likelihood-estimation-in-the-weibull-distribution-based-on-complete.html</a:t>
            </a:r>
            <a:endParaRPr lang="en-IN" dirty="0"/>
          </a:p>
          <a:p>
            <a:r>
              <a:rPr lang="en-IN" dirty="0">
                <a:hlinkClick r:id="rId9"/>
              </a:rPr>
              <a:t>https://www.ncbi.nlm.nih.gov/pmc/articles/PMC3059453/</a:t>
            </a:r>
            <a:endParaRPr lang="en-IN" dirty="0"/>
          </a:p>
          <a:p>
            <a:r>
              <a:rPr lang="en-IN" dirty="0">
                <a:hlinkClick r:id="rId10"/>
              </a:rPr>
              <a:t>https://rmvpaeme.github.io/KaplanMeier_intro/#</a:t>
            </a:r>
            <a:endParaRPr lang="en-IN" dirty="0"/>
          </a:p>
          <a:p>
            <a:r>
              <a:rPr lang="en-IN">
                <a:hlinkClick r:id="rId11"/>
              </a:rPr>
              <a:t>https://www.r-bloggers.com/survival-analysis-part-i/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3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E0DF-42AF-4961-AB24-F7634C43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BA79-11BD-4950-A2F2-84D70ED4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763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172</TotalTime>
  <Words>589</Words>
  <Application>Microsoft Office PowerPoint</Application>
  <PresentationFormat>On-screen Show (16:9)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Schoolbook</vt:lpstr>
      <vt:lpstr>Wingdings 2</vt:lpstr>
      <vt:lpstr>View</vt:lpstr>
      <vt:lpstr>Survival Analytics</vt:lpstr>
      <vt:lpstr>Contents</vt:lpstr>
      <vt:lpstr>Definitions of Some Terms</vt:lpstr>
      <vt:lpstr>Motivation</vt:lpstr>
      <vt:lpstr>Formal Definitions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Analytics</dc:title>
  <cp:lastModifiedBy>Ankur Shukla</cp:lastModifiedBy>
  <cp:revision>23</cp:revision>
  <dcterms:modified xsi:type="dcterms:W3CDTF">2019-12-01T17:41:11Z</dcterms:modified>
</cp:coreProperties>
</file>