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6" r:id="rId9"/>
    <p:sldId id="267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ccf5355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ccf5355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ccf5355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ccf5355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ccf5355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ccf5355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ccf5355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ccf5355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7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76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7082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694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272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608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962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4782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4864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734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2142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39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1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lide.net/documents/maximum-likelihood-estimation-in-the-weibull-distribution-based-on-complete.html" TargetMode="External"/><Relationship Id="rId13" Type="http://schemas.openxmlformats.org/officeDocument/2006/relationships/hyperlink" Target="https://www.r-bloggers.com/survival-analysis-part-i/" TargetMode="External"/><Relationship Id="rId3" Type="http://schemas.openxmlformats.org/officeDocument/2006/relationships/hyperlink" Target="https://speakerdeck.com/lindauruchurtu/survival-analysis-in-r-and-python?slide=17" TargetMode="External"/><Relationship Id="rId7" Type="http://schemas.openxmlformats.org/officeDocument/2006/relationships/hyperlink" Target="https://csce.ucmss.com/books/LFS/CSREA2017/PDP2059.pdf" TargetMode="External"/><Relationship Id="rId12" Type="http://schemas.openxmlformats.org/officeDocument/2006/relationships/hyperlink" Target="https://lifelines.readthedocs.io/en/latest/Survival%20Analysis%20intro.html" TargetMode="External"/><Relationship Id="rId2" Type="http://schemas.openxmlformats.org/officeDocument/2006/relationships/hyperlink" Target="https://www.youtube.com/watch?v=fli-yE5grt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ts.stackexchange.com/questions/58046/proof-of-relationship-between-hazard-rate-probability-density-survival-functio" TargetMode="External"/><Relationship Id="rId11" Type="http://schemas.openxmlformats.org/officeDocument/2006/relationships/hyperlink" Target="http://savvastjortjoglou.com/nfl-survival-analysis-kaplan-meier.html" TargetMode="External"/><Relationship Id="rId5" Type="http://schemas.openxmlformats.org/officeDocument/2006/relationships/hyperlink" Target="https://lifelines.readthedocs.io/en/latest/Survival%20Regression.html" TargetMode="External"/><Relationship Id="rId10" Type="http://schemas.openxmlformats.org/officeDocument/2006/relationships/hyperlink" Target="https://rmvpaeme.github.io/KaplanMeier_intro/" TargetMode="External"/><Relationship Id="rId4" Type="http://schemas.openxmlformats.org/officeDocument/2006/relationships/hyperlink" Target="https://stats.stackexchange.com/questions/55118/cox-model-vs-logistic-regression" TargetMode="External"/><Relationship Id="rId9" Type="http://schemas.openxmlformats.org/officeDocument/2006/relationships/hyperlink" Target="https://www.ncbi.nlm.nih.gov/pmc/articles/PMC305945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Analytics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&amp;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6FD5-2BC6-42C8-8E40-BEB2774E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C95B-AEC5-4D20-AAF6-C8398B3C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129567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>
                <a:hlinkClick r:id="rId2"/>
              </a:rPr>
              <a:t>https://www.youtube.com/watch?v=fli-yE5grtY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3"/>
              </a:rPr>
              <a:t>https://speakerdeck.com/lindauruchurtu/survival-analysis-in-r-and-python?slide=17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4"/>
              </a:rPr>
              <a:t>https://stats.stackexchange.com/questions/55118/cox-model-vs-logistic-regression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5"/>
              </a:rPr>
              <a:t>https</a:t>
            </a:r>
          </a:p>
          <a:p>
            <a:pPr>
              <a:buFont typeface="+mj-lt"/>
              <a:buAutoNum type="arabicPeriod"/>
            </a:pPr>
            <a:r>
              <a:rPr lang="en-IN" dirty="0">
                <a:hlinkClick r:id="rId6"/>
              </a:rPr>
              <a:t>https://stats.stackexchange.com/questions/58046/proof-of-relationship-between-hazard-rate-probability-density-survival-functio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7"/>
              </a:rPr>
              <a:t>https://csce.ucmss.com/books/LFS/CSREA2017/PDP2059.pdf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8"/>
              </a:rPr>
              <a:t>https://pdfslide.net/documents/maximum-likelihood-estimation-in-the-weibull-distribution-based-on-complete.html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9"/>
              </a:rPr>
              <a:t>https://www.ncbi.nlm.nih.gov/pmc/articles/PMC3059453/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>
                <a:hlinkClick r:id="rId10"/>
              </a:rPr>
              <a:t>https://rmvpaeme.github.io/KaplanMeier_intro/#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>
                <a:hlinkClick r:id="rId11"/>
              </a:rPr>
              <a:t>http://savvastjortjoglou.com/nfl-survival-analysis-kaplan-meier.html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For Python Users: </a:t>
            </a:r>
            <a:r>
              <a:rPr lang="en-US" dirty="0">
                <a:hlinkClick r:id="rId12"/>
              </a:rPr>
              <a:t>https://lifelines.readthedocs.io/en/latest/Survival%20Analysis%20intro.html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/>
              <a:t>For R Users: </a:t>
            </a:r>
            <a:r>
              <a:rPr lang="en-IN" dirty="0">
                <a:hlinkClick r:id="rId13"/>
              </a:rPr>
              <a:t>https://www.r-bloggers.com/survival-analysis-part-i/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20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Definitions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Motivation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Formal Definitions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Models </a:t>
            </a:r>
            <a:r>
              <a:rPr lang="en-US" sz="1800" dirty="0"/>
              <a:t>with Code Examples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 dirty="0"/>
              <a:t>Non-Parametric - Kaplan Meier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 dirty="0"/>
              <a:t>Parametric – Weibull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of Some Terms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7110" cy="3374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Birth Event</a:t>
            </a:r>
            <a:r>
              <a:rPr lang="en" dirty="0"/>
              <a:t>: the start of observation period in a study.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Example: the start of a shift in a factory</a:t>
            </a:r>
            <a:endParaRPr lang="en-IN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-IN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Death Event</a:t>
            </a:r>
            <a:r>
              <a:rPr lang="en" dirty="0"/>
              <a:t>: the occurrence of an event under consideration.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Example: failure of a machine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Censorship</a:t>
            </a:r>
            <a:r>
              <a:rPr lang="en" dirty="0"/>
              <a:t>: the case where we do not have complete information about the either the birth or the death event of a sample.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dirty="0"/>
              <a:t>Left Censorship</a:t>
            </a:r>
            <a:r>
              <a:rPr lang="en" dirty="0"/>
              <a:t>: when the birth event was not observed. Example: a machine was on before the shift started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dirty="0"/>
              <a:t>Right Censorship</a:t>
            </a:r>
            <a:r>
              <a:rPr lang="en" dirty="0"/>
              <a:t>: when the death event is not observed by the end of study. Example: some machines did not fail by the end of the shift.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" dirty="0"/>
          </a:p>
          <a:p>
            <a:pPr lvl="0" algn="just">
              <a:buAutoNum type="arabicPeriod"/>
            </a:pPr>
            <a:r>
              <a:rPr lang="en-US" b="1" dirty="0"/>
              <a:t>Survival Function</a:t>
            </a:r>
            <a:r>
              <a:rPr lang="en-US" dirty="0"/>
              <a:t>: the probability that the event of interest has not occurred at time t as function of time t. It can also be interpreted as the probability of survival after time t. </a:t>
            </a:r>
          </a:p>
          <a:p>
            <a:pPr lvl="0" algn="just">
              <a:spcBef>
                <a:spcPts val="1600"/>
              </a:spcBef>
              <a:buAutoNum type="arabicPeriod"/>
            </a:pPr>
            <a:r>
              <a:rPr lang="en-US" b="1" dirty="0"/>
              <a:t>Hazard Function</a:t>
            </a:r>
            <a:r>
              <a:rPr lang="en-US" dirty="0"/>
              <a:t>: the probability that the event of interest will occur within a small interval of time or the instantaneous rate of occurrence of the event. 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lang="en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963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 dirty="0"/>
              <a:t>Survival analysis was initially used by medical practitioners and actuaries to deal with problems such as:</a:t>
            </a:r>
            <a:endParaRPr sz="16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What is life expectancy of patients in cohort A as compared to cohort B (where one of the cohorts would be given a drug under study)?</a:t>
            </a:r>
            <a:endParaRPr sz="16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What is the life expectancy of the population in Gurgaon?</a:t>
            </a: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endParaRPr sz="16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 dirty="0"/>
              <a:t>However these methods/models are now used for variety of tasks such as to determine machine failure time, customer churn duration.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6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 dirty="0"/>
              <a:t>These models are different from the regression model in the following way:</a:t>
            </a:r>
            <a:endParaRPr sz="16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Survival analysis is specially designed to handle data censorship</a:t>
            </a:r>
            <a:endParaRPr sz="16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In survival analysis we aim to derive the survival/hazard functions unlike lifespan values for individual samples as in a regression setup.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7888163" cy="38804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just" rtl="0">
                  <a:spcBef>
                    <a:spcPts val="0"/>
                  </a:spcBef>
                  <a:spcAft>
                    <a:spcPts val="0"/>
                  </a:spcAft>
                  <a:buSzPts val="1800"/>
                  <a:buAutoNum type="arabicPeriod"/>
                  <a:tabLst>
                    <a:tab pos="4214813" algn="l"/>
                  </a:tabLst>
                </a:pPr>
                <a:r>
                  <a:rPr lang="en-IN" b="1" dirty="0"/>
                  <a:t>T</a:t>
                </a:r>
                <a:r>
                  <a:rPr lang="en-IN" dirty="0"/>
                  <a:t>: non-negative continuous random variable representing the waiting time until the occurrence of the event or the survival time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dirty="0"/>
                  <a:t> as PDF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as CDF.</a:t>
                </a:r>
              </a:p>
              <a:p>
                <a:pPr marL="457200" lvl="0" indent="-342900" algn="just" rtl="0">
                  <a:spcBef>
                    <a:spcPts val="160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rPr lang="en-IN" b="1" dirty="0"/>
                  <a:t>Survival Function</a:t>
                </a:r>
                <a:r>
                  <a:rPr lang="en-IN" dirty="0"/>
                  <a:t>: gives the probability that the event of interest has not occurred by duration t.</a:t>
                </a:r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dirty="0"/>
              </a:p>
              <a:p>
                <a:pPr marL="457200" lvl="0" indent="-342900" algn="just" rtl="0">
                  <a:spcBef>
                    <a:spcPts val="1600"/>
                  </a:spcBef>
                  <a:spcAft>
                    <a:spcPts val="0"/>
                  </a:spcAft>
                  <a:buSzPts val="1800"/>
                  <a:buAutoNum type="arabicPeriod"/>
                </a:pPr>
                <a:r>
                  <a:rPr lang="en-IN" b="1" dirty="0"/>
                  <a:t>Hazard Function</a:t>
                </a:r>
                <a:r>
                  <a:rPr lang="en-IN" dirty="0"/>
                  <a:t>: instantaneous rate of occurrence of the event.</a:t>
                </a:r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6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 ≤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num>
                          <m:den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6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</a:rPr>
                                      <m:t> ≤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I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.  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I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1600" dirty="0"/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IN" sz="1600" dirty="0"/>
                  <a:t> and example would be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1600" dirty="0"/>
                  <a:t> for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IN" sz="1600" dirty="0"/>
              </a:p>
              <a:p>
                <a:pPr lvl="1" indent="-342900" algn="just">
                  <a:buSzPts val="180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1600" dirty="0"/>
                  <a:t> is the cumulative hazard function</a:t>
                </a:r>
                <a:endParaRPr sz="1600" dirty="0"/>
              </a:p>
            </p:txBody>
          </p:sp>
        </mc:Choice>
        <mc:Fallback xmlns=""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7888163" cy="3880443"/>
              </a:xfrm>
              <a:prstGeom prst="rect">
                <a:avLst/>
              </a:prstGeom>
              <a:blipFill>
                <a:blip r:embed="rId3"/>
                <a:stretch>
                  <a:fillRect t="-1256" r="-232" b="-23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5088CC-DF1D-40EC-8BC5-EF5B433B00E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2419" r="4956"/>
          <a:stretch/>
        </p:blipFill>
        <p:spPr>
          <a:xfrm>
            <a:off x="20" y="10"/>
            <a:ext cx="8469610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2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EB1-8FA2-4F70-8D71-F4BE64C9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Non-Parameter Models: Kaplan-Meier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DE384C-A948-466B-8661-63AF5287BA4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103880" cy="341640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/>
                  <a:t>The Kaplan–Meier estimator, also known as the product limit estimator, is a non-parametric statistic used to estimate the survival function from lifetime data.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In medical research, it is often used to measure the fraction of patients living for a certain amount of time after treatment.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𝑠𝑢𝑏𝑗𝑒𝑐𝑡𝑠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𝑙𝑖𝑣𝑖𝑛𝑔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𝑠𝑢𝑏𝑗𝑒𝑐𝑡𝑠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𝑑𝑖𝑒𝑑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𝑠𝑢𝑏𝑗𝑒𝑐𝑡𝑠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𝑙𝑖𝑣𝑖𝑛𝑔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8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a time when at least one event has happened,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number of events that happened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the individuals known to survive up to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DDE384C-A948-466B-8661-63AF5287B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103880" cy="3416400"/>
              </a:xfrm>
              <a:blipFill>
                <a:blip r:embed="rId2"/>
                <a:stretch>
                  <a:fillRect b="-9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2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7DF6-C15A-4459-B236-D8E3209F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Models: Weibull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96E38B-FBB4-4C87-99E9-7D5C41DFF7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072883" cy="3991025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600" dirty="0"/>
                  <a:t>In parametric modelling we assume the PDF of T to follow a curve. This curve be a function of some parameters. 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Using the data at hand we estimate these parameters using MLE.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Then we calculate the survival/hazard function using the equations discussed earlier.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A popular example of such curve is the Weibull distribution.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Weibull Distribution: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600" dirty="0"/>
                  <a:t>It is parameterized by Scale parameter lambda and shape parameter k</a:t>
                </a:r>
              </a:p>
              <a:p>
                <a:pPr marL="11430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96E38B-FBB4-4C87-99E9-7D5C41DFF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072883" cy="3991025"/>
              </a:xfrm>
              <a:blipFill>
                <a:blip r:embed="rId3"/>
                <a:stretch>
                  <a:fillRect t="-458" r="-302" b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2E72-3C3E-47E6-970F-4EA861F3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116836-679F-4204-94FE-DA123740D5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070300" cy="341640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600" dirty="0"/>
                  <a:t>For uncensored data: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>
                  <a:buFont typeface="+mj-lt"/>
                  <a:buAutoNum type="arabicPeriod"/>
                </a:pPr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For Censored data: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 --- reference (6) I still need to find the reason for this 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116836-679F-4204-94FE-DA123740D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070300" cy="3416400"/>
              </a:xfrm>
              <a:blipFill>
                <a:blip r:embed="rId2"/>
                <a:stretch>
                  <a:fillRect t="-53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714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835</Words>
  <Application>Microsoft Office PowerPoint</Application>
  <PresentationFormat>On-screen Show (16:9)</PresentationFormat>
  <Paragraphs>85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Schoolbook</vt:lpstr>
      <vt:lpstr>Wingdings 2</vt:lpstr>
      <vt:lpstr>View</vt:lpstr>
      <vt:lpstr>Survival Analytics</vt:lpstr>
      <vt:lpstr>Contents</vt:lpstr>
      <vt:lpstr>Definitions of Some Terms</vt:lpstr>
      <vt:lpstr>Motivation</vt:lpstr>
      <vt:lpstr>Formal Definitions</vt:lpstr>
      <vt:lpstr>PowerPoint Presentation</vt:lpstr>
      <vt:lpstr>Non-Parameter Models: Kaplan-Meier </vt:lpstr>
      <vt:lpstr>Parametric Models: Weibull Curve</vt:lpstr>
      <vt:lpstr>Maximum Likelihood Estimation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Analytics</dc:title>
  <dc:creator>Shukla, Ankur</dc:creator>
  <cp:lastModifiedBy>Shukla, Ankur</cp:lastModifiedBy>
  <cp:revision>15</cp:revision>
  <dcterms:created xsi:type="dcterms:W3CDTF">2019-12-02T06:05:31Z</dcterms:created>
  <dcterms:modified xsi:type="dcterms:W3CDTF">2019-12-02T11:24:04Z</dcterms:modified>
</cp:coreProperties>
</file>