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70" r:id="rId2"/>
    <p:sldId id="479" r:id="rId3"/>
    <p:sldId id="2007578500" r:id="rId4"/>
    <p:sldId id="2007578501" r:id="rId5"/>
    <p:sldId id="2007578502" r:id="rId6"/>
    <p:sldId id="2007578503" r:id="rId7"/>
    <p:sldId id="2007578504" r:id="rId8"/>
    <p:sldId id="2007578506" r:id="rId9"/>
    <p:sldId id="2007578507" r:id="rId10"/>
    <p:sldId id="2007578508" r:id="rId11"/>
    <p:sldId id="2007578510" r:id="rId12"/>
    <p:sldId id="2007578512" r:id="rId13"/>
    <p:sldId id="2007578511"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83">
          <p15:clr>
            <a:srgbClr val="A4A3A4"/>
          </p15:clr>
        </p15:guide>
        <p15:guide id="3" orient="horz" pos="459">
          <p15:clr>
            <a:srgbClr val="A4A3A4"/>
          </p15:clr>
        </p15:guide>
        <p15:guide id="4" pos="7129" userDrawn="1">
          <p15:clr>
            <a:srgbClr val="A4A3A4"/>
          </p15:clr>
        </p15:guide>
        <p15:guide id="5"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4E0"/>
    <a:srgbClr val="E1E7F5"/>
    <a:srgbClr val="F33D4F"/>
    <a:srgbClr val="F77682"/>
    <a:srgbClr val="128499"/>
    <a:srgbClr val="ABDBDD"/>
    <a:srgbClr val="761AD1"/>
    <a:srgbClr val="71B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6" autoAdjust="0"/>
    <p:restoredTop sz="96906" autoAdjust="0"/>
  </p:normalViewPr>
  <p:slideViewPr>
    <p:cSldViewPr snapToGrid="0" showGuides="1">
      <p:cViewPr varScale="1">
        <p:scale>
          <a:sx n="114" d="100"/>
          <a:sy n="114" d="100"/>
        </p:scale>
        <p:origin x="786" y="108"/>
      </p:cViewPr>
      <p:guideLst>
        <p:guide pos="483"/>
        <p:guide orient="horz" pos="459"/>
        <p:guide pos="7129"/>
        <p:guide orient="horz" pos="1094"/>
      </p:guideLst>
    </p:cSldViewPr>
  </p:slideViewPr>
  <p:notesTextViewPr>
    <p:cViewPr>
      <p:scale>
        <a:sx n="1" d="1"/>
        <a:sy n="1" d="1"/>
      </p:scale>
      <p:origin x="0" y="0"/>
    </p:cViewPr>
  </p:notesTextViewPr>
  <p:sorterViewPr>
    <p:cViewPr>
      <p:scale>
        <a:sx n="75" d="100"/>
        <a:sy n="75" d="100"/>
      </p:scale>
      <p:origin x="0" y="-2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armonyOS Sans SC" panose="00000500000000000000" charset="-122"/>
              <a:ea typeface="HarmonyOS Sans SC"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HarmonyOS Sans SC" panose="00000500000000000000" charset="-122"/>
              </a:rPr>
              <a:t>2024/2/23</a:t>
            </a:fld>
            <a:endParaRPr lang="zh-CN" altLang="en-US">
              <a:latin typeface="HarmonyOS Sans SC"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armonyOS Sans SC" panose="00000500000000000000" charset="-122"/>
              <a:ea typeface="HarmonyOS Sans SC"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HarmonyOS Sans SC" panose="00000500000000000000" charset="-122"/>
              </a:rPr>
              <a:t>‹#›</a:t>
            </a:fld>
            <a:endParaRPr lang="zh-CN" altLang="en-US">
              <a:latin typeface="HarmonyOS Sans SC"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charset="-122"/>
                <a:ea typeface="HarmonyOS Sans SC"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charset="-122"/>
                <a:ea typeface="HarmonyOS Sans SC" panose="00000500000000000000" charset="-122"/>
              </a:defRPr>
            </a:lvl1pPr>
          </a:lstStyle>
          <a:p>
            <a:fld id="{D2A48B96-639E-45A3-A0BA-2464DFDB1FAA}" type="datetimeFigureOut">
              <a:rPr lang="zh-CN" altLang="en-US" smtClean="0"/>
              <a:t>2024/2/23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charset="-122"/>
                <a:ea typeface="HarmonyOS Sans SC"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charset="-122"/>
                <a:ea typeface="HarmonyOS Sans SC"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1pPr>
    <a:lvl2pPr marL="4572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2pPr>
    <a:lvl3pPr marL="9144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3pPr>
    <a:lvl4pPr marL="13716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4pPr>
    <a:lvl5pPr marL="1828800" algn="l" defTabSz="914400" rtl="0" eaLnBrk="1" latinLnBrk="0" hangingPunct="1">
      <a:defRPr sz="1200" kern="1200">
        <a:solidFill>
          <a:schemeClr val="tx1"/>
        </a:solidFill>
        <a:latin typeface="HarmonyOS Sans SC" panose="00000500000000000000" charset="-122"/>
        <a:ea typeface="HarmonyOS Sans SC" panose="000005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charset="-122"/>
                <a:ea typeface="HarmonyOS Sans SC" panose="00000500000000000000"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charset="-122"/>
              <a:ea typeface="HarmonyOS Sans SC" panose="00000500000000000000" charset="-122"/>
              <a:cs typeface="+mn-cs"/>
            </a:endParaRPr>
          </a:p>
        </p:txBody>
      </p:sp>
    </p:spTree>
    <p:extLst>
      <p:ext uri="{BB962C8B-B14F-4D97-AF65-F5344CB8AC3E}">
        <p14:creationId xmlns:p14="http://schemas.microsoft.com/office/powerpoint/2010/main" val="336527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0496422-2302-FEC3-8C4D-4B2B2FDCE84A}"/>
              </a:ext>
            </a:extLst>
          </p:cNvPr>
          <p:cNvGrpSpPr/>
          <p:nvPr userDrawn="1"/>
        </p:nvGrpSpPr>
        <p:grpSpPr>
          <a:xfrm rot="10800000">
            <a:off x="10261599" y="5108186"/>
            <a:ext cx="1930401" cy="1749814"/>
            <a:chOff x="-1" y="-1"/>
            <a:chExt cx="2496783" cy="2263212"/>
          </a:xfrm>
        </p:grpSpPr>
        <p:sp>
          <p:nvSpPr>
            <p:cNvPr id="22" name="平行四边形 21">
              <a:extLst>
                <a:ext uri="{FF2B5EF4-FFF2-40B4-BE49-F238E27FC236}">
                  <a16:creationId xmlns:a16="http://schemas.microsoft.com/office/drawing/2014/main" id="{46FDE9AC-BDDF-68A3-02C4-F1F2E616F0C7}"/>
                </a:ext>
              </a:extLst>
            </p:cNvPr>
            <p:cNvSpPr/>
            <p:nvPr userDrawn="1"/>
          </p:nvSpPr>
          <p:spPr>
            <a:xfrm rot="5400000" flipH="1">
              <a:off x="-851457" y="1109657"/>
              <a:ext cx="2005010" cy="302097"/>
            </a:xfrm>
            <a:prstGeom prst="parallelogram">
              <a:avLst>
                <a:gd name="adj" fmla="val 85938"/>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EB40D44C-2660-FC11-3B9C-5CA0E3CD8DA9}"/>
                </a:ext>
              </a:extLst>
            </p:cNvPr>
            <p:cNvSpPr/>
            <p:nvPr userDrawn="1"/>
          </p:nvSpPr>
          <p:spPr>
            <a:xfrm flipH="1">
              <a:off x="491772" y="-1"/>
              <a:ext cx="2005010" cy="333958"/>
            </a:xfrm>
            <a:prstGeom prst="parallelogram">
              <a:avLst>
                <a:gd name="adj" fmla="val 85938"/>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04F530D-19BF-755A-DBB5-641C793274B6}"/>
                </a:ext>
              </a:extLst>
            </p:cNvPr>
            <p:cNvSpPr/>
            <p:nvPr userDrawn="1"/>
          </p:nvSpPr>
          <p:spPr>
            <a:xfrm>
              <a:off x="0" y="-1"/>
              <a:ext cx="1614488" cy="1614488"/>
            </a:xfrm>
            <a:prstGeom prst="rect">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grpSp>
        <p:nvGrpSpPr>
          <p:cNvPr id="16" name="组合 15">
            <a:extLst>
              <a:ext uri="{FF2B5EF4-FFF2-40B4-BE49-F238E27FC236}">
                <a16:creationId xmlns:a16="http://schemas.microsoft.com/office/drawing/2014/main" id="{4C43D329-E9D3-91F0-63A8-F48C16950613}"/>
              </a:ext>
            </a:extLst>
          </p:cNvPr>
          <p:cNvGrpSpPr/>
          <p:nvPr userDrawn="1"/>
        </p:nvGrpSpPr>
        <p:grpSpPr>
          <a:xfrm>
            <a:off x="-1" y="-1"/>
            <a:ext cx="1930401" cy="1749814"/>
            <a:chOff x="-1" y="-1"/>
            <a:chExt cx="2496783" cy="2263212"/>
          </a:xfrm>
        </p:grpSpPr>
        <p:sp>
          <p:nvSpPr>
            <p:cNvPr id="14" name="平行四边形 13">
              <a:extLst>
                <a:ext uri="{FF2B5EF4-FFF2-40B4-BE49-F238E27FC236}">
                  <a16:creationId xmlns:a16="http://schemas.microsoft.com/office/drawing/2014/main" id="{9BAAF547-07DD-2AA4-1CB9-E4052E22A3FF}"/>
                </a:ext>
              </a:extLst>
            </p:cNvPr>
            <p:cNvSpPr/>
            <p:nvPr userDrawn="1"/>
          </p:nvSpPr>
          <p:spPr>
            <a:xfrm rot="5400000" flipH="1">
              <a:off x="-851457" y="1109657"/>
              <a:ext cx="2005010" cy="302097"/>
            </a:xfrm>
            <a:prstGeom prst="parallelogram">
              <a:avLst>
                <a:gd name="adj" fmla="val 85938"/>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id="{78FDCAAA-FE97-3799-F9B0-63F9E9E7491C}"/>
                </a:ext>
              </a:extLst>
            </p:cNvPr>
            <p:cNvSpPr/>
            <p:nvPr userDrawn="1"/>
          </p:nvSpPr>
          <p:spPr>
            <a:xfrm flipH="1">
              <a:off x="491772" y="-1"/>
              <a:ext cx="2005010" cy="333958"/>
            </a:xfrm>
            <a:prstGeom prst="parallelogram">
              <a:avLst>
                <a:gd name="adj" fmla="val 85938"/>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CA37A0D-7509-726F-BF48-B6D861B0D8C8}"/>
                </a:ext>
              </a:extLst>
            </p:cNvPr>
            <p:cNvSpPr/>
            <p:nvPr userDrawn="1"/>
          </p:nvSpPr>
          <p:spPr>
            <a:xfrm>
              <a:off x="0" y="-1"/>
              <a:ext cx="1614488" cy="1614488"/>
            </a:xfrm>
            <a:prstGeom prst="rect">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sp>
        <p:nvSpPr>
          <p:cNvPr id="25" name="矩形 24">
            <a:extLst>
              <a:ext uri="{FF2B5EF4-FFF2-40B4-BE49-F238E27FC236}">
                <a16:creationId xmlns:a16="http://schemas.microsoft.com/office/drawing/2014/main" id="{ED43EC72-B4A4-E684-FAD3-1EC31013EC2B}"/>
              </a:ext>
            </a:extLst>
          </p:cNvPr>
          <p:cNvSpPr/>
          <p:nvPr userDrawn="1"/>
        </p:nvSpPr>
        <p:spPr>
          <a:xfrm>
            <a:off x="0" y="-1"/>
            <a:ext cx="1930400" cy="1930400"/>
          </a:xfrm>
          <a:prstGeom prst="rect">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533AAD4-3C2C-6CD8-7A1A-EA0E7C1225FC}"/>
              </a:ext>
            </a:extLst>
          </p:cNvPr>
          <p:cNvSpPr/>
          <p:nvPr userDrawn="1"/>
        </p:nvSpPr>
        <p:spPr>
          <a:xfrm>
            <a:off x="10261600" y="4927600"/>
            <a:ext cx="1930400" cy="1930400"/>
          </a:xfrm>
          <a:prstGeom prst="rect">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7B9924B-0DDA-7E7E-39A8-2BDC6551D0E2}"/>
              </a:ext>
            </a:extLst>
          </p:cNvPr>
          <p:cNvSpPr/>
          <p:nvPr userDrawn="1"/>
        </p:nvSpPr>
        <p:spPr>
          <a:xfrm>
            <a:off x="219520" y="190840"/>
            <a:ext cx="11752960" cy="6476320"/>
          </a:xfrm>
          <a:prstGeom prst="rect">
            <a:avLst/>
          </a:prstGeom>
          <a:solidFill>
            <a:schemeClr val="bg1"/>
          </a:solidFill>
          <a:ln w="0">
            <a:noFill/>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a:ea typeface="HarmonyOS Sans SC" panose="00000500000000000000" pitchFamily="2" charset="-122"/>
              <a:cs typeface="+mn-cs"/>
            </a:endParaRPr>
          </a:p>
        </p:txBody>
      </p:sp>
    </p:spTree>
  </p:cSld>
  <p:clrMapOvr>
    <a:masterClrMapping/>
  </p:clrMapOvr>
  <p:extLst>
    <p:ext uri="{DCECCB84-F9BA-43D5-87BE-67443E8EF086}">
      <p15:sldGuideLst xmlns:p15="http://schemas.microsoft.com/office/powerpoint/2012/main">
        <p15:guide id="1" orient="horz" pos="1094"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01963" y="2228671"/>
            <a:ext cx="1138807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6984E0"/>
                </a:solidFill>
                <a:effectLst/>
                <a:uLnTx/>
                <a:uFillTx/>
                <a:latin typeface="HarmonyOS Sans SC" panose="00000500000000000000" pitchFamily="2" charset="-122"/>
                <a:ea typeface="HarmonyOS Sans SC" panose="00000500000000000000" pitchFamily="2" charset="-122"/>
                <a:cs typeface="HarmonyOS Sans SC" panose="00000500000000000000" charset="-122"/>
              </a:rPr>
              <a:t>Efficient Token-Guided Image-Text Retrieval with Consistent Multimodal Contrastive Training</a:t>
            </a:r>
            <a:endParaRPr kumimoji="0" lang="zh-CN" altLang="en-US" sz="3600" b="1" i="0" u="none" strike="noStrike" kern="1200" cap="none" spc="0" normalizeH="0" baseline="0" noProof="0" dirty="0">
              <a:ln>
                <a:noFill/>
              </a:ln>
              <a:solidFill>
                <a:srgbClr val="6984E0"/>
              </a:solidFill>
              <a:effectLst/>
              <a:uLnTx/>
              <a:uFillTx/>
              <a:latin typeface="HarmonyOS Sans SC" panose="00000500000000000000" pitchFamily="2" charset="-122"/>
              <a:ea typeface="HarmonyOS Sans SC" panose="00000500000000000000" pitchFamily="2" charset="-122"/>
              <a:cs typeface="HarmonyOS Sans SC" panose="00000500000000000000" charset="-122"/>
            </a:endParaRPr>
          </a:p>
        </p:txBody>
      </p:sp>
      <p:sp>
        <p:nvSpPr>
          <p:cNvPr id="8" name="矩形: 圆角 7"/>
          <p:cNvSpPr/>
          <p:nvPr/>
        </p:nvSpPr>
        <p:spPr>
          <a:xfrm>
            <a:off x="4466413" y="4190490"/>
            <a:ext cx="1811020" cy="406340"/>
          </a:xfrm>
          <a:prstGeom prst="roundRect">
            <a:avLst>
              <a:gd name="adj" fmla="val 0"/>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6984E0"/>
              </a:solidFill>
              <a:effectLst/>
              <a:uLnTx/>
              <a:uFillTx/>
              <a:latin typeface="HarmonyOS Sans SC" panose="00000500000000000000" pitchFamily="2" charset="-122"/>
              <a:ea typeface="HarmonyOS Sans SC" panose="00000500000000000000" pitchFamily="2" charset="-122"/>
              <a:cs typeface="+mn-cs"/>
            </a:endParaRPr>
          </a:p>
        </p:txBody>
      </p:sp>
      <p:sp>
        <p:nvSpPr>
          <p:cNvPr id="9" name="文本框 8"/>
          <p:cNvSpPr txBox="1"/>
          <p:nvPr/>
        </p:nvSpPr>
        <p:spPr>
          <a:xfrm>
            <a:off x="4386026" y="4224383"/>
            <a:ext cx="197179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HarmonyOS Sans SC" panose="00000500000000000000" charset="-122"/>
              </a:rPr>
              <a:t>2018217662</a:t>
            </a:r>
            <a:endParaRPr kumimoji="0" lang="zh-CN" altLang="en-US" sz="16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HarmonyOS Sans SC" panose="00000500000000000000" charset="-122"/>
            </a:endParaRPr>
          </a:p>
        </p:txBody>
      </p:sp>
      <p:sp>
        <p:nvSpPr>
          <p:cNvPr id="11" name="矩形: 圆角 10">
            <a:extLst>
              <a:ext uri="{FF2B5EF4-FFF2-40B4-BE49-F238E27FC236}">
                <a16:creationId xmlns:a16="http://schemas.microsoft.com/office/drawing/2014/main" id="{D0E920A2-2A63-DE0D-B931-9995F45C09D6}"/>
              </a:ext>
            </a:extLst>
          </p:cNvPr>
          <p:cNvSpPr/>
          <p:nvPr/>
        </p:nvSpPr>
        <p:spPr>
          <a:xfrm>
            <a:off x="6460461" y="4190490"/>
            <a:ext cx="1811020" cy="406340"/>
          </a:xfrm>
          <a:prstGeom prst="roundRect">
            <a:avLst>
              <a:gd name="adj" fmla="val 0"/>
            </a:avLst>
          </a:prstGeom>
          <a:noFill/>
          <a:ln w="12700" cap="rnd">
            <a:solidFill>
              <a:srgbClr val="6984E0"/>
            </a:solid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6984E0"/>
              </a:solidFill>
              <a:effectLst/>
              <a:uLnTx/>
              <a:uFillTx/>
              <a:latin typeface="HarmonyOS Sans SC" panose="00000500000000000000" pitchFamily="2" charset="-122"/>
              <a:ea typeface="HarmonyOS Sans SC" panose="00000500000000000000" pitchFamily="2" charset="-122"/>
              <a:cs typeface="+mn-cs"/>
            </a:endParaRPr>
          </a:p>
        </p:txBody>
      </p:sp>
      <p:sp>
        <p:nvSpPr>
          <p:cNvPr id="12" name="文本框 11">
            <a:extLst>
              <a:ext uri="{FF2B5EF4-FFF2-40B4-BE49-F238E27FC236}">
                <a16:creationId xmlns:a16="http://schemas.microsoft.com/office/drawing/2014/main" id="{569F5453-3250-4151-A381-C5ABDADD9F71}"/>
              </a:ext>
            </a:extLst>
          </p:cNvPr>
          <p:cNvSpPr txBox="1"/>
          <p:nvPr/>
        </p:nvSpPr>
        <p:spPr>
          <a:xfrm>
            <a:off x="6380074" y="4224383"/>
            <a:ext cx="1971794"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6984E0"/>
                </a:solidFill>
                <a:effectLst/>
                <a:uLnTx/>
                <a:uFillTx/>
                <a:latin typeface="HarmonyOS Sans SC" panose="00000500000000000000" pitchFamily="2" charset="-122"/>
                <a:ea typeface="HarmonyOS Sans SC" panose="00000500000000000000" pitchFamily="2" charset="-122"/>
                <a:cs typeface="HarmonyOS Sans SC" panose="00000500000000000000" charset="-122"/>
              </a:rPr>
              <a:t>白宇</a:t>
            </a:r>
          </a:p>
        </p:txBody>
      </p:sp>
      <p:grpSp>
        <p:nvGrpSpPr>
          <p:cNvPr id="27" name="组合 26"/>
          <p:cNvGrpSpPr/>
          <p:nvPr/>
        </p:nvGrpSpPr>
        <p:grpSpPr>
          <a:xfrm>
            <a:off x="891668" y="715307"/>
            <a:ext cx="287417" cy="205039"/>
            <a:chOff x="11183188" y="772107"/>
            <a:chExt cx="310859" cy="204603"/>
          </a:xfrm>
          <a:solidFill>
            <a:srgbClr val="6984E0"/>
          </a:solidFill>
        </p:grpSpPr>
        <p:sp>
          <p:nvSpPr>
            <p:cNvPr id="24" name="矩形: 圆角 23"/>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矩形: 圆角 24"/>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5" name="组合 4">
            <a:extLst>
              <a:ext uri="{FF2B5EF4-FFF2-40B4-BE49-F238E27FC236}">
                <a16:creationId xmlns:a16="http://schemas.microsoft.com/office/drawing/2014/main" id="{E389AE33-BEE3-4DD4-6EA0-20C5EA4914BE}"/>
              </a:ext>
            </a:extLst>
          </p:cNvPr>
          <p:cNvGrpSpPr/>
          <p:nvPr/>
        </p:nvGrpSpPr>
        <p:grpSpPr>
          <a:xfrm>
            <a:off x="803927" y="6127108"/>
            <a:ext cx="649717" cy="87741"/>
            <a:chOff x="10700621" y="6023860"/>
            <a:chExt cx="649717" cy="87741"/>
          </a:xfrm>
        </p:grpSpPr>
        <p:sp>
          <p:nvSpPr>
            <p:cNvPr id="32" name="椭圆 31">
              <a:extLst>
                <a:ext uri="{FF2B5EF4-FFF2-40B4-BE49-F238E27FC236}">
                  <a16:creationId xmlns:a16="http://schemas.microsoft.com/office/drawing/2014/main" id="{3A593C68-6C36-5968-B85B-8D9AE1FDBA67}"/>
                </a:ext>
              </a:extLst>
            </p:cNvPr>
            <p:cNvSpPr/>
            <p:nvPr/>
          </p:nvSpPr>
          <p:spPr>
            <a:xfrm>
              <a:off x="10700621" y="6023860"/>
              <a:ext cx="87741" cy="87741"/>
            </a:xfrm>
            <a:prstGeom prst="ellipse">
              <a:avLst/>
            </a:prstGeom>
            <a:no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a:ea typeface="HarmonyOS Sans SC" panose="00000500000000000000" pitchFamily="2" charset="-122"/>
                <a:cs typeface="+mn-cs"/>
              </a:endParaRPr>
            </a:p>
          </p:txBody>
        </p:sp>
        <p:sp>
          <p:nvSpPr>
            <p:cNvPr id="33" name="椭圆 32">
              <a:extLst>
                <a:ext uri="{FF2B5EF4-FFF2-40B4-BE49-F238E27FC236}">
                  <a16:creationId xmlns:a16="http://schemas.microsoft.com/office/drawing/2014/main" id="{4BD523CE-0E51-529F-875F-19D7DA4C0F0D}"/>
                </a:ext>
              </a:extLst>
            </p:cNvPr>
            <p:cNvSpPr/>
            <p:nvPr/>
          </p:nvSpPr>
          <p:spPr>
            <a:xfrm>
              <a:off x="10981609" y="6023860"/>
              <a:ext cx="87741" cy="87741"/>
            </a:xfrm>
            <a:prstGeom prst="ellipse">
              <a:avLst/>
            </a:prstGeom>
            <a:no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a:ea typeface="HarmonyOS Sans SC" panose="00000500000000000000" pitchFamily="2" charset="-122"/>
                <a:cs typeface="+mn-cs"/>
              </a:endParaRPr>
            </a:p>
          </p:txBody>
        </p:sp>
        <p:sp>
          <p:nvSpPr>
            <p:cNvPr id="34" name="椭圆 33">
              <a:extLst>
                <a:ext uri="{FF2B5EF4-FFF2-40B4-BE49-F238E27FC236}">
                  <a16:creationId xmlns:a16="http://schemas.microsoft.com/office/drawing/2014/main" id="{601987C6-4CA7-E120-2CB9-CCD3BBC148BB}"/>
                </a:ext>
              </a:extLst>
            </p:cNvPr>
            <p:cNvSpPr/>
            <p:nvPr/>
          </p:nvSpPr>
          <p:spPr>
            <a:xfrm>
              <a:off x="11262597" y="6023860"/>
              <a:ext cx="87741" cy="87741"/>
            </a:xfrm>
            <a:prstGeom prst="ellipse">
              <a:avLst/>
            </a:prstGeom>
            <a:no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a:ea typeface="HarmonyOS Sans SC" panose="00000500000000000000" pitchFamily="2" charset="-122"/>
                <a:cs typeface="+mn-cs"/>
              </a:endParaRPr>
            </a:p>
          </p:txBody>
        </p:sp>
      </p:grpSp>
      <p:grpSp>
        <p:nvGrpSpPr>
          <p:cNvPr id="97" name="组合 96">
            <a:extLst>
              <a:ext uri="{FF2B5EF4-FFF2-40B4-BE49-F238E27FC236}">
                <a16:creationId xmlns:a16="http://schemas.microsoft.com/office/drawing/2014/main" id="{28C61826-27E1-B2E7-9344-46791527B0F9}"/>
              </a:ext>
            </a:extLst>
          </p:cNvPr>
          <p:cNvGrpSpPr/>
          <p:nvPr/>
        </p:nvGrpSpPr>
        <p:grpSpPr>
          <a:xfrm>
            <a:off x="10503407" y="567223"/>
            <a:ext cx="796925" cy="433950"/>
            <a:chOff x="10451130" y="567223"/>
            <a:chExt cx="866158" cy="471650"/>
          </a:xfrm>
        </p:grpSpPr>
        <p:grpSp>
          <p:nvGrpSpPr>
            <p:cNvPr id="60" name="组合 59">
              <a:extLst>
                <a:ext uri="{FF2B5EF4-FFF2-40B4-BE49-F238E27FC236}">
                  <a16:creationId xmlns:a16="http://schemas.microsoft.com/office/drawing/2014/main" id="{FF773CC8-89BB-AFF5-3C4C-64858DD9B16F}"/>
                </a:ext>
              </a:extLst>
            </p:cNvPr>
            <p:cNvGrpSpPr/>
            <p:nvPr/>
          </p:nvGrpSpPr>
          <p:grpSpPr>
            <a:xfrm rot="16200000">
              <a:off x="10249833" y="768520"/>
              <a:ext cx="471650" cy="69056"/>
              <a:chOff x="803927" y="485123"/>
              <a:chExt cx="471650" cy="69056"/>
            </a:xfrm>
          </p:grpSpPr>
          <p:sp>
            <p:nvSpPr>
              <p:cNvPr id="16" name="椭圆 15">
                <a:extLst>
                  <a:ext uri="{FF2B5EF4-FFF2-40B4-BE49-F238E27FC236}">
                    <a16:creationId xmlns:a16="http://schemas.microsoft.com/office/drawing/2014/main" id="{7B4B78EF-6054-9A4E-28E9-A643948CFFD8}"/>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BBDD03-96EA-2A2A-F3D4-C87C9EAC2A29}"/>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10F7F104-5495-6ECD-651F-E72358BCCF93}"/>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3BAA5C6-E9F9-65F3-B1DF-70EA8632A20C}"/>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D4878A26-D5BD-0581-1073-B80E9B2C08F6}"/>
                </a:ext>
              </a:extLst>
            </p:cNvPr>
            <p:cNvGrpSpPr/>
            <p:nvPr/>
          </p:nvGrpSpPr>
          <p:grpSpPr>
            <a:xfrm rot="16200000">
              <a:off x="10382683" y="768520"/>
              <a:ext cx="471650" cy="69056"/>
              <a:chOff x="803927" y="485123"/>
              <a:chExt cx="471650" cy="69056"/>
            </a:xfrm>
          </p:grpSpPr>
          <p:sp>
            <p:nvSpPr>
              <p:cNvPr id="62" name="椭圆 61">
                <a:extLst>
                  <a:ext uri="{FF2B5EF4-FFF2-40B4-BE49-F238E27FC236}">
                    <a16:creationId xmlns:a16="http://schemas.microsoft.com/office/drawing/2014/main" id="{BD4B22BE-5231-D1BD-3963-A9662C718327}"/>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C676EE8-0610-C32B-42EE-DD4ECA09500D}"/>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20665FAD-91A2-465A-6B28-BE7999EE7026}"/>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83A91088-6ABD-B76C-1592-ACD30E56F94B}"/>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42456919-0583-13D8-08EC-7E6B70445827}"/>
                </a:ext>
              </a:extLst>
            </p:cNvPr>
            <p:cNvGrpSpPr/>
            <p:nvPr/>
          </p:nvGrpSpPr>
          <p:grpSpPr>
            <a:xfrm rot="16200000">
              <a:off x="10515533" y="768520"/>
              <a:ext cx="471650" cy="69056"/>
              <a:chOff x="803927" y="485123"/>
              <a:chExt cx="471650" cy="69056"/>
            </a:xfrm>
          </p:grpSpPr>
          <p:sp>
            <p:nvSpPr>
              <p:cNvPr id="68" name="椭圆 67">
                <a:extLst>
                  <a:ext uri="{FF2B5EF4-FFF2-40B4-BE49-F238E27FC236}">
                    <a16:creationId xmlns:a16="http://schemas.microsoft.com/office/drawing/2014/main" id="{EE677F52-4B59-DD45-C94E-B075C504ACBD}"/>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E1EA0D32-1972-A39D-EA28-C531ECF4F921}"/>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22C35F9-4A75-84F0-C4E8-8CA1F6305118}"/>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6CE30EB-8649-AC28-F6CA-C71352DC2D0A}"/>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94419D55-651F-11E9-5C54-F4D96A2DF139}"/>
                </a:ext>
              </a:extLst>
            </p:cNvPr>
            <p:cNvGrpSpPr/>
            <p:nvPr/>
          </p:nvGrpSpPr>
          <p:grpSpPr>
            <a:xfrm rot="16200000">
              <a:off x="10648383" y="768520"/>
              <a:ext cx="471650" cy="69056"/>
              <a:chOff x="803927" y="485123"/>
              <a:chExt cx="471650" cy="69056"/>
            </a:xfrm>
          </p:grpSpPr>
          <p:sp>
            <p:nvSpPr>
              <p:cNvPr id="74" name="椭圆 73">
                <a:extLst>
                  <a:ext uri="{FF2B5EF4-FFF2-40B4-BE49-F238E27FC236}">
                    <a16:creationId xmlns:a16="http://schemas.microsoft.com/office/drawing/2014/main" id="{A8C5A1C2-E465-3CEE-494A-470B528BF2A9}"/>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013AABCF-C342-63D2-A8B5-6B70CD8E3650}"/>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5BF15F85-AE99-1AA2-235B-5413921B6947}"/>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7DC5CCD0-35A8-90C9-F3DD-FD4A1B7252BF}"/>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a:extLst>
                <a:ext uri="{FF2B5EF4-FFF2-40B4-BE49-F238E27FC236}">
                  <a16:creationId xmlns:a16="http://schemas.microsoft.com/office/drawing/2014/main" id="{EDA1E7AE-E8DB-FD9A-F285-9581931D1842}"/>
                </a:ext>
              </a:extLst>
            </p:cNvPr>
            <p:cNvGrpSpPr/>
            <p:nvPr/>
          </p:nvGrpSpPr>
          <p:grpSpPr>
            <a:xfrm rot="16200000">
              <a:off x="10781233" y="768520"/>
              <a:ext cx="471650" cy="69056"/>
              <a:chOff x="803927" y="485123"/>
              <a:chExt cx="471650" cy="69056"/>
            </a:xfrm>
          </p:grpSpPr>
          <p:sp>
            <p:nvSpPr>
              <p:cNvPr id="80" name="椭圆 79">
                <a:extLst>
                  <a:ext uri="{FF2B5EF4-FFF2-40B4-BE49-F238E27FC236}">
                    <a16:creationId xmlns:a16="http://schemas.microsoft.com/office/drawing/2014/main" id="{A5CA8359-8356-984B-2102-A37B32025E46}"/>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74378556-5B86-312D-B12C-3C2FF5F35912}"/>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CB100175-B998-CAF8-EE00-FA6601D330F4}"/>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C0510A7E-C5FF-920E-6A6A-DEF688D55A0E}"/>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5803B937-C2D9-84FB-6899-36E786C1EA7C}"/>
                </a:ext>
              </a:extLst>
            </p:cNvPr>
            <p:cNvGrpSpPr/>
            <p:nvPr/>
          </p:nvGrpSpPr>
          <p:grpSpPr>
            <a:xfrm rot="16200000">
              <a:off x="10914083" y="768520"/>
              <a:ext cx="471650" cy="69056"/>
              <a:chOff x="803927" y="485123"/>
              <a:chExt cx="471650" cy="69056"/>
            </a:xfrm>
          </p:grpSpPr>
          <p:sp>
            <p:nvSpPr>
              <p:cNvPr id="86" name="椭圆 85">
                <a:extLst>
                  <a:ext uri="{FF2B5EF4-FFF2-40B4-BE49-F238E27FC236}">
                    <a16:creationId xmlns:a16="http://schemas.microsoft.com/office/drawing/2014/main" id="{ACED5006-1785-A1D6-4C77-F96CDC190B7B}"/>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a:extLst>
                  <a:ext uri="{FF2B5EF4-FFF2-40B4-BE49-F238E27FC236}">
                    <a16:creationId xmlns:a16="http://schemas.microsoft.com/office/drawing/2014/main" id="{66D5B97F-9A66-06AA-A57C-DC1297628DBE}"/>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478073FC-EBF6-1CEF-8470-6061565AFE27}"/>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E8C30B51-C7F9-994B-59A7-CD1B30297AF2}"/>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a:extLst>
                <a:ext uri="{FF2B5EF4-FFF2-40B4-BE49-F238E27FC236}">
                  <a16:creationId xmlns:a16="http://schemas.microsoft.com/office/drawing/2014/main" id="{AE19CE1D-1DA8-8AF3-F2F7-05D681CF50EA}"/>
                </a:ext>
              </a:extLst>
            </p:cNvPr>
            <p:cNvGrpSpPr/>
            <p:nvPr/>
          </p:nvGrpSpPr>
          <p:grpSpPr>
            <a:xfrm rot="16200000">
              <a:off x="11046935" y="768520"/>
              <a:ext cx="471650" cy="69056"/>
              <a:chOff x="803927" y="485123"/>
              <a:chExt cx="471650" cy="69056"/>
            </a:xfrm>
          </p:grpSpPr>
          <p:sp>
            <p:nvSpPr>
              <p:cNvPr id="93" name="椭圆 92">
                <a:extLst>
                  <a:ext uri="{FF2B5EF4-FFF2-40B4-BE49-F238E27FC236}">
                    <a16:creationId xmlns:a16="http://schemas.microsoft.com/office/drawing/2014/main" id="{6ED9678A-35A7-D83F-988E-69B3E64A1AA5}"/>
                  </a:ext>
                </a:extLst>
              </p:cNvPr>
              <p:cNvSpPr/>
              <p:nvPr/>
            </p:nvSpPr>
            <p:spPr>
              <a:xfrm>
                <a:off x="803927"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a:extLst>
                  <a:ext uri="{FF2B5EF4-FFF2-40B4-BE49-F238E27FC236}">
                    <a16:creationId xmlns:a16="http://schemas.microsoft.com/office/drawing/2014/main" id="{969C4E1F-912C-C2E8-11FD-25C1CB343548}"/>
                  </a:ext>
                </a:extLst>
              </p:cNvPr>
              <p:cNvSpPr/>
              <p:nvPr/>
            </p:nvSpPr>
            <p:spPr>
              <a:xfrm>
                <a:off x="938125"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F0DA55DC-8154-FD32-5D72-ACA077A32B86}"/>
                  </a:ext>
                </a:extLst>
              </p:cNvPr>
              <p:cNvSpPr/>
              <p:nvPr/>
            </p:nvSpPr>
            <p:spPr>
              <a:xfrm>
                <a:off x="1072323"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8676CF38-E623-83BC-71AB-9A716A87E5CC}"/>
                  </a:ext>
                </a:extLst>
              </p:cNvPr>
              <p:cNvSpPr/>
              <p:nvPr/>
            </p:nvSpPr>
            <p:spPr>
              <a:xfrm>
                <a:off x="1206521" y="485123"/>
                <a:ext cx="69056" cy="69056"/>
              </a:xfrm>
              <a:prstGeom prst="ellipse">
                <a:avLst/>
              </a:prstGeom>
              <a:solidFill>
                <a:srgbClr val="6984E0"/>
              </a:solidFill>
              <a:ln>
                <a:solidFill>
                  <a:srgbClr val="6984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48863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26E5-7DD8-BDBE-B28D-5B215CB5BA67}"/>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EF82D3D3-9E10-2B5B-C5FC-56803319564E}"/>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BASELINE</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9D174EA2-AE0C-0247-9925-622A1B58F76F}"/>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2A1D41DF-0210-09E3-2186-1942BA3C2541}"/>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6A239FAC-A804-F925-EAC1-5E2D64D682FD}"/>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C150D9BD-FE4C-DC26-4EB6-AA4BBC94FE64}"/>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E568261C-737B-6783-9A2F-DF6BA11A7333}"/>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8" name="文本框 7">
            <a:extLst>
              <a:ext uri="{FF2B5EF4-FFF2-40B4-BE49-F238E27FC236}">
                <a16:creationId xmlns:a16="http://schemas.microsoft.com/office/drawing/2014/main" id="{645AE091-FD61-0F30-9EAF-C76E23F4128B}"/>
              </a:ext>
            </a:extLst>
          </p:cNvPr>
          <p:cNvSpPr txBox="1"/>
          <p:nvPr/>
        </p:nvSpPr>
        <p:spPr>
          <a:xfrm>
            <a:off x="1294104" y="1558521"/>
            <a:ext cx="9603792" cy="3693319"/>
          </a:xfrm>
          <a:prstGeom prst="rect">
            <a:avLst/>
          </a:prstGeom>
          <a:noFill/>
        </p:spPr>
        <p:txBody>
          <a:bodyPr wrap="square">
            <a:spAutoFit/>
          </a:bodyPr>
          <a:lstStyle/>
          <a:p>
            <a:r>
              <a:rPr lang="en-US" altLang="zh-CN" dirty="0">
                <a:latin typeface="+mn-ea"/>
              </a:rPr>
              <a:t>1. BASELINE </a:t>
            </a:r>
            <a:r>
              <a:rPr lang="zh-CN" altLang="en-US" dirty="0">
                <a:latin typeface="+mn-ea"/>
              </a:rPr>
              <a:t>类：</a:t>
            </a:r>
            <a:endParaRPr lang="en-US" altLang="zh-CN" dirty="0">
              <a:latin typeface="+mn-ea"/>
            </a:endParaRPr>
          </a:p>
          <a:p>
            <a:pPr marL="342900" indent="-342900">
              <a:buFont typeface="+mj-lt"/>
              <a:buAutoNum type="arabicPeriod"/>
            </a:pPr>
            <a:endParaRPr lang="en-US" altLang="zh-CN" dirty="0">
              <a:latin typeface="+mn-ea"/>
            </a:endParaRPr>
          </a:p>
          <a:p>
            <a:r>
              <a:rPr lang="zh-CN" altLang="en-US" dirty="0">
                <a:latin typeface="+mn-ea"/>
              </a:rPr>
              <a:t>该类是模型的主类，它定义了模型的前向传播逻辑和损失函数。该类的 </a:t>
            </a:r>
            <a:r>
              <a:rPr lang="en-US" altLang="zh-CN" dirty="0">
                <a:latin typeface="+mn-ea"/>
              </a:rPr>
              <a:t>forward </a:t>
            </a:r>
            <a:r>
              <a:rPr lang="zh-CN" altLang="en-US" dirty="0">
                <a:latin typeface="+mn-ea"/>
              </a:rPr>
              <a:t>方法将输入的图像和文本传递给 </a:t>
            </a:r>
            <a:r>
              <a:rPr lang="en-US" altLang="zh-CN" dirty="0" err="1">
                <a:latin typeface="+mn-ea"/>
              </a:rPr>
              <a:t>JointTextImageTransformerEncoder</a:t>
            </a:r>
            <a:r>
              <a:rPr lang="en-US" altLang="zh-CN" dirty="0">
                <a:latin typeface="+mn-ea"/>
              </a:rPr>
              <a:t> </a:t>
            </a:r>
            <a:r>
              <a:rPr lang="zh-CN" altLang="en-US" dirty="0">
                <a:latin typeface="+mn-ea"/>
              </a:rPr>
              <a:t>类进行编码，并根据任务类型计算损失。</a:t>
            </a:r>
            <a:endParaRPr lang="en-US" altLang="zh-CN" dirty="0">
              <a:latin typeface="+mn-ea"/>
            </a:endParaRPr>
          </a:p>
          <a:p>
            <a:pPr marL="342900" indent="-342900">
              <a:buFont typeface="+mj-lt"/>
              <a:buAutoNum type="arabicPeriod"/>
            </a:pPr>
            <a:endParaRPr lang="en-US" altLang="zh-CN" dirty="0">
              <a:latin typeface="+mn-ea"/>
            </a:endParaRPr>
          </a:p>
          <a:p>
            <a:pPr marL="342900" indent="-342900">
              <a:buFont typeface="+mj-lt"/>
              <a:buAutoNum type="arabicPeriod"/>
            </a:pPr>
            <a:endParaRPr lang="en-US" altLang="zh-CN" dirty="0">
              <a:latin typeface="+mn-ea"/>
            </a:endParaRPr>
          </a:p>
          <a:p>
            <a:r>
              <a:rPr lang="en-US" altLang="zh-CN" dirty="0">
                <a:latin typeface="+mn-ea"/>
              </a:rPr>
              <a:t>2. </a:t>
            </a:r>
            <a:r>
              <a:rPr lang="en-US" altLang="zh-CN" dirty="0" err="1">
                <a:latin typeface="+mn-ea"/>
              </a:rPr>
              <a:t>JointTextImageTransformerEncoder</a:t>
            </a:r>
            <a:r>
              <a:rPr lang="en-US" altLang="zh-CN" dirty="0">
                <a:latin typeface="+mn-ea"/>
              </a:rPr>
              <a:t> </a:t>
            </a:r>
            <a:r>
              <a:rPr lang="zh-CN" altLang="en-US" dirty="0">
                <a:latin typeface="+mn-ea"/>
              </a:rPr>
              <a:t>类：</a:t>
            </a:r>
            <a:endParaRPr lang="en-US" altLang="zh-CN" dirty="0">
              <a:latin typeface="+mn-ea"/>
            </a:endParaRPr>
          </a:p>
          <a:p>
            <a:endParaRPr lang="en-US" altLang="zh-CN" dirty="0">
              <a:latin typeface="+mn-ea"/>
            </a:endParaRPr>
          </a:p>
          <a:p>
            <a:r>
              <a:rPr lang="zh-CN" altLang="en-US" dirty="0">
                <a:latin typeface="+mn-ea"/>
              </a:rPr>
              <a:t>该类定义了一个联合的文本</a:t>
            </a:r>
            <a:r>
              <a:rPr lang="en-US" altLang="zh-CN" dirty="0">
                <a:latin typeface="+mn-ea"/>
              </a:rPr>
              <a:t>-</a:t>
            </a:r>
            <a:r>
              <a:rPr lang="zh-CN" altLang="en-US" dirty="0">
                <a:latin typeface="+mn-ea"/>
              </a:rPr>
              <a:t>图像编码器，它将输入的图像和文本进行编码，并输出它们的联合表示。这个编码器包含了一个文本编码器（</a:t>
            </a:r>
            <a:r>
              <a:rPr lang="en-US" altLang="zh-CN" dirty="0" err="1">
                <a:latin typeface="+mn-ea"/>
              </a:rPr>
              <a:t>EncoderText</a:t>
            </a:r>
            <a:r>
              <a:rPr lang="zh-CN" altLang="en-US" dirty="0">
                <a:latin typeface="+mn-ea"/>
              </a:rPr>
              <a:t>），一个图像编码器（</a:t>
            </a:r>
            <a:r>
              <a:rPr lang="en-US" altLang="zh-CN" dirty="0" err="1">
                <a:latin typeface="+mn-ea"/>
              </a:rPr>
              <a:t>EncoderImage</a:t>
            </a:r>
            <a:r>
              <a:rPr lang="zh-CN" altLang="en-US" dirty="0">
                <a:latin typeface="+mn-ea"/>
              </a:rPr>
              <a:t>），以及一些转换器编码层（</a:t>
            </a:r>
            <a:r>
              <a:rPr lang="en-US" altLang="zh-CN" dirty="0" err="1">
                <a:latin typeface="+mn-ea"/>
              </a:rPr>
              <a:t>TransformerEncoderLayer</a:t>
            </a:r>
            <a:r>
              <a:rPr lang="zh-CN" altLang="en-US" dirty="0">
                <a:latin typeface="+mn-ea"/>
              </a:rPr>
              <a:t>）用于处理编码后的特征，最后输出得到联合的图像和文本表示。</a:t>
            </a:r>
            <a:endParaRPr lang="en-US" altLang="zh-CN" dirty="0">
              <a:latin typeface="+mn-ea"/>
            </a:endParaRPr>
          </a:p>
        </p:txBody>
      </p:sp>
    </p:spTree>
    <p:extLst>
      <p:ext uri="{BB962C8B-B14F-4D97-AF65-F5344CB8AC3E}">
        <p14:creationId xmlns:p14="http://schemas.microsoft.com/office/powerpoint/2010/main" val="36846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7352D-04FA-0F0C-F9AE-C4BD9DA33B79}"/>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548F140D-2654-484B-C133-3765BFB4BC58}"/>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models</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FCAC5C35-66FE-B396-4829-DAAF2CD6FEEC}"/>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204FE9ED-854C-AE91-AA4D-6259182E2751}"/>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D4153F3F-4AD2-291A-39D3-E5FBF7C608FE}"/>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112ECEEA-E3B1-92DA-9AF8-40C2ED88CCF1}"/>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D5ECA6DC-139E-264A-CA36-264800513782}"/>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8" name="文本框 7">
            <a:extLst>
              <a:ext uri="{FF2B5EF4-FFF2-40B4-BE49-F238E27FC236}">
                <a16:creationId xmlns:a16="http://schemas.microsoft.com/office/drawing/2014/main" id="{09575F60-BB11-17C0-FC62-7F7D9F57255E}"/>
              </a:ext>
            </a:extLst>
          </p:cNvPr>
          <p:cNvSpPr txBox="1"/>
          <p:nvPr/>
        </p:nvSpPr>
        <p:spPr>
          <a:xfrm>
            <a:off x="1294104" y="1558521"/>
            <a:ext cx="9603792" cy="4059894"/>
          </a:xfrm>
          <a:prstGeom prst="rect">
            <a:avLst/>
          </a:prstGeom>
          <a:noFill/>
        </p:spPr>
        <p:txBody>
          <a:bodyPr wrap="square">
            <a:spAutoFit/>
          </a:bodyPr>
          <a:lstStyle/>
          <a:p>
            <a:r>
              <a:rPr lang="en-US" altLang="zh-CN" b="1" dirty="0" err="1">
                <a:solidFill>
                  <a:srgbClr val="6984E0"/>
                </a:solidFill>
                <a:latin typeface="+mn-ea"/>
              </a:rPr>
              <a:t>models.text</a:t>
            </a:r>
            <a:endParaRPr lang="en-US" altLang="zh-CN" b="1" dirty="0">
              <a:solidFill>
                <a:srgbClr val="6984E0"/>
              </a:solidFill>
              <a:latin typeface="+mn-ea"/>
            </a:endParaRPr>
          </a:p>
          <a:p>
            <a:endParaRPr lang="en-US" altLang="zh-CN" dirty="0">
              <a:latin typeface="+mn-ea"/>
            </a:endParaRPr>
          </a:p>
          <a:p>
            <a:pPr marL="342900" indent="-342900">
              <a:lnSpc>
                <a:spcPct val="150000"/>
              </a:lnSpc>
              <a:buFont typeface="+mj-lt"/>
              <a:buAutoNum type="arabicPeriod"/>
            </a:pPr>
            <a:r>
              <a:rPr lang="en-US" altLang="zh-CN" dirty="0" err="1">
                <a:latin typeface="+mn-ea"/>
              </a:rPr>
              <a:t>EncoderTextGRU</a:t>
            </a:r>
            <a:r>
              <a:rPr lang="en-US" altLang="zh-CN" dirty="0">
                <a:latin typeface="+mn-ea"/>
              </a:rPr>
              <a:t> </a:t>
            </a:r>
            <a:r>
              <a:rPr lang="zh-CN" altLang="en-US" dirty="0">
                <a:latin typeface="+mn-ea"/>
              </a:rPr>
              <a:t>类是一个基于</a:t>
            </a:r>
            <a:r>
              <a:rPr lang="en-US" altLang="zh-CN" dirty="0">
                <a:latin typeface="+mn-ea"/>
              </a:rPr>
              <a:t>GRU</a:t>
            </a:r>
            <a:r>
              <a:rPr lang="zh-CN" altLang="en-US" dirty="0">
                <a:latin typeface="+mn-ea"/>
              </a:rPr>
              <a:t>的文本编码器。</a:t>
            </a:r>
            <a:endParaRPr lang="en-US" altLang="zh-CN" dirty="0">
              <a:latin typeface="+mn-ea"/>
            </a:endParaRPr>
          </a:p>
          <a:p>
            <a:pPr marL="342900" indent="-342900">
              <a:lnSpc>
                <a:spcPct val="150000"/>
              </a:lnSpc>
              <a:buFont typeface="+mj-lt"/>
              <a:buAutoNum type="arabicPeriod"/>
            </a:pPr>
            <a:r>
              <a:rPr lang="en-US" altLang="zh-CN" dirty="0" err="1">
                <a:latin typeface="+mn-ea"/>
              </a:rPr>
              <a:t>EncoderTextBERT</a:t>
            </a:r>
            <a:r>
              <a:rPr lang="en-US" altLang="zh-CN" dirty="0">
                <a:latin typeface="+mn-ea"/>
              </a:rPr>
              <a:t> </a:t>
            </a:r>
            <a:r>
              <a:rPr lang="zh-CN" altLang="en-US" dirty="0">
                <a:latin typeface="+mn-ea"/>
              </a:rPr>
              <a:t>类是基于</a:t>
            </a:r>
            <a:r>
              <a:rPr lang="en-US" altLang="zh-CN" dirty="0">
                <a:latin typeface="+mn-ea"/>
              </a:rPr>
              <a:t>BERT</a:t>
            </a:r>
            <a:r>
              <a:rPr lang="zh-CN" altLang="en-US" dirty="0">
                <a:latin typeface="+mn-ea"/>
              </a:rPr>
              <a:t>的文本编码器。</a:t>
            </a:r>
            <a:endParaRPr lang="en-US" altLang="zh-CN" dirty="0">
              <a:latin typeface="+mn-ea"/>
            </a:endParaRPr>
          </a:p>
          <a:p>
            <a:endParaRPr lang="en-US" altLang="zh-CN" dirty="0">
              <a:latin typeface="+mn-ea"/>
            </a:endParaRPr>
          </a:p>
          <a:p>
            <a:r>
              <a:rPr lang="en-US" altLang="zh-CN" b="1" dirty="0" err="1">
                <a:solidFill>
                  <a:srgbClr val="6984E0"/>
                </a:solidFill>
                <a:latin typeface="+mn-ea"/>
              </a:rPr>
              <a:t>models.visual</a:t>
            </a:r>
            <a:endParaRPr lang="en-US" altLang="zh-CN" b="1" dirty="0">
              <a:solidFill>
                <a:srgbClr val="6984E0"/>
              </a:solidFill>
              <a:latin typeface="+mn-ea"/>
            </a:endParaRPr>
          </a:p>
          <a:p>
            <a:pPr marL="342900" indent="-342900">
              <a:lnSpc>
                <a:spcPct val="150000"/>
              </a:lnSpc>
              <a:buFont typeface="+mj-lt"/>
              <a:buAutoNum type="arabicPeriod"/>
            </a:pPr>
            <a:endParaRPr lang="en-US" altLang="zh-CN" dirty="0">
              <a:latin typeface="+mn-ea"/>
            </a:endParaRPr>
          </a:p>
          <a:p>
            <a:pPr marL="342900" indent="-342900">
              <a:lnSpc>
                <a:spcPct val="150000"/>
              </a:lnSpc>
              <a:buFont typeface="+mj-lt"/>
              <a:buAutoNum type="arabicPeriod"/>
            </a:pPr>
            <a:r>
              <a:rPr lang="en-US" altLang="zh-CN" dirty="0" err="1">
                <a:latin typeface="+mn-ea"/>
              </a:rPr>
              <a:t>TransformerPostProcessing</a:t>
            </a:r>
            <a:r>
              <a:rPr lang="en-US" altLang="zh-CN" dirty="0">
                <a:latin typeface="+mn-ea"/>
              </a:rPr>
              <a:t> </a:t>
            </a:r>
            <a:r>
              <a:rPr lang="zh-CN" altLang="en-US" dirty="0">
                <a:latin typeface="+mn-ea"/>
              </a:rPr>
              <a:t>使用</a:t>
            </a:r>
            <a:r>
              <a:rPr lang="en-US" altLang="zh-CN" dirty="0">
                <a:latin typeface="+mn-ea"/>
              </a:rPr>
              <a:t>Transformer</a:t>
            </a:r>
            <a:r>
              <a:rPr lang="zh-CN" altLang="en-US" dirty="0">
                <a:latin typeface="+mn-ea"/>
              </a:rPr>
              <a:t>编码器对图像特征进行后处理。</a:t>
            </a:r>
            <a:endParaRPr lang="en-US" altLang="zh-CN" dirty="0">
              <a:latin typeface="+mn-ea"/>
            </a:endParaRPr>
          </a:p>
          <a:p>
            <a:pPr marL="342900" indent="-342900">
              <a:lnSpc>
                <a:spcPct val="150000"/>
              </a:lnSpc>
              <a:buFont typeface="+mj-lt"/>
              <a:buAutoNum type="arabicPeriod"/>
            </a:pPr>
            <a:r>
              <a:rPr lang="en-US" altLang="zh-CN" dirty="0" err="1">
                <a:latin typeface="+mn-ea"/>
              </a:rPr>
              <a:t>EncoderImagePrecomp</a:t>
            </a:r>
            <a:r>
              <a:rPr lang="en-US" altLang="zh-CN" dirty="0">
                <a:latin typeface="+mn-ea"/>
              </a:rPr>
              <a:t> </a:t>
            </a:r>
            <a:r>
              <a:rPr lang="zh-CN" altLang="en-US" dirty="0">
                <a:latin typeface="+mn-ea"/>
              </a:rPr>
              <a:t>将预计算的图像特征投影到嵌入空间</a:t>
            </a:r>
            <a:endParaRPr lang="en-US" altLang="zh-CN" dirty="0">
              <a:latin typeface="+mn-ea"/>
            </a:endParaRPr>
          </a:p>
          <a:p>
            <a:pPr marL="342900" indent="-342900">
              <a:lnSpc>
                <a:spcPct val="150000"/>
              </a:lnSpc>
              <a:buFont typeface="+mj-lt"/>
              <a:buAutoNum type="arabicPeriod"/>
            </a:pPr>
            <a:r>
              <a:rPr lang="en-US" altLang="zh-CN" dirty="0" err="1">
                <a:latin typeface="+mn-ea"/>
              </a:rPr>
              <a:t>GCNVisualReasoning</a:t>
            </a:r>
            <a:r>
              <a:rPr lang="en-US" altLang="zh-CN" dirty="0">
                <a:latin typeface="+mn-ea"/>
              </a:rPr>
              <a:t> </a:t>
            </a:r>
            <a:r>
              <a:rPr lang="zh-CN" altLang="en-US" dirty="0">
                <a:latin typeface="+mn-ea"/>
              </a:rPr>
              <a:t>使用图卷积网络（</a:t>
            </a:r>
            <a:r>
              <a:rPr lang="en-US" altLang="zh-CN" dirty="0">
                <a:latin typeface="+mn-ea"/>
              </a:rPr>
              <a:t>GCN</a:t>
            </a:r>
            <a:r>
              <a:rPr lang="zh-CN" altLang="en-US" dirty="0">
                <a:latin typeface="+mn-ea"/>
              </a:rPr>
              <a:t>）提取特征</a:t>
            </a:r>
            <a:endParaRPr lang="en-US" altLang="zh-CN" dirty="0">
              <a:latin typeface="+mn-ea"/>
            </a:endParaRPr>
          </a:p>
          <a:p>
            <a:pPr marL="342900" indent="-342900">
              <a:lnSpc>
                <a:spcPct val="150000"/>
              </a:lnSpc>
              <a:buFont typeface="+mj-lt"/>
              <a:buAutoNum type="arabicPeriod"/>
            </a:pPr>
            <a:r>
              <a:rPr lang="en-US" altLang="zh-CN" dirty="0" err="1">
                <a:latin typeface="+mn-ea"/>
              </a:rPr>
              <a:t>EncoderImageFull</a:t>
            </a:r>
            <a:r>
              <a:rPr lang="en-US" altLang="zh-CN" dirty="0">
                <a:latin typeface="+mn-ea"/>
              </a:rPr>
              <a:t> </a:t>
            </a:r>
            <a:r>
              <a:rPr lang="zh-CN" altLang="en-US" dirty="0">
                <a:latin typeface="+mn-ea"/>
              </a:rPr>
              <a:t>也是一个图像编码器，可以选择加载预训练的</a:t>
            </a:r>
            <a:r>
              <a:rPr lang="en-US" altLang="zh-CN" dirty="0">
                <a:latin typeface="+mn-ea"/>
              </a:rPr>
              <a:t>CNN</a:t>
            </a:r>
            <a:r>
              <a:rPr lang="zh-CN" altLang="en-US" dirty="0">
                <a:latin typeface="+mn-ea"/>
              </a:rPr>
              <a:t>模型</a:t>
            </a:r>
            <a:endParaRPr lang="en-US" altLang="zh-CN" dirty="0">
              <a:latin typeface="+mn-ea"/>
            </a:endParaRPr>
          </a:p>
        </p:txBody>
      </p:sp>
    </p:spTree>
    <p:extLst>
      <p:ext uri="{BB962C8B-B14F-4D97-AF65-F5344CB8AC3E}">
        <p14:creationId xmlns:p14="http://schemas.microsoft.com/office/powerpoint/2010/main" val="396449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D341E-1303-6534-0EFE-427A4C934B58}"/>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116116FE-2CC6-8250-3CD4-4EE2A97F259D}"/>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loss</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E5439306-6590-5562-3F6B-0F3E96A40437}"/>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C48FF294-FDBC-1766-2F65-290D7271B3FB}"/>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D6FA3BA8-B89C-EDDB-0D55-AB255CC91FBD}"/>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5843FA31-C59A-9E59-84FC-08BD6215066C}"/>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20172795-CD38-3EAE-AA95-9EAD0348B473}"/>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8" name="文本框 7">
            <a:extLst>
              <a:ext uri="{FF2B5EF4-FFF2-40B4-BE49-F238E27FC236}">
                <a16:creationId xmlns:a16="http://schemas.microsoft.com/office/drawing/2014/main" id="{3C5241BD-6B59-D04F-A337-DF1177D80EAB}"/>
              </a:ext>
            </a:extLst>
          </p:cNvPr>
          <p:cNvSpPr txBox="1"/>
          <p:nvPr/>
        </p:nvSpPr>
        <p:spPr>
          <a:xfrm>
            <a:off x="1294104" y="1281685"/>
            <a:ext cx="9603792" cy="4059894"/>
          </a:xfrm>
          <a:prstGeom prst="rect">
            <a:avLst/>
          </a:prstGeom>
          <a:noFill/>
        </p:spPr>
        <p:txBody>
          <a:bodyPr wrap="square">
            <a:spAutoFit/>
          </a:bodyPr>
          <a:lstStyle/>
          <a:p>
            <a:pPr>
              <a:lnSpc>
                <a:spcPct val="200000"/>
              </a:lnSpc>
            </a:pPr>
            <a:r>
              <a:rPr lang="zh-CN" altLang="en-US" dirty="0">
                <a:latin typeface="+mn-ea"/>
              </a:rPr>
              <a:t>在</a:t>
            </a:r>
            <a:r>
              <a:rPr lang="en-US" altLang="zh-CN" dirty="0">
                <a:latin typeface="+mn-ea"/>
              </a:rPr>
              <a:t>Contrastive</a:t>
            </a:r>
            <a:r>
              <a:rPr lang="zh-CN" altLang="en-US" dirty="0">
                <a:latin typeface="+mn-ea"/>
              </a:rPr>
              <a:t>类中，使用</a:t>
            </a:r>
            <a:r>
              <a:rPr lang="en-US" altLang="zh-CN" dirty="0" err="1">
                <a:latin typeface="+mn-ea"/>
              </a:rPr>
              <a:t>compute_contrastive_loss</a:t>
            </a:r>
            <a:r>
              <a:rPr lang="zh-CN" altLang="en-US" dirty="0">
                <a:latin typeface="+mn-ea"/>
              </a:rPr>
              <a:t>方法来计算</a:t>
            </a:r>
            <a:r>
              <a:rPr lang="en-US" altLang="zh-CN" dirty="0">
                <a:latin typeface="+mn-ea"/>
              </a:rPr>
              <a:t>Lr</a:t>
            </a:r>
            <a:r>
              <a:rPr lang="zh-CN" altLang="en-US" dirty="0">
                <a:latin typeface="+mn-ea"/>
              </a:rPr>
              <a:t>的损失</a:t>
            </a:r>
            <a:endParaRPr lang="en-US" altLang="zh-CN" dirty="0">
              <a:latin typeface="+mn-ea"/>
            </a:endParaRPr>
          </a:p>
          <a:p>
            <a:pPr>
              <a:lnSpc>
                <a:spcPct val="200000"/>
              </a:lnSpc>
            </a:pPr>
            <a:r>
              <a:rPr lang="en-US" altLang="zh-CN" b="1" dirty="0" err="1">
                <a:solidFill>
                  <a:srgbClr val="6984E0"/>
                </a:solidFill>
                <a:latin typeface="+mn-ea"/>
              </a:rPr>
              <a:t>ContrastiveLoss</a:t>
            </a:r>
            <a:endParaRPr lang="en-US" altLang="zh-CN" b="1" dirty="0">
              <a:solidFill>
                <a:srgbClr val="6984E0"/>
              </a:solidFill>
              <a:latin typeface="+mn-ea"/>
            </a:endParaRPr>
          </a:p>
          <a:p>
            <a:pPr>
              <a:lnSpc>
                <a:spcPct val="150000"/>
              </a:lnSpc>
            </a:pPr>
            <a:r>
              <a:rPr lang="zh-CN" altLang="en-US" dirty="0">
                <a:latin typeface="+mn-ea"/>
              </a:rPr>
              <a:t>这个类计算图像和文本之间的相似性矩阵，并基于这个矩阵来计算对比损失。</a:t>
            </a:r>
            <a:endParaRPr lang="en-US" altLang="zh-CN" dirty="0">
              <a:latin typeface="+mn-ea"/>
            </a:endParaRPr>
          </a:p>
          <a:p>
            <a:pPr>
              <a:lnSpc>
                <a:spcPct val="150000"/>
              </a:lnSpc>
            </a:pPr>
            <a:r>
              <a:rPr lang="zh-CN" altLang="en-US" dirty="0">
                <a:latin typeface="+mn-ea"/>
              </a:rPr>
              <a:t>支持三种相似性度量方式：点积相似性、余弦相似性。</a:t>
            </a:r>
            <a:endParaRPr lang="en-US" altLang="zh-CN" dirty="0">
              <a:latin typeface="+mn-ea"/>
            </a:endParaRPr>
          </a:p>
          <a:p>
            <a:pPr>
              <a:lnSpc>
                <a:spcPct val="150000"/>
              </a:lnSpc>
            </a:pPr>
            <a:endParaRPr lang="en-US" altLang="zh-CN" dirty="0">
              <a:latin typeface="+mn-ea"/>
            </a:endParaRPr>
          </a:p>
          <a:p>
            <a:pPr>
              <a:lnSpc>
                <a:spcPct val="150000"/>
              </a:lnSpc>
            </a:pPr>
            <a:r>
              <a:rPr lang="en-US" altLang="zh-CN" b="1" dirty="0">
                <a:solidFill>
                  <a:srgbClr val="6984E0"/>
                </a:solidFill>
                <a:latin typeface="+mn-ea"/>
              </a:rPr>
              <a:t>Alignment Contrastive Loss</a:t>
            </a:r>
            <a:r>
              <a:rPr lang="zh-CN" altLang="en-US" b="1" dirty="0">
                <a:solidFill>
                  <a:srgbClr val="6984E0"/>
                </a:solidFill>
                <a:latin typeface="+mn-ea"/>
              </a:rPr>
              <a:t> 也就是</a:t>
            </a:r>
            <a:r>
              <a:rPr lang="en-US" altLang="zh-CN" b="1" dirty="0">
                <a:solidFill>
                  <a:srgbClr val="6984E0"/>
                </a:solidFill>
                <a:latin typeface="+mn-ea"/>
              </a:rPr>
              <a:t>CMC Loss</a:t>
            </a:r>
            <a:r>
              <a:rPr lang="zh-CN" altLang="en-US" b="1" dirty="0">
                <a:solidFill>
                  <a:srgbClr val="6984E0"/>
                </a:solidFill>
                <a:latin typeface="+mn-ea"/>
              </a:rPr>
              <a:t>？</a:t>
            </a:r>
            <a:endParaRPr lang="en-US" altLang="zh-CN" dirty="0">
              <a:latin typeface="+mn-ea"/>
            </a:endParaRPr>
          </a:p>
          <a:p>
            <a:pPr>
              <a:lnSpc>
                <a:spcPct val="150000"/>
              </a:lnSpc>
            </a:pPr>
            <a:r>
              <a:rPr lang="zh-CN" altLang="en-US" dirty="0">
                <a:latin typeface="+mn-ea"/>
              </a:rPr>
              <a:t>额外地对图像集合（</a:t>
            </a:r>
            <a:r>
              <a:rPr lang="en-US" altLang="zh-CN" dirty="0" err="1">
                <a:latin typeface="+mn-ea"/>
              </a:rPr>
              <a:t>im_set</a:t>
            </a:r>
            <a:r>
              <a:rPr lang="zh-CN" altLang="en-US" dirty="0">
                <a:latin typeface="+mn-ea"/>
              </a:rPr>
              <a:t>）和文本序列（</a:t>
            </a:r>
            <a:r>
              <a:rPr lang="en-US" altLang="zh-CN" dirty="0" err="1">
                <a:latin typeface="+mn-ea"/>
              </a:rPr>
              <a:t>s_seq</a:t>
            </a:r>
            <a:r>
              <a:rPr lang="zh-CN" altLang="en-US" dirty="0">
                <a:latin typeface="+mn-ea"/>
              </a:rPr>
              <a:t>）中的每个元素进行了对齐。</a:t>
            </a:r>
            <a:endParaRPr lang="en-US" altLang="zh-CN" dirty="0">
              <a:latin typeface="+mn-ea"/>
            </a:endParaRPr>
          </a:p>
          <a:p>
            <a:pPr>
              <a:lnSpc>
                <a:spcPct val="150000"/>
              </a:lnSpc>
            </a:pPr>
            <a:r>
              <a:rPr lang="zh-CN" altLang="en-US" dirty="0">
                <a:latin typeface="+mn-ea"/>
              </a:rPr>
              <a:t>计算了一个对齐矩阵，其中包含了图像和文本之间所有可能对齐方式的相似度得分。</a:t>
            </a:r>
          </a:p>
          <a:p>
            <a:pPr>
              <a:lnSpc>
                <a:spcPct val="150000"/>
              </a:lnSpc>
            </a:pPr>
            <a:r>
              <a:rPr lang="zh-CN" altLang="en-US" dirty="0">
                <a:latin typeface="+mn-ea"/>
              </a:rPr>
              <a:t>然后利用聚合操作计算一个聚合相似性再计算对比损失。</a:t>
            </a:r>
            <a:endParaRPr lang="en-US" altLang="zh-CN" dirty="0">
              <a:latin typeface="+mn-ea"/>
            </a:endParaRPr>
          </a:p>
        </p:txBody>
      </p:sp>
    </p:spTree>
    <p:extLst>
      <p:ext uri="{BB962C8B-B14F-4D97-AF65-F5344CB8AC3E}">
        <p14:creationId xmlns:p14="http://schemas.microsoft.com/office/powerpoint/2010/main" val="344735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551EF-1FF1-21A0-1916-07EB3B12695E}"/>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CB5B8E99-E1C6-B437-F6F4-49D72B610C47}"/>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test</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D1C458E3-6C54-71C4-244A-331A81146575}"/>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54230C30-4A41-2705-B57C-530A480BF7FC}"/>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E9DE59B8-8583-67E8-EE10-F1E87CEAA38F}"/>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10222468-5EB0-5769-C7FA-786DB7DE93CB}"/>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F2E743B9-B18C-4774-7380-BEE50FD51BF3}"/>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10" name="文本框 9">
            <a:extLst>
              <a:ext uri="{FF2B5EF4-FFF2-40B4-BE49-F238E27FC236}">
                <a16:creationId xmlns:a16="http://schemas.microsoft.com/office/drawing/2014/main" id="{1132C87B-4846-2A7F-9146-458EDE635299}"/>
              </a:ext>
            </a:extLst>
          </p:cNvPr>
          <p:cNvSpPr txBox="1"/>
          <p:nvPr/>
        </p:nvSpPr>
        <p:spPr>
          <a:xfrm>
            <a:off x="3789728" y="1777949"/>
            <a:ext cx="6102990" cy="369332"/>
          </a:xfrm>
          <a:prstGeom prst="rect">
            <a:avLst/>
          </a:prstGeom>
          <a:noFill/>
        </p:spPr>
        <p:txBody>
          <a:bodyPr wrap="square">
            <a:spAutoFit/>
          </a:bodyPr>
          <a:lstStyle/>
          <a:p>
            <a:r>
              <a:rPr lang="zh-CN" altLang="en-US" b="1" dirty="0">
                <a:solidFill>
                  <a:schemeClr val="accent1"/>
                </a:solidFill>
              </a:rPr>
              <a:t>test_gl</a:t>
            </a:r>
          </a:p>
        </p:txBody>
      </p:sp>
      <p:sp>
        <p:nvSpPr>
          <p:cNvPr id="11" name="文本框 10">
            <a:extLst>
              <a:ext uri="{FF2B5EF4-FFF2-40B4-BE49-F238E27FC236}">
                <a16:creationId xmlns:a16="http://schemas.microsoft.com/office/drawing/2014/main" id="{CEE22216-FAE5-3722-1F34-CD6112B5C7DE}"/>
              </a:ext>
            </a:extLst>
          </p:cNvPr>
          <p:cNvSpPr txBox="1"/>
          <p:nvPr/>
        </p:nvSpPr>
        <p:spPr>
          <a:xfrm>
            <a:off x="8891632" y="1779855"/>
            <a:ext cx="6102990" cy="369332"/>
          </a:xfrm>
          <a:prstGeom prst="rect">
            <a:avLst/>
          </a:prstGeom>
          <a:noFill/>
        </p:spPr>
        <p:txBody>
          <a:bodyPr wrap="square">
            <a:spAutoFit/>
          </a:bodyPr>
          <a:lstStyle/>
          <a:p>
            <a:r>
              <a:rPr lang="zh-CN" altLang="en-US" b="1" dirty="0">
                <a:solidFill>
                  <a:schemeClr val="accent1"/>
                </a:solidFill>
              </a:rPr>
              <a:t>test</a:t>
            </a:r>
          </a:p>
        </p:txBody>
      </p:sp>
      <p:pic>
        <p:nvPicPr>
          <p:cNvPr id="8" name="图片 7">
            <a:extLst>
              <a:ext uri="{FF2B5EF4-FFF2-40B4-BE49-F238E27FC236}">
                <a16:creationId xmlns:a16="http://schemas.microsoft.com/office/drawing/2014/main" id="{610AED05-FDC5-7BAC-0558-BA4D1495B910}"/>
              </a:ext>
            </a:extLst>
          </p:cNvPr>
          <p:cNvPicPr>
            <a:picLocks noChangeAspect="1"/>
          </p:cNvPicPr>
          <p:nvPr/>
        </p:nvPicPr>
        <p:blipFill>
          <a:blip r:embed="rId2"/>
          <a:stretch>
            <a:fillRect/>
          </a:stretch>
        </p:blipFill>
        <p:spPr>
          <a:xfrm>
            <a:off x="976883" y="2358513"/>
            <a:ext cx="10623582" cy="3325053"/>
          </a:xfrm>
          <a:prstGeom prst="rect">
            <a:avLst/>
          </a:prstGeom>
        </p:spPr>
      </p:pic>
    </p:spTree>
    <p:extLst>
      <p:ext uri="{BB962C8B-B14F-4D97-AF65-F5344CB8AC3E}">
        <p14:creationId xmlns:p14="http://schemas.microsoft.com/office/powerpoint/2010/main" val="294150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a:extLst>
              <a:ext uri="{FF2B5EF4-FFF2-40B4-BE49-F238E27FC236}">
                <a16:creationId xmlns:a16="http://schemas.microsoft.com/office/drawing/2014/main" id="{57289C01-5E52-9155-835F-740D2D19E7C7}"/>
              </a:ext>
            </a:extLst>
          </p:cNvPr>
          <p:cNvSpPr txBox="1"/>
          <p:nvPr/>
        </p:nvSpPr>
        <p:spPr>
          <a:xfrm>
            <a:off x="976883" y="653827"/>
            <a:ext cx="2772566" cy="52322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6984E0"/>
                </a:solidFill>
                <a:effectLst/>
                <a:uLnTx/>
                <a:uFillTx/>
                <a:latin typeface="+mn-ea"/>
                <a:cs typeface="+mn-cs"/>
              </a:rPr>
              <a:t>论文核心思想</a:t>
            </a:r>
          </a:p>
        </p:txBody>
      </p:sp>
      <p:sp>
        <p:nvSpPr>
          <p:cNvPr id="75" name="矩形: 圆角 74">
            <a:extLst>
              <a:ext uri="{FF2B5EF4-FFF2-40B4-BE49-F238E27FC236}">
                <a16:creationId xmlns:a16="http://schemas.microsoft.com/office/drawing/2014/main" id="{E3DF1A2F-D53A-9AC6-292E-4111B9D2BA0A}"/>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57F17BE1-4787-E86E-421D-D22767DEFC5B}"/>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3636EC60-09D2-437C-1ED9-D7CC8F7E993E}"/>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2B89C5DE-8DD8-96E7-176C-5EBBEF6BDA94}"/>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DB9691EE-2287-1B37-38D4-01E4E9902AE6}"/>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8" name="文本框 7">
            <a:extLst>
              <a:ext uri="{FF2B5EF4-FFF2-40B4-BE49-F238E27FC236}">
                <a16:creationId xmlns:a16="http://schemas.microsoft.com/office/drawing/2014/main" id="{9252970B-688B-6DBB-A059-A610543EE41B}"/>
              </a:ext>
            </a:extLst>
          </p:cNvPr>
          <p:cNvSpPr txBox="1"/>
          <p:nvPr/>
        </p:nvSpPr>
        <p:spPr>
          <a:xfrm>
            <a:off x="1686187" y="4064100"/>
            <a:ext cx="7587760" cy="2120902"/>
          </a:xfrm>
          <a:prstGeom prst="rect">
            <a:avLst/>
          </a:prstGeom>
          <a:noFill/>
        </p:spPr>
        <p:txBody>
          <a:bodyPr wrap="square" rtlCol="0">
            <a:spAutoFit/>
          </a:bodyPr>
          <a:lstStyle/>
          <a:p>
            <a:pPr marL="342900" indent="-342900">
              <a:lnSpc>
                <a:spcPct val="150000"/>
              </a:lnSpc>
              <a:buFont typeface="+mj-lt"/>
              <a:buAutoNum type="arabicPeriod"/>
            </a:pPr>
            <a:r>
              <a:rPr lang="zh-CN" altLang="en-US" dirty="0"/>
              <a:t>整合了粗粒度与细粒度检索，利用了二者的优点</a:t>
            </a:r>
          </a:p>
          <a:p>
            <a:pPr marL="342900" indent="-342900">
              <a:lnSpc>
                <a:spcPct val="150000"/>
              </a:lnSpc>
              <a:buFont typeface="+mj-lt"/>
              <a:buAutoNum type="arabicPeriod"/>
            </a:pPr>
            <a:r>
              <a:rPr lang="zh-CN" altLang="en-US" dirty="0"/>
              <a:t>新的训练目标 ：</a:t>
            </a:r>
            <a:r>
              <a:rPr lang="en-US" altLang="zh-CN" dirty="0"/>
              <a:t>Consistent Multimodal Contrastive (CMC) loss</a:t>
            </a:r>
            <a:r>
              <a:rPr lang="zh-CN" altLang="en-US" dirty="0"/>
              <a:t>，确保模态内和模态间语义一致性</a:t>
            </a:r>
          </a:p>
          <a:p>
            <a:pPr marL="342900" indent="-342900">
              <a:lnSpc>
                <a:spcPct val="150000"/>
              </a:lnSpc>
              <a:buFont typeface="+mj-lt"/>
              <a:buAutoNum type="arabicPeriod"/>
            </a:pPr>
            <a:r>
              <a:rPr lang="zh-CN" altLang="en-US" dirty="0"/>
              <a:t>基于混合全局和局部的跨模态相似性两阶段推理方法（先全局后局部）</a:t>
            </a:r>
          </a:p>
          <a:p>
            <a:pPr marL="342900" indent="-342900">
              <a:lnSpc>
                <a:spcPct val="150000"/>
              </a:lnSpc>
              <a:buFont typeface="+mj-lt"/>
              <a:buAutoNum type="arabicPeriod"/>
            </a:pPr>
            <a:r>
              <a:rPr lang="zh-CN" altLang="en-US" dirty="0"/>
              <a:t>效果：检索精度高，推理时间小</a:t>
            </a:r>
          </a:p>
        </p:txBody>
      </p:sp>
      <p:pic>
        <p:nvPicPr>
          <p:cNvPr id="12" name="图片 11">
            <a:extLst>
              <a:ext uri="{FF2B5EF4-FFF2-40B4-BE49-F238E27FC236}">
                <a16:creationId xmlns:a16="http://schemas.microsoft.com/office/drawing/2014/main" id="{9FD41762-836C-3E72-D0D0-9A9DB56C1C86}"/>
              </a:ext>
            </a:extLst>
          </p:cNvPr>
          <p:cNvPicPr>
            <a:picLocks noChangeAspect="1"/>
          </p:cNvPicPr>
          <p:nvPr/>
        </p:nvPicPr>
        <p:blipFill>
          <a:blip r:embed="rId2"/>
          <a:stretch>
            <a:fillRect/>
          </a:stretch>
        </p:blipFill>
        <p:spPr>
          <a:xfrm>
            <a:off x="1359016" y="1177047"/>
            <a:ext cx="8967831" cy="2738128"/>
          </a:xfrm>
          <a:prstGeom prst="rect">
            <a:avLst/>
          </a:prstGeom>
        </p:spPr>
      </p:pic>
    </p:spTree>
    <p:extLst>
      <p:ext uri="{BB962C8B-B14F-4D97-AF65-F5344CB8AC3E}">
        <p14:creationId xmlns:p14="http://schemas.microsoft.com/office/powerpoint/2010/main" val="330939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06B29-E96E-8DBF-9FB4-141A7F49AB15}"/>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18021799-3E73-9D96-D509-7FC2F40A5D9D}"/>
              </a:ext>
            </a:extLst>
          </p:cNvPr>
          <p:cNvSpPr txBox="1"/>
          <p:nvPr/>
        </p:nvSpPr>
        <p:spPr>
          <a:xfrm>
            <a:off x="976883" y="653827"/>
            <a:ext cx="2772566" cy="52322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6984E0"/>
                </a:solidFill>
                <a:effectLst/>
                <a:uLnTx/>
                <a:uFillTx/>
                <a:latin typeface="+mn-ea"/>
                <a:cs typeface="+mn-cs"/>
              </a:rPr>
              <a:t>对于图像的处理</a:t>
            </a:r>
          </a:p>
        </p:txBody>
      </p:sp>
      <p:sp>
        <p:nvSpPr>
          <p:cNvPr id="75" name="矩形: 圆角 74">
            <a:extLst>
              <a:ext uri="{FF2B5EF4-FFF2-40B4-BE49-F238E27FC236}">
                <a16:creationId xmlns:a16="http://schemas.microsoft.com/office/drawing/2014/main" id="{EA204513-B857-B440-0201-DC8B08E33F56}"/>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DFA0CC98-0102-79CC-951F-1DC06F420AEC}"/>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957C7762-5C13-EECF-2C63-9B8A764BB0B2}"/>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0B757C8B-52E7-3174-BC9C-781CDEFF4E6E}"/>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FDF4F305-D488-6E52-5B6F-D3A9D83F7373}"/>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文本框 5">
            <a:extLst>
              <a:ext uri="{FF2B5EF4-FFF2-40B4-BE49-F238E27FC236}">
                <a16:creationId xmlns:a16="http://schemas.microsoft.com/office/drawing/2014/main" id="{82EA4D9D-CE58-01B1-3236-EC166422F0B6}"/>
              </a:ext>
            </a:extLst>
          </p:cNvPr>
          <p:cNvSpPr txBox="1"/>
          <p:nvPr/>
        </p:nvSpPr>
        <p:spPr>
          <a:xfrm>
            <a:off x="1396963" y="3429000"/>
            <a:ext cx="8951900" cy="2951898"/>
          </a:xfrm>
          <a:prstGeom prst="rect">
            <a:avLst/>
          </a:prstGeom>
          <a:noFill/>
        </p:spPr>
        <p:txBody>
          <a:bodyPr wrap="square" rtlCol="0">
            <a:spAutoFit/>
          </a:bodyPr>
          <a:lstStyle/>
          <a:p>
            <a:pPr marL="342900" indent="-342900" algn="l">
              <a:lnSpc>
                <a:spcPct val="150000"/>
              </a:lnSpc>
              <a:buFont typeface="+mj-lt"/>
              <a:buAutoNum type="arabicPeriod"/>
            </a:pPr>
            <a:r>
              <a:rPr lang="zh-CN" altLang="en-US" b="0" i="0" dirty="0">
                <a:effectLst/>
                <a:latin typeface="Söhne"/>
              </a:rPr>
              <a:t>使用</a:t>
            </a:r>
            <a:r>
              <a:rPr lang="en-US" altLang="zh-CN" b="0" i="0" dirty="0">
                <a:effectLst/>
                <a:latin typeface="Söhne"/>
              </a:rPr>
              <a:t>Faster R-CNN</a:t>
            </a:r>
            <a:r>
              <a:rPr lang="zh-CN" altLang="en-US" b="0" i="0" dirty="0">
                <a:effectLst/>
                <a:latin typeface="Söhne"/>
              </a:rPr>
              <a:t>作为基础模型提取图像特征。</a:t>
            </a:r>
          </a:p>
          <a:p>
            <a:pPr marL="342900" indent="-342900" algn="l">
              <a:lnSpc>
                <a:spcPct val="150000"/>
              </a:lnSpc>
              <a:buFont typeface="+mj-lt"/>
              <a:buAutoNum type="arabicPeriod"/>
            </a:pPr>
            <a:r>
              <a:rPr lang="zh-CN" altLang="en-US" b="0" i="0" dirty="0">
                <a:effectLst/>
                <a:latin typeface="Söhne"/>
              </a:rPr>
              <a:t>图像被划分为多个区域，每个区域由一个边界框表示，并且为每个区域提取特征向量（</a:t>
            </a:r>
            <a:r>
              <a:rPr lang="en-US" altLang="zh-CN" b="0" i="0" dirty="0">
                <a:effectLst/>
                <a:latin typeface="Söhne"/>
              </a:rPr>
              <a:t> V1, V2, ..., </a:t>
            </a:r>
            <a:r>
              <a:rPr lang="en-US" altLang="zh-CN" b="0" i="0" dirty="0" err="1">
                <a:effectLst/>
                <a:latin typeface="Söhne"/>
              </a:rPr>
              <a:t>Vr</a:t>
            </a:r>
            <a:r>
              <a:rPr lang="zh-CN" altLang="en-US" b="0" i="0" dirty="0">
                <a:effectLst/>
                <a:latin typeface="Söhne"/>
              </a:rPr>
              <a:t>）。</a:t>
            </a:r>
            <a:endParaRPr lang="en-US" altLang="zh-CN" b="0" i="0" dirty="0">
              <a:effectLst/>
              <a:latin typeface="Söhne"/>
            </a:endParaRPr>
          </a:p>
          <a:p>
            <a:pPr marL="342900" indent="-342900" algn="l">
              <a:lnSpc>
                <a:spcPct val="150000"/>
              </a:lnSpc>
              <a:buFont typeface="+mj-lt"/>
              <a:buAutoNum type="arabicPeriod"/>
            </a:pPr>
            <a:r>
              <a:rPr lang="zh-CN" altLang="en-US" b="0" i="0" dirty="0">
                <a:effectLst/>
                <a:latin typeface="Söhne"/>
              </a:rPr>
              <a:t>将所有检测到的物体的特征向量（</a:t>
            </a:r>
            <a:r>
              <a:rPr lang="en-US" altLang="zh-CN" b="0" i="0" dirty="0">
                <a:effectLst/>
                <a:latin typeface="Söhne"/>
              </a:rPr>
              <a:t>V1, V2, ..., </a:t>
            </a:r>
            <a:r>
              <a:rPr lang="en-US" altLang="zh-CN" b="0" i="0" dirty="0" err="1">
                <a:effectLst/>
                <a:latin typeface="Söhne"/>
              </a:rPr>
              <a:t>Vr</a:t>
            </a:r>
            <a:r>
              <a:rPr lang="zh-CN" altLang="en-US" b="0" i="0" dirty="0">
                <a:effectLst/>
                <a:latin typeface="Söhne"/>
              </a:rPr>
              <a:t>）进行聚合，生成一个代表整个图像的全局特征向量</a:t>
            </a:r>
            <a:r>
              <a:rPr lang="en-US" altLang="zh-CN" b="0" i="0" dirty="0">
                <a:effectLst/>
                <a:latin typeface="Söhne"/>
              </a:rPr>
              <a:t>V0</a:t>
            </a:r>
            <a:r>
              <a:rPr lang="zh-CN" altLang="en-US" b="0" i="0" dirty="0">
                <a:effectLst/>
                <a:latin typeface="Söhne"/>
              </a:rPr>
              <a:t>。</a:t>
            </a:r>
          </a:p>
          <a:p>
            <a:pPr marL="342900" indent="-342900" algn="l">
              <a:lnSpc>
                <a:spcPct val="150000"/>
              </a:lnSpc>
              <a:buFont typeface="+mj-lt"/>
              <a:buAutoNum type="arabicPeriod"/>
            </a:pPr>
            <a:r>
              <a:rPr lang="zh-CN" altLang="en-US" b="0" i="0" dirty="0">
                <a:effectLst/>
                <a:latin typeface="Söhne"/>
              </a:rPr>
              <a:t>这些特征向量接着被输入到一个</a:t>
            </a:r>
            <a:r>
              <a:rPr lang="en-US" altLang="zh-CN" b="0" i="0" dirty="0">
                <a:effectLst/>
                <a:latin typeface="Söhne"/>
              </a:rPr>
              <a:t>Transformer</a:t>
            </a:r>
            <a:r>
              <a:rPr lang="zh-CN" altLang="en-US" b="0" i="0" dirty="0">
                <a:effectLst/>
                <a:latin typeface="Söhne"/>
              </a:rPr>
              <a:t>编码器中，学习全局和局部的图像表示。</a:t>
            </a:r>
          </a:p>
          <a:p>
            <a:pPr>
              <a:lnSpc>
                <a:spcPct val="150000"/>
              </a:lnSpc>
            </a:pPr>
            <a:endParaRPr lang="zh-CN" altLang="en-US" dirty="0"/>
          </a:p>
        </p:txBody>
      </p:sp>
      <p:pic>
        <p:nvPicPr>
          <p:cNvPr id="8" name="图片 7">
            <a:extLst>
              <a:ext uri="{FF2B5EF4-FFF2-40B4-BE49-F238E27FC236}">
                <a16:creationId xmlns:a16="http://schemas.microsoft.com/office/drawing/2014/main" id="{23B146D6-EADA-8EF5-13E6-4D8F40F5F44F}"/>
              </a:ext>
            </a:extLst>
          </p:cNvPr>
          <p:cNvPicPr>
            <a:picLocks noChangeAspect="1"/>
          </p:cNvPicPr>
          <p:nvPr/>
        </p:nvPicPr>
        <p:blipFill>
          <a:blip r:embed="rId2"/>
          <a:stretch>
            <a:fillRect/>
          </a:stretch>
        </p:blipFill>
        <p:spPr>
          <a:xfrm>
            <a:off x="2363166" y="1336357"/>
            <a:ext cx="7247619" cy="1933333"/>
          </a:xfrm>
          <a:prstGeom prst="rect">
            <a:avLst/>
          </a:prstGeom>
        </p:spPr>
      </p:pic>
    </p:spTree>
    <p:extLst>
      <p:ext uri="{BB962C8B-B14F-4D97-AF65-F5344CB8AC3E}">
        <p14:creationId xmlns:p14="http://schemas.microsoft.com/office/powerpoint/2010/main" val="7887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2C0CB-57E3-744B-2B66-06C7619EA725}"/>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8F887D53-21C1-8B9B-8A9F-0A78E0ED63EC}"/>
              </a:ext>
            </a:extLst>
          </p:cNvPr>
          <p:cNvSpPr txBox="1"/>
          <p:nvPr/>
        </p:nvSpPr>
        <p:spPr>
          <a:xfrm>
            <a:off x="976883" y="653827"/>
            <a:ext cx="2772566" cy="52322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6984E0"/>
                </a:solidFill>
                <a:effectLst/>
                <a:uLnTx/>
                <a:uFillTx/>
                <a:latin typeface="+mn-ea"/>
                <a:cs typeface="+mn-cs"/>
              </a:rPr>
              <a:t>对于文本的处理</a:t>
            </a:r>
          </a:p>
        </p:txBody>
      </p:sp>
      <p:sp>
        <p:nvSpPr>
          <p:cNvPr id="75" name="矩形: 圆角 74">
            <a:extLst>
              <a:ext uri="{FF2B5EF4-FFF2-40B4-BE49-F238E27FC236}">
                <a16:creationId xmlns:a16="http://schemas.microsoft.com/office/drawing/2014/main" id="{7E18A16E-2F28-DCAD-B8D2-48DE765823A3}"/>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17B8F945-BD6F-35EB-D038-84460C3291DC}"/>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E5119974-E143-A00A-12BC-3C23AEDC64D8}"/>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363152AE-EF08-6F40-4D56-3FBC5EB0956F}"/>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EB7BF4EC-0265-2C22-A868-B8919346E1D1}"/>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文本框 5">
            <a:extLst>
              <a:ext uri="{FF2B5EF4-FFF2-40B4-BE49-F238E27FC236}">
                <a16:creationId xmlns:a16="http://schemas.microsoft.com/office/drawing/2014/main" id="{5A340465-3255-988E-6621-65520B7B1286}"/>
              </a:ext>
            </a:extLst>
          </p:cNvPr>
          <p:cNvSpPr txBox="1"/>
          <p:nvPr/>
        </p:nvSpPr>
        <p:spPr>
          <a:xfrm>
            <a:off x="1464703" y="4079481"/>
            <a:ext cx="8870534" cy="2125582"/>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Söhne"/>
              </a:rPr>
              <a:t>文本（例如一个描述图像内容的句子）首先通过</a:t>
            </a:r>
            <a:r>
              <a:rPr lang="en-US" altLang="zh-CN" dirty="0">
                <a:latin typeface="Söhne"/>
              </a:rPr>
              <a:t>BERT</a:t>
            </a:r>
            <a:r>
              <a:rPr lang="zh-CN" altLang="en-US" dirty="0">
                <a:latin typeface="Söhne"/>
              </a:rPr>
              <a:t>模型进行处理。</a:t>
            </a:r>
          </a:p>
          <a:p>
            <a:pPr marL="342900" indent="-342900">
              <a:lnSpc>
                <a:spcPct val="150000"/>
              </a:lnSpc>
              <a:buFont typeface="+mj-lt"/>
              <a:buAutoNum type="arabicPeriod"/>
            </a:pPr>
            <a:r>
              <a:rPr lang="en-US" altLang="zh-CN" dirty="0">
                <a:latin typeface="Söhne"/>
              </a:rPr>
              <a:t>BERT</a:t>
            </a:r>
            <a:r>
              <a:rPr lang="zh-CN" altLang="en-US" dirty="0">
                <a:latin typeface="Söhne"/>
              </a:rPr>
              <a:t>模型为输入文本的每个</a:t>
            </a:r>
            <a:r>
              <a:rPr lang="en-US" altLang="zh-CN" dirty="0">
                <a:latin typeface="Söhne"/>
              </a:rPr>
              <a:t>token</a:t>
            </a:r>
            <a:r>
              <a:rPr lang="zh-CN" altLang="en-US" dirty="0">
                <a:latin typeface="Söhne"/>
              </a:rPr>
              <a:t>生成一个特征向量（</a:t>
            </a:r>
            <a:r>
              <a:rPr lang="en-US" altLang="zh-CN" dirty="0">
                <a:latin typeface="Söhne"/>
              </a:rPr>
              <a:t>l0, l1, ..., </a:t>
            </a:r>
            <a:r>
              <a:rPr lang="en-US" altLang="zh-CN" dirty="0" err="1">
                <a:latin typeface="Söhne"/>
              </a:rPr>
              <a:t>lw</a:t>
            </a:r>
            <a:r>
              <a:rPr lang="zh-CN" altLang="en-US" dirty="0">
                <a:latin typeface="Söhne"/>
              </a:rPr>
              <a:t>），</a:t>
            </a:r>
            <a:r>
              <a:rPr lang="en-US" altLang="zh-CN" dirty="0">
                <a:latin typeface="Söhne"/>
              </a:rPr>
              <a:t>l0</a:t>
            </a:r>
            <a:r>
              <a:rPr lang="zh-CN" altLang="en-US" dirty="0">
                <a:latin typeface="Söhne"/>
              </a:rPr>
              <a:t>为句子级别的特征。</a:t>
            </a:r>
          </a:p>
          <a:p>
            <a:pPr marL="342900" indent="-342900">
              <a:lnSpc>
                <a:spcPct val="150000"/>
              </a:lnSpc>
              <a:buFont typeface="+mj-lt"/>
              <a:buAutoNum type="arabicPeriod"/>
            </a:pPr>
            <a:r>
              <a:rPr lang="zh-CN" altLang="en-US" dirty="0">
                <a:latin typeface="Söhne"/>
              </a:rPr>
              <a:t>这些文本特征向量也被输入到一个</a:t>
            </a:r>
            <a:r>
              <a:rPr lang="en-US" altLang="zh-CN" dirty="0">
                <a:latin typeface="Söhne"/>
              </a:rPr>
              <a:t>Transformer</a:t>
            </a:r>
            <a:r>
              <a:rPr lang="zh-CN" altLang="en-US" dirty="0">
                <a:latin typeface="Söhne"/>
              </a:rPr>
              <a:t>编码器中，学习全局和局部的文本表示。</a:t>
            </a:r>
          </a:p>
        </p:txBody>
      </p:sp>
      <p:pic>
        <p:nvPicPr>
          <p:cNvPr id="8" name="图片 7">
            <a:extLst>
              <a:ext uri="{FF2B5EF4-FFF2-40B4-BE49-F238E27FC236}">
                <a16:creationId xmlns:a16="http://schemas.microsoft.com/office/drawing/2014/main" id="{88FA9C30-03B1-A355-1D11-1A2DFFA8BBA4}"/>
              </a:ext>
            </a:extLst>
          </p:cNvPr>
          <p:cNvPicPr>
            <a:picLocks noChangeAspect="1"/>
          </p:cNvPicPr>
          <p:nvPr/>
        </p:nvPicPr>
        <p:blipFill>
          <a:blip r:embed="rId2"/>
          <a:stretch>
            <a:fillRect/>
          </a:stretch>
        </p:blipFill>
        <p:spPr>
          <a:xfrm>
            <a:off x="2276160" y="1661597"/>
            <a:ext cx="7247619" cy="1933333"/>
          </a:xfrm>
          <a:prstGeom prst="rect">
            <a:avLst/>
          </a:prstGeom>
        </p:spPr>
      </p:pic>
    </p:spTree>
    <p:extLst>
      <p:ext uri="{BB962C8B-B14F-4D97-AF65-F5344CB8AC3E}">
        <p14:creationId xmlns:p14="http://schemas.microsoft.com/office/powerpoint/2010/main" val="134854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5B35C-6300-3F02-06C7-5A25E9B224EB}"/>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94851C45-F0F4-48CA-0DDA-A40CA27E35B3}"/>
              </a:ext>
            </a:extLst>
          </p:cNvPr>
          <p:cNvSpPr txBox="1"/>
          <p:nvPr/>
        </p:nvSpPr>
        <p:spPr>
          <a:xfrm>
            <a:off x="976883" y="653827"/>
            <a:ext cx="5784644" cy="523220"/>
          </a:xfrm>
          <a:prstGeom prst="rect">
            <a:avLst/>
          </a:prstGeom>
          <a:noFill/>
        </p:spPr>
        <p:txBody>
          <a:bodyPr wrap="square">
            <a:spAutoFit/>
          </a:bodyPr>
          <a:lstStyle/>
          <a:p>
            <a:pPr>
              <a:defRPr/>
            </a:pPr>
            <a:r>
              <a:rPr lang="zh-CN" altLang="zh-CN" sz="2800" b="1" dirty="0">
                <a:solidFill>
                  <a:srgbClr val="6984E0"/>
                </a:solidFill>
                <a:latin typeface="+mn-ea"/>
              </a:rPr>
              <a:t>全局</a:t>
            </a:r>
            <a:r>
              <a:rPr lang="zh-CN" altLang="en-US" sz="2800" b="1" dirty="0">
                <a:solidFill>
                  <a:srgbClr val="6984E0"/>
                </a:solidFill>
                <a:latin typeface="+mn-ea"/>
              </a:rPr>
              <a:t>与局部检索</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13590533-6DB9-2755-8C10-23A51AFC4AC2}"/>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9F1061A6-D3CE-6526-55D1-6D4F7C692DB7}"/>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A0551D64-EF4A-2C44-9610-D9DC5B6E298B}"/>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9536D13C-CE09-125F-0D1E-71A21886F605}"/>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A85DB6CB-9B5A-7FF0-8FD9-2117975152C7}"/>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11" name="Rectangle 5">
            <a:extLst>
              <a:ext uri="{FF2B5EF4-FFF2-40B4-BE49-F238E27FC236}">
                <a16:creationId xmlns:a16="http://schemas.microsoft.com/office/drawing/2014/main" id="{EB068C1B-85C4-9DDF-5EB8-87213B73D7AE}"/>
              </a:ext>
            </a:extLst>
          </p:cNvPr>
          <p:cNvSpPr>
            <a:spLocks noChangeArrowheads="1"/>
          </p:cNvSpPr>
          <p:nvPr/>
        </p:nvSpPr>
        <p:spPr bwMode="auto">
          <a:xfrm>
            <a:off x="976883" y="2018894"/>
            <a:ext cx="524214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fontAlgn="base">
              <a:lnSpc>
                <a:spcPct val="150000"/>
              </a:lnSpc>
              <a:spcBef>
                <a:spcPct val="0"/>
              </a:spcBef>
              <a:spcAft>
                <a:spcPct val="0"/>
              </a:spcAft>
              <a:buClrTx/>
              <a:buSzTx/>
              <a:buFont typeface="+mj-lt"/>
              <a:buAutoNum type="arabicPeriod"/>
              <a:tabLst/>
            </a:pPr>
            <a:r>
              <a:rPr lang="zh-CN" altLang="zh-CN" dirty="0">
                <a:latin typeface="Söhne"/>
              </a:rPr>
              <a:t>利用图像和文本的全局特征来计算一个全局相似性矩阵（Global Similarity Matrix）。</a:t>
            </a:r>
          </a:p>
          <a:p>
            <a:pPr marL="342900" marR="0" lvl="0" indent="-342900" fontAlgn="base">
              <a:lnSpc>
                <a:spcPct val="150000"/>
              </a:lnSpc>
              <a:spcBef>
                <a:spcPct val="0"/>
              </a:spcBef>
              <a:spcAft>
                <a:spcPct val="0"/>
              </a:spcAft>
              <a:buClrTx/>
              <a:buSzTx/>
              <a:buFont typeface="+mj-lt"/>
              <a:buAutoNum type="arabicPeriod"/>
              <a:tabLst/>
            </a:pPr>
            <a:r>
              <a:rPr lang="zh-CN" altLang="zh-CN" dirty="0">
                <a:latin typeface="Söhne"/>
              </a:rPr>
              <a:t>这个矩阵衡量了整个图像与整个文本描述之间的匹配程度。</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94711D83-A0D9-3E5E-916A-B83392A914B7}"/>
              </a:ext>
            </a:extLst>
          </p:cNvPr>
          <p:cNvPicPr>
            <a:picLocks noChangeAspect="1"/>
          </p:cNvPicPr>
          <p:nvPr/>
        </p:nvPicPr>
        <p:blipFill>
          <a:blip r:embed="rId2"/>
          <a:stretch>
            <a:fillRect/>
          </a:stretch>
        </p:blipFill>
        <p:spPr>
          <a:xfrm>
            <a:off x="6954842" y="1746647"/>
            <a:ext cx="3819048" cy="4019048"/>
          </a:xfrm>
          <a:prstGeom prst="rect">
            <a:avLst/>
          </a:prstGeom>
        </p:spPr>
      </p:pic>
      <p:sp>
        <p:nvSpPr>
          <p:cNvPr id="16" name="文本框 15">
            <a:extLst>
              <a:ext uri="{FF2B5EF4-FFF2-40B4-BE49-F238E27FC236}">
                <a16:creationId xmlns:a16="http://schemas.microsoft.com/office/drawing/2014/main" id="{60B39FE0-922C-6BCB-1569-FBBC6374D327}"/>
              </a:ext>
            </a:extLst>
          </p:cNvPr>
          <p:cNvSpPr txBox="1"/>
          <p:nvPr/>
        </p:nvSpPr>
        <p:spPr>
          <a:xfrm>
            <a:off x="2967606" y="1649562"/>
            <a:ext cx="6102990" cy="369332"/>
          </a:xfrm>
          <a:prstGeom prst="rect">
            <a:avLst/>
          </a:prstGeom>
          <a:noFill/>
        </p:spPr>
        <p:txBody>
          <a:bodyPr wrap="square">
            <a:spAutoFit/>
          </a:bodyPr>
          <a:lstStyle/>
          <a:p>
            <a:r>
              <a:rPr lang="zh-CN" altLang="zh-CN" sz="1800" b="1" dirty="0">
                <a:solidFill>
                  <a:srgbClr val="6984E0"/>
                </a:solidFill>
                <a:latin typeface="+mn-ea"/>
              </a:rPr>
              <a:t>全局</a:t>
            </a:r>
            <a:endParaRPr lang="zh-CN" altLang="en-US" dirty="0"/>
          </a:p>
        </p:txBody>
      </p:sp>
      <p:sp>
        <p:nvSpPr>
          <p:cNvPr id="18" name="文本框 17">
            <a:extLst>
              <a:ext uri="{FF2B5EF4-FFF2-40B4-BE49-F238E27FC236}">
                <a16:creationId xmlns:a16="http://schemas.microsoft.com/office/drawing/2014/main" id="{EB38AD4B-FFBD-98DB-53C6-567D55CFF6F8}"/>
              </a:ext>
            </a:extLst>
          </p:cNvPr>
          <p:cNvSpPr txBox="1"/>
          <p:nvPr/>
        </p:nvSpPr>
        <p:spPr>
          <a:xfrm>
            <a:off x="2967606" y="3957886"/>
            <a:ext cx="6102990" cy="369332"/>
          </a:xfrm>
          <a:prstGeom prst="rect">
            <a:avLst/>
          </a:prstGeom>
          <a:noFill/>
        </p:spPr>
        <p:txBody>
          <a:bodyPr wrap="square">
            <a:spAutoFit/>
          </a:bodyPr>
          <a:lstStyle/>
          <a:p>
            <a:r>
              <a:rPr lang="zh-CN" altLang="en-US" sz="1800" b="1" dirty="0">
                <a:solidFill>
                  <a:srgbClr val="6984E0"/>
                </a:solidFill>
                <a:latin typeface="+mn-ea"/>
              </a:rPr>
              <a:t>局部</a:t>
            </a:r>
            <a:endParaRPr lang="zh-CN" altLang="en-US" dirty="0"/>
          </a:p>
        </p:txBody>
      </p:sp>
      <p:sp>
        <p:nvSpPr>
          <p:cNvPr id="19" name="Rectangle 5">
            <a:extLst>
              <a:ext uri="{FF2B5EF4-FFF2-40B4-BE49-F238E27FC236}">
                <a16:creationId xmlns:a16="http://schemas.microsoft.com/office/drawing/2014/main" id="{83DE6618-F0F8-2261-F015-1DC7DAB29C78}"/>
              </a:ext>
            </a:extLst>
          </p:cNvPr>
          <p:cNvSpPr>
            <a:spLocks noChangeArrowheads="1"/>
          </p:cNvSpPr>
          <p:nvPr/>
        </p:nvSpPr>
        <p:spPr bwMode="auto">
          <a:xfrm>
            <a:off x="976883" y="4327218"/>
            <a:ext cx="5242148" cy="16126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fontAlgn="base">
              <a:lnSpc>
                <a:spcPct val="150000"/>
              </a:lnSpc>
              <a:spcBef>
                <a:spcPct val="0"/>
              </a:spcBef>
              <a:spcAft>
                <a:spcPct val="0"/>
              </a:spcAft>
              <a:buClrTx/>
              <a:buSzTx/>
              <a:buFont typeface="+mj-lt"/>
              <a:buAutoNum type="arabicPeriod"/>
              <a:tabLst/>
            </a:pPr>
            <a:r>
              <a:rPr lang="zh-CN" altLang="en-US" dirty="0">
                <a:latin typeface="Söhne"/>
              </a:rPr>
              <a:t>利用图像的局部特征和文本的局部特征来计算局部相似性矩阵（</a:t>
            </a:r>
            <a:r>
              <a:rPr lang="en-US" altLang="zh-CN" dirty="0">
                <a:latin typeface="Söhne"/>
              </a:rPr>
              <a:t>Local Similarity Matrix</a:t>
            </a:r>
            <a:r>
              <a:rPr lang="zh-CN" altLang="en-US" dirty="0">
                <a:latin typeface="Söhne"/>
              </a:rPr>
              <a:t>）。</a:t>
            </a:r>
          </a:p>
          <a:p>
            <a:pPr marL="342900" marR="0" lvl="0" indent="-342900" fontAlgn="base">
              <a:lnSpc>
                <a:spcPct val="150000"/>
              </a:lnSpc>
              <a:spcBef>
                <a:spcPct val="0"/>
              </a:spcBef>
              <a:spcAft>
                <a:spcPct val="0"/>
              </a:spcAft>
              <a:buClrTx/>
              <a:buSzTx/>
              <a:buFont typeface="+mj-lt"/>
              <a:buAutoNum type="arabicPeriod"/>
              <a:tabLst/>
            </a:pPr>
            <a:r>
              <a:rPr lang="zh-CN" altLang="en-US" dirty="0">
                <a:latin typeface="Söhne"/>
              </a:rPr>
              <a:t>局部检索关注于图像特定区域和文本中特定</a:t>
            </a:r>
            <a:r>
              <a:rPr lang="en-US" altLang="zh-CN" dirty="0">
                <a:latin typeface="Söhne"/>
              </a:rPr>
              <a:t>token</a:t>
            </a:r>
            <a:r>
              <a:rPr lang="zh-CN" altLang="en-US" dirty="0">
                <a:latin typeface="Söhne"/>
              </a:rPr>
              <a:t>之间的对应关系。</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1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FFB7E-4C02-BC6C-BA75-5E4C4814247E}"/>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6640ADD5-CF26-C1BA-54E9-B6F20F10C862}"/>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CMC loss </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A52E2B74-87E8-7B66-24F6-E379550F39EC}"/>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48DF4DA8-4EAE-AF29-D6B8-238598AA319D}"/>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B8832964-09CC-CA3E-A47F-E2C84B85D09E}"/>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6A2E81E2-5A58-6198-1372-16D178A11A4A}"/>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C4DA7075-ECFA-8D10-CD9A-3D2195C44A4D}"/>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pic>
        <p:nvPicPr>
          <p:cNvPr id="9" name="图片 8">
            <a:extLst>
              <a:ext uri="{FF2B5EF4-FFF2-40B4-BE49-F238E27FC236}">
                <a16:creationId xmlns:a16="http://schemas.microsoft.com/office/drawing/2014/main" id="{FCCE07BD-06D3-A12D-0902-9E21191588AF}"/>
              </a:ext>
            </a:extLst>
          </p:cNvPr>
          <p:cNvPicPr>
            <a:picLocks noChangeAspect="1"/>
          </p:cNvPicPr>
          <p:nvPr/>
        </p:nvPicPr>
        <p:blipFill>
          <a:blip r:embed="rId2"/>
          <a:stretch>
            <a:fillRect/>
          </a:stretch>
        </p:blipFill>
        <p:spPr>
          <a:xfrm>
            <a:off x="814958" y="5070643"/>
            <a:ext cx="4600575" cy="923925"/>
          </a:xfrm>
          <a:prstGeom prst="rect">
            <a:avLst/>
          </a:prstGeom>
        </p:spPr>
      </p:pic>
      <p:pic>
        <p:nvPicPr>
          <p:cNvPr id="12" name="图片 11">
            <a:extLst>
              <a:ext uri="{FF2B5EF4-FFF2-40B4-BE49-F238E27FC236}">
                <a16:creationId xmlns:a16="http://schemas.microsoft.com/office/drawing/2014/main" id="{47F226D1-CACC-149C-2BBE-0258C8FF6BE9}"/>
              </a:ext>
            </a:extLst>
          </p:cNvPr>
          <p:cNvPicPr>
            <a:picLocks noChangeAspect="1"/>
          </p:cNvPicPr>
          <p:nvPr/>
        </p:nvPicPr>
        <p:blipFill>
          <a:blip r:embed="rId3"/>
          <a:stretch>
            <a:fillRect/>
          </a:stretch>
        </p:blipFill>
        <p:spPr>
          <a:xfrm>
            <a:off x="6589888" y="5009720"/>
            <a:ext cx="4876800" cy="838200"/>
          </a:xfrm>
          <a:prstGeom prst="rect">
            <a:avLst/>
          </a:prstGeom>
        </p:spPr>
      </p:pic>
      <p:pic>
        <p:nvPicPr>
          <p:cNvPr id="15" name="图片 14">
            <a:extLst>
              <a:ext uri="{FF2B5EF4-FFF2-40B4-BE49-F238E27FC236}">
                <a16:creationId xmlns:a16="http://schemas.microsoft.com/office/drawing/2014/main" id="{2F56501A-4B43-A54F-437B-15730D7403EE}"/>
              </a:ext>
            </a:extLst>
          </p:cNvPr>
          <p:cNvPicPr>
            <a:picLocks noChangeAspect="1"/>
          </p:cNvPicPr>
          <p:nvPr/>
        </p:nvPicPr>
        <p:blipFill>
          <a:blip r:embed="rId4"/>
          <a:stretch>
            <a:fillRect/>
          </a:stretch>
        </p:blipFill>
        <p:spPr>
          <a:xfrm>
            <a:off x="3210090" y="1112287"/>
            <a:ext cx="5908743" cy="2988980"/>
          </a:xfrm>
          <a:prstGeom prst="rect">
            <a:avLst/>
          </a:prstGeom>
        </p:spPr>
      </p:pic>
      <p:pic>
        <p:nvPicPr>
          <p:cNvPr id="20" name="图片 19">
            <a:extLst>
              <a:ext uri="{FF2B5EF4-FFF2-40B4-BE49-F238E27FC236}">
                <a16:creationId xmlns:a16="http://schemas.microsoft.com/office/drawing/2014/main" id="{B89BB54B-5BB8-1B64-AF03-17B7D7C472BD}"/>
              </a:ext>
            </a:extLst>
          </p:cNvPr>
          <p:cNvPicPr>
            <a:picLocks noChangeAspect="1"/>
          </p:cNvPicPr>
          <p:nvPr/>
        </p:nvPicPr>
        <p:blipFill>
          <a:blip r:embed="rId5"/>
          <a:stretch>
            <a:fillRect/>
          </a:stretch>
        </p:blipFill>
        <p:spPr>
          <a:xfrm>
            <a:off x="4748212" y="5994568"/>
            <a:ext cx="2695575" cy="447675"/>
          </a:xfrm>
          <a:prstGeom prst="rect">
            <a:avLst/>
          </a:prstGeom>
        </p:spPr>
      </p:pic>
      <p:sp>
        <p:nvSpPr>
          <p:cNvPr id="23" name="文本框 22">
            <a:extLst>
              <a:ext uri="{FF2B5EF4-FFF2-40B4-BE49-F238E27FC236}">
                <a16:creationId xmlns:a16="http://schemas.microsoft.com/office/drawing/2014/main" id="{C617C0C0-D9E3-7C90-C8C6-2DC6C9E1138D}"/>
              </a:ext>
            </a:extLst>
          </p:cNvPr>
          <p:cNvSpPr txBox="1"/>
          <p:nvPr/>
        </p:nvSpPr>
        <p:spPr>
          <a:xfrm>
            <a:off x="776064" y="4236561"/>
            <a:ext cx="4849404" cy="646331"/>
          </a:xfrm>
          <a:prstGeom prst="rect">
            <a:avLst/>
          </a:prstGeom>
          <a:noFill/>
        </p:spPr>
        <p:txBody>
          <a:bodyPr wrap="none" rtlCol="0">
            <a:spAutoFit/>
          </a:bodyPr>
          <a:lstStyle/>
          <a:p>
            <a:r>
              <a:rPr lang="zh-CN" altLang="en-US" dirty="0"/>
              <a:t>找到一个锚点图片的最难负样本的相应的文本</a:t>
            </a:r>
            <a:endParaRPr lang="en-US" altLang="zh-CN" dirty="0"/>
          </a:p>
          <a:p>
            <a:r>
              <a:rPr lang="zh-CN" altLang="en-US" dirty="0"/>
              <a:t>找到一个锚点文本的最难负样本的相应的图片</a:t>
            </a:r>
          </a:p>
        </p:txBody>
      </p:sp>
      <p:sp>
        <p:nvSpPr>
          <p:cNvPr id="24" name="文本框 23">
            <a:extLst>
              <a:ext uri="{FF2B5EF4-FFF2-40B4-BE49-F238E27FC236}">
                <a16:creationId xmlns:a16="http://schemas.microsoft.com/office/drawing/2014/main" id="{03D9B649-9B23-0BBE-805B-80EAB62DBDCA}"/>
              </a:ext>
            </a:extLst>
          </p:cNvPr>
          <p:cNvSpPr txBox="1"/>
          <p:nvPr/>
        </p:nvSpPr>
        <p:spPr>
          <a:xfrm>
            <a:off x="6614624" y="4236561"/>
            <a:ext cx="4570482" cy="646331"/>
          </a:xfrm>
          <a:prstGeom prst="rect">
            <a:avLst/>
          </a:prstGeom>
          <a:noFill/>
        </p:spPr>
        <p:txBody>
          <a:bodyPr wrap="none" rtlCol="0">
            <a:spAutoFit/>
          </a:bodyPr>
          <a:lstStyle/>
          <a:p>
            <a:r>
              <a:rPr lang="zh-CN" altLang="en-US" dirty="0"/>
              <a:t>在同一模态（图像与图像或文本与文本）中</a:t>
            </a:r>
            <a:endParaRPr lang="en-US" altLang="zh-CN" dirty="0"/>
          </a:p>
          <a:p>
            <a:r>
              <a:rPr lang="zh-CN" altLang="en-US" dirty="0"/>
              <a:t>不匹配的对也在嵌入空间中分离。</a:t>
            </a:r>
          </a:p>
        </p:txBody>
      </p:sp>
    </p:spTree>
    <p:extLst>
      <p:ext uri="{BB962C8B-B14F-4D97-AF65-F5344CB8AC3E}">
        <p14:creationId xmlns:p14="http://schemas.microsoft.com/office/powerpoint/2010/main" val="42564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98A9A-3BD6-1AB0-403D-642A83917FC5}"/>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5B44951F-4C0F-D4D2-7CDF-61A4D6B87A74}"/>
              </a:ext>
            </a:extLst>
          </p:cNvPr>
          <p:cNvSpPr txBox="1"/>
          <p:nvPr/>
        </p:nvSpPr>
        <p:spPr>
          <a:xfrm>
            <a:off x="976883" y="653827"/>
            <a:ext cx="5784644" cy="523220"/>
          </a:xfrm>
          <a:prstGeom prst="rect">
            <a:avLst/>
          </a:prstGeom>
          <a:noFill/>
        </p:spPr>
        <p:txBody>
          <a:bodyPr wrap="square">
            <a:spAutoFit/>
          </a:bodyPr>
          <a:lstStyle/>
          <a:p>
            <a:pPr>
              <a:defRPr/>
            </a:pPr>
            <a:r>
              <a:rPr lang="en-US" altLang="zh-CN" sz="2800" b="1" dirty="0">
                <a:solidFill>
                  <a:srgbClr val="6984E0"/>
                </a:solidFill>
                <a:latin typeface="+mn-ea"/>
              </a:rPr>
              <a:t>Two-Stage Inference Method </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5CCACA18-D72F-8AF2-F9D5-703180AAA7CE}"/>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7FDFF86C-BC91-CBAB-860C-DD2E24E48EC9}"/>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C84D7D6E-BC6B-4E57-7C18-A93218CAD87C}"/>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6576797C-2570-3E1F-7397-F11D0BDAD834}"/>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796BD60A-2461-B005-886A-77B1B203A612}"/>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7" name="文本框 6">
            <a:extLst>
              <a:ext uri="{FF2B5EF4-FFF2-40B4-BE49-F238E27FC236}">
                <a16:creationId xmlns:a16="http://schemas.microsoft.com/office/drawing/2014/main" id="{E025547F-35D1-9C13-A9B2-5058B7BE417A}"/>
              </a:ext>
            </a:extLst>
          </p:cNvPr>
          <p:cNvSpPr txBox="1"/>
          <p:nvPr/>
        </p:nvSpPr>
        <p:spPr>
          <a:xfrm>
            <a:off x="976883" y="1715115"/>
            <a:ext cx="6102990" cy="1848583"/>
          </a:xfrm>
          <a:prstGeom prst="rect">
            <a:avLst/>
          </a:prstGeom>
          <a:noFill/>
        </p:spPr>
        <p:txBody>
          <a:bodyPr wrap="square">
            <a:spAutoFit/>
          </a:bodyPr>
          <a:lstStyle/>
          <a:p>
            <a:r>
              <a:rPr lang="zh-CN" altLang="en-US" b="1" dirty="0">
                <a:solidFill>
                  <a:srgbClr val="6984E0"/>
                </a:solidFill>
                <a:latin typeface="+mn-ea"/>
              </a:rPr>
              <a:t>最终训练损失函数</a:t>
            </a:r>
            <a:endParaRPr lang="en-US" altLang="zh-CN" b="1" dirty="0">
              <a:solidFill>
                <a:srgbClr val="6984E0"/>
              </a:solidFill>
              <a:latin typeface="+mn-ea"/>
            </a:endParaRPr>
          </a:p>
          <a:p>
            <a:endParaRPr lang="en-US" altLang="zh-CN" b="1" dirty="0">
              <a:solidFill>
                <a:srgbClr val="6984E0"/>
              </a:solidFill>
              <a:latin typeface="+mn-ea"/>
            </a:endParaRPr>
          </a:p>
          <a:p>
            <a:pPr marL="342900" indent="-342900" fontAlgn="base">
              <a:lnSpc>
                <a:spcPct val="150000"/>
              </a:lnSpc>
              <a:spcBef>
                <a:spcPct val="0"/>
              </a:spcBef>
              <a:spcAft>
                <a:spcPct val="0"/>
              </a:spcAft>
              <a:buFont typeface="+mj-lt"/>
              <a:buAutoNum type="arabicPeriod"/>
            </a:pPr>
            <a:r>
              <a:rPr lang="zh-CN" altLang="en-US" dirty="0">
                <a:latin typeface="Söhne"/>
              </a:rPr>
              <a:t>总损失是全局和局部相似性的 </a:t>
            </a:r>
            <a:r>
              <a:rPr lang="en-US" altLang="zh-CN" dirty="0">
                <a:latin typeface="Söhne"/>
              </a:rPr>
              <a:t>CMC </a:t>
            </a:r>
            <a:r>
              <a:rPr lang="zh-CN" altLang="en-US" dirty="0">
                <a:latin typeface="Söhne"/>
              </a:rPr>
              <a:t>损失之和。</a:t>
            </a:r>
            <a:endParaRPr lang="en-US" altLang="zh-CN" dirty="0">
              <a:latin typeface="Söhne"/>
            </a:endParaRPr>
          </a:p>
          <a:p>
            <a:pPr marL="342900" indent="-342900" fontAlgn="base">
              <a:lnSpc>
                <a:spcPct val="150000"/>
              </a:lnSpc>
              <a:spcBef>
                <a:spcPct val="0"/>
              </a:spcBef>
              <a:spcAft>
                <a:spcPct val="0"/>
              </a:spcAft>
              <a:buFont typeface="+mj-lt"/>
              <a:buAutoNum type="arabicPeriod"/>
            </a:pPr>
            <a:r>
              <a:rPr lang="zh-CN" altLang="en-US" dirty="0">
                <a:latin typeface="Söhne"/>
              </a:rPr>
              <a:t>这种组合损失函数可以让模型在端到端可训练网络中跨两种模态（图像和文本）共同学习全局和局部表示。</a:t>
            </a:r>
          </a:p>
        </p:txBody>
      </p:sp>
      <p:pic>
        <p:nvPicPr>
          <p:cNvPr id="10" name="图片 9">
            <a:extLst>
              <a:ext uri="{FF2B5EF4-FFF2-40B4-BE49-F238E27FC236}">
                <a16:creationId xmlns:a16="http://schemas.microsoft.com/office/drawing/2014/main" id="{A9914998-1ECB-777F-C1E6-E2D491415905}"/>
              </a:ext>
            </a:extLst>
          </p:cNvPr>
          <p:cNvPicPr>
            <a:picLocks noChangeAspect="1"/>
          </p:cNvPicPr>
          <p:nvPr/>
        </p:nvPicPr>
        <p:blipFill>
          <a:blip r:embed="rId2"/>
          <a:stretch>
            <a:fillRect/>
          </a:stretch>
        </p:blipFill>
        <p:spPr>
          <a:xfrm>
            <a:off x="7385588" y="2513551"/>
            <a:ext cx="4048125" cy="571500"/>
          </a:xfrm>
          <a:prstGeom prst="rect">
            <a:avLst/>
          </a:prstGeom>
        </p:spPr>
      </p:pic>
      <p:sp>
        <p:nvSpPr>
          <p:cNvPr id="11" name="文本框 10">
            <a:extLst>
              <a:ext uri="{FF2B5EF4-FFF2-40B4-BE49-F238E27FC236}">
                <a16:creationId xmlns:a16="http://schemas.microsoft.com/office/drawing/2014/main" id="{A1ABFDE8-C3CE-E7DF-D074-5C3F6B7B0867}"/>
              </a:ext>
            </a:extLst>
          </p:cNvPr>
          <p:cNvSpPr txBox="1"/>
          <p:nvPr/>
        </p:nvSpPr>
        <p:spPr>
          <a:xfrm>
            <a:off x="976883" y="3914428"/>
            <a:ext cx="8158728" cy="1848583"/>
          </a:xfrm>
          <a:prstGeom prst="rect">
            <a:avLst/>
          </a:prstGeom>
          <a:noFill/>
        </p:spPr>
        <p:txBody>
          <a:bodyPr wrap="square">
            <a:spAutoFit/>
          </a:bodyPr>
          <a:lstStyle/>
          <a:p>
            <a:r>
              <a:rPr lang="en-US" altLang="zh-CN" b="1" dirty="0">
                <a:solidFill>
                  <a:srgbClr val="6984E0"/>
                </a:solidFill>
                <a:latin typeface="+mn-ea"/>
              </a:rPr>
              <a:t>Inference </a:t>
            </a:r>
          </a:p>
          <a:p>
            <a:endParaRPr lang="en-US" altLang="zh-CN" b="1" dirty="0">
              <a:solidFill>
                <a:srgbClr val="6984E0"/>
              </a:solidFill>
              <a:latin typeface="+mn-ea"/>
            </a:endParaRPr>
          </a:p>
          <a:p>
            <a:pPr marL="342900" indent="-342900" fontAlgn="base">
              <a:lnSpc>
                <a:spcPct val="150000"/>
              </a:lnSpc>
              <a:spcBef>
                <a:spcPct val="0"/>
              </a:spcBef>
              <a:spcAft>
                <a:spcPct val="0"/>
              </a:spcAft>
              <a:buFont typeface="+mj-lt"/>
              <a:buAutoNum type="arabicPeriod"/>
            </a:pPr>
            <a:r>
              <a:rPr lang="zh-CN" altLang="en-US" dirty="0">
                <a:latin typeface="Söhne"/>
              </a:rPr>
              <a:t>在第一阶段，使用全局检索来快速缩小候选样本的范围。</a:t>
            </a:r>
          </a:p>
          <a:p>
            <a:pPr marL="342900" indent="-342900" fontAlgn="base">
              <a:lnSpc>
                <a:spcPct val="150000"/>
              </a:lnSpc>
              <a:spcBef>
                <a:spcPct val="0"/>
              </a:spcBef>
              <a:spcAft>
                <a:spcPct val="0"/>
              </a:spcAft>
              <a:buFont typeface="+mj-lt"/>
              <a:buAutoNum type="arabicPeriod"/>
            </a:pPr>
            <a:r>
              <a:rPr lang="zh-CN" altLang="en-US" dirty="0">
                <a:latin typeface="Söhne"/>
              </a:rPr>
              <a:t>在第二阶段，结合了全局和局部信息的混合相似性用于对这些候选者进行重新排名，以获得更准确的最终结果。</a:t>
            </a:r>
            <a:endParaRPr lang="en-US" altLang="zh-CN" dirty="0">
              <a:latin typeface="Söhne"/>
            </a:endParaRPr>
          </a:p>
        </p:txBody>
      </p:sp>
    </p:spTree>
    <p:extLst>
      <p:ext uri="{BB962C8B-B14F-4D97-AF65-F5344CB8AC3E}">
        <p14:creationId xmlns:p14="http://schemas.microsoft.com/office/powerpoint/2010/main" val="85223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1ADE6-6FEF-4F83-29D8-2BDAB1C090C9}"/>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0B747B4A-A356-8AA0-9D5D-1614168DFD27}"/>
              </a:ext>
            </a:extLst>
          </p:cNvPr>
          <p:cNvSpPr txBox="1"/>
          <p:nvPr/>
        </p:nvSpPr>
        <p:spPr>
          <a:xfrm>
            <a:off x="976883" y="653827"/>
            <a:ext cx="5784644" cy="523220"/>
          </a:xfrm>
          <a:prstGeom prst="rect">
            <a:avLst/>
          </a:prstGeom>
          <a:noFill/>
        </p:spPr>
        <p:txBody>
          <a:bodyPr wrap="square">
            <a:spAutoFit/>
          </a:bodyPr>
          <a:lstStyle/>
          <a:p>
            <a:pPr>
              <a:defRPr/>
            </a:pPr>
            <a:r>
              <a:rPr lang="zh-CN" altLang="en-US" sz="2800" b="1" dirty="0">
                <a:solidFill>
                  <a:srgbClr val="6984E0"/>
                </a:solidFill>
                <a:latin typeface="+mn-ea"/>
              </a:rPr>
              <a:t>数据集</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D9043A28-7681-91BF-AA77-F0F7EEC9B453}"/>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B575D64A-D3DE-F824-4E32-E0D47D30F9C7}"/>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6BA4D3D0-B9F0-E4FD-5861-7DA928039C86}"/>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227C4209-B249-BDCF-C145-306C75AC353B}"/>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771D6388-E90F-1E06-78D4-11DA48CA0B88}"/>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11" name="文本框 10">
            <a:extLst>
              <a:ext uri="{FF2B5EF4-FFF2-40B4-BE49-F238E27FC236}">
                <a16:creationId xmlns:a16="http://schemas.microsoft.com/office/drawing/2014/main" id="{BBC71F4B-BF69-CA93-7940-952863C0F641}"/>
              </a:ext>
            </a:extLst>
          </p:cNvPr>
          <p:cNvSpPr txBox="1"/>
          <p:nvPr/>
        </p:nvSpPr>
        <p:spPr>
          <a:xfrm>
            <a:off x="1052384" y="1666179"/>
            <a:ext cx="8158728" cy="1477328"/>
          </a:xfrm>
          <a:prstGeom prst="rect">
            <a:avLst/>
          </a:prstGeom>
          <a:noFill/>
        </p:spPr>
        <p:txBody>
          <a:bodyPr wrap="square">
            <a:spAutoFit/>
          </a:bodyPr>
          <a:lstStyle/>
          <a:p>
            <a:r>
              <a:rPr lang="en-US" altLang="zh-CN" b="1" dirty="0">
                <a:solidFill>
                  <a:srgbClr val="6984E0"/>
                </a:solidFill>
                <a:latin typeface="+mn-ea"/>
              </a:rPr>
              <a:t>Flickr30k (F30k) </a:t>
            </a:r>
            <a:r>
              <a:rPr lang="zh-CN" altLang="en-US" b="1" dirty="0">
                <a:solidFill>
                  <a:srgbClr val="6984E0"/>
                </a:solidFill>
                <a:latin typeface="+mn-ea"/>
              </a:rPr>
              <a:t>数据集</a:t>
            </a:r>
            <a:endParaRPr lang="en-US" altLang="zh-CN" b="1" dirty="0">
              <a:solidFill>
                <a:srgbClr val="6984E0"/>
              </a:solidFill>
              <a:latin typeface="+mn-ea"/>
            </a:endParaRPr>
          </a:p>
          <a:p>
            <a:endParaRPr lang="en-US" altLang="zh-CN" b="1" dirty="0">
              <a:solidFill>
                <a:srgbClr val="6984E0"/>
              </a:solidFill>
              <a:latin typeface="+mn-ea"/>
            </a:endParaRPr>
          </a:p>
          <a:p>
            <a:r>
              <a:rPr lang="en-US" altLang="zh-CN" b="0" i="0" dirty="0">
                <a:effectLst/>
                <a:latin typeface="Söhne"/>
              </a:rPr>
              <a:t>Flickr30k </a:t>
            </a:r>
            <a:r>
              <a:rPr lang="zh-CN" altLang="en-US" b="0" i="0" dirty="0">
                <a:effectLst/>
                <a:latin typeface="Söhne"/>
              </a:rPr>
              <a:t>数据集来源于</a:t>
            </a:r>
            <a:r>
              <a:rPr lang="en-US" altLang="zh-CN" b="0" i="0" dirty="0">
                <a:effectLst/>
                <a:latin typeface="Söhne"/>
              </a:rPr>
              <a:t>Flickr</a:t>
            </a:r>
            <a:r>
              <a:rPr lang="zh-CN" altLang="en-US" b="0" i="0" dirty="0">
                <a:effectLst/>
                <a:latin typeface="Söhne"/>
              </a:rPr>
              <a:t>网站，包含大约</a:t>
            </a:r>
            <a:r>
              <a:rPr lang="en-US" altLang="zh-CN" b="0" i="0" dirty="0">
                <a:effectLst/>
                <a:latin typeface="Söhne"/>
              </a:rPr>
              <a:t>30,000</a:t>
            </a:r>
            <a:r>
              <a:rPr lang="zh-CN" altLang="en-US" b="0" i="0" dirty="0">
                <a:effectLst/>
                <a:latin typeface="Söhne"/>
              </a:rPr>
              <a:t>张图像。每张图像都配有</a:t>
            </a:r>
            <a:r>
              <a:rPr lang="en-US" altLang="zh-CN" b="0" i="0" dirty="0">
                <a:effectLst/>
                <a:latin typeface="Söhne"/>
              </a:rPr>
              <a:t>5</a:t>
            </a:r>
            <a:r>
              <a:rPr lang="zh-CN" altLang="en-US" b="0" i="0" dirty="0">
                <a:effectLst/>
                <a:latin typeface="Söhne"/>
              </a:rPr>
              <a:t>个不同的描述性句子，这些句子由人类标注者编写，旨在描述图像中的场景和对象。</a:t>
            </a:r>
            <a:endParaRPr lang="en-US" altLang="zh-CN" b="1" dirty="0">
              <a:latin typeface="+mn-ea"/>
            </a:endParaRPr>
          </a:p>
        </p:txBody>
      </p:sp>
      <p:sp>
        <p:nvSpPr>
          <p:cNvPr id="8" name="文本框 7">
            <a:extLst>
              <a:ext uri="{FF2B5EF4-FFF2-40B4-BE49-F238E27FC236}">
                <a16:creationId xmlns:a16="http://schemas.microsoft.com/office/drawing/2014/main" id="{4F4E85BA-C1FD-1B3B-AEC7-903C8C884B1B}"/>
              </a:ext>
            </a:extLst>
          </p:cNvPr>
          <p:cNvSpPr txBox="1"/>
          <p:nvPr/>
        </p:nvSpPr>
        <p:spPr>
          <a:xfrm>
            <a:off x="1052384" y="3714493"/>
            <a:ext cx="8158728" cy="1754326"/>
          </a:xfrm>
          <a:prstGeom prst="rect">
            <a:avLst/>
          </a:prstGeom>
          <a:noFill/>
        </p:spPr>
        <p:txBody>
          <a:bodyPr wrap="square">
            <a:spAutoFit/>
          </a:bodyPr>
          <a:lstStyle/>
          <a:p>
            <a:r>
              <a:rPr lang="en-US" altLang="zh-CN" b="1" dirty="0">
                <a:solidFill>
                  <a:srgbClr val="6984E0"/>
                </a:solidFill>
                <a:latin typeface="+mn-ea"/>
              </a:rPr>
              <a:t>Microsoft COCO (Common Objects in Context) </a:t>
            </a:r>
            <a:r>
              <a:rPr lang="zh-CN" altLang="en-US" b="1" dirty="0">
                <a:solidFill>
                  <a:srgbClr val="6984E0"/>
                </a:solidFill>
                <a:latin typeface="+mn-ea"/>
              </a:rPr>
              <a:t>数据集</a:t>
            </a:r>
            <a:endParaRPr lang="en-US" altLang="zh-CN" b="1" dirty="0">
              <a:solidFill>
                <a:srgbClr val="6984E0"/>
              </a:solidFill>
              <a:latin typeface="+mn-ea"/>
            </a:endParaRPr>
          </a:p>
          <a:p>
            <a:endParaRPr lang="en-US" altLang="zh-CN" dirty="0">
              <a:latin typeface="Söhne"/>
            </a:endParaRPr>
          </a:p>
          <a:p>
            <a:r>
              <a:rPr lang="zh-CN" altLang="en-US" dirty="0">
                <a:latin typeface="Söhne"/>
              </a:rPr>
              <a:t>有超过</a:t>
            </a:r>
            <a:r>
              <a:rPr lang="en-US" altLang="zh-CN" dirty="0">
                <a:latin typeface="Söhne"/>
              </a:rPr>
              <a:t>330K</a:t>
            </a:r>
            <a:r>
              <a:rPr lang="zh-CN" altLang="en-US" dirty="0">
                <a:latin typeface="Söhne"/>
              </a:rPr>
              <a:t>张图像（其中</a:t>
            </a:r>
            <a:r>
              <a:rPr lang="en-US" altLang="zh-CN" dirty="0">
                <a:latin typeface="Söhne"/>
              </a:rPr>
              <a:t>220K</a:t>
            </a:r>
            <a:r>
              <a:rPr lang="zh-CN" altLang="en-US" dirty="0">
                <a:latin typeface="Söhne"/>
              </a:rPr>
              <a:t>张是有标注的图像），包含</a:t>
            </a:r>
            <a:r>
              <a:rPr lang="en-US" altLang="zh-CN" dirty="0">
                <a:latin typeface="Söhne"/>
              </a:rPr>
              <a:t>150</a:t>
            </a:r>
            <a:r>
              <a:rPr lang="zh-CN" altLang="en-US" dirty="0">
                <a:latin typeface="Söhne"/>
              </a:rPr>
              <a:t>万个目标，</a:t>
            </a:r>
            <a:r>
              <a:rPr lang="en-US" altLang="zh-CN" dirty="0">
                <a:latin typeface="Söhne"/>
              </a:rPr>
              <a:t>80</a:t>
            </a:r>
            <a:r>
              <a:rPr lang="zh-CN" altLang="en-US" dirty="0">
                <a:latin typeface="Söhne"/>
              </a:rPr>
              <a:t>个目标类别（</a:t>
            </a:r>
            <a:r>
              <a:rPr lang="en-US" altLang="zh-CN" dirty="0">
                <a:latin typeface="Söhne"/>
              </a:rPr>
              <a:t>object categories</a:t>
            </a:r>
            <a:r>
              <a:rPr lang="zh-CN" altLang="en-US" dirty="0">
                <a:latin typeface="Söhne"/>
              </a:rPr>
              <a:t>：行人、汽车、大象等），</a:t>
            </a:r>
            <a:r>
              <a:rPr lang="en-US" altLang="zh-CN" dirty="0">
                <a:latin typeface="Söhne"/>
              </a:rPr>
              <a:t>91</a:t>
            </a:r>
            <a:r>
              <a:rPr lang="zh-CN" altLang="en-US" dirty="0">
                <a:latin typeface="Söhne"/>
              </a:rPr>
              <a:t>种材料类别（</a:t>
            </a:r>
            <a:r>
              <a:rPr lang="en-US" altLang="zh-CN" dirty="0">
                <a:latin typeface="Söhne"/>
              </a:rPr>
              <a:t>stuff </a:t>
            </a:r>
            <a:r>
              <a:rPr lang="en-US" altLang="zh-CN" dirty="0" err="1">
                <a:latin typeface="Söhne"/>
              </a:rPr>
              <a:t>categoris</a:t>
            </a:r>
            <a:r>
              <a:rPr lang="zh-CN" altLang="en-US" dirty="0">
                <a:latin typeface="Söhne"/>
              </a:rPr>
              <a:t>：草、墙、天空等），每张图像包含五句图像的语句描述，且有</a:t>
            </a:r>
            <a:r>
              <a:rPr lang="en-US" altLang="zh-CN" dirty="0">
                <a:latin typeface="Söhne"/>
              </a:rPr>
              <a:t>250,000</a:t>
            </a:r>
            <a:r>
              <a:rPr lang="zh-CN" altLang="en-US" dirty="0">
                <a:latin typeface="Söhne"/>
              </a:rPr>
              <a:t>个带关键点标注的行人。</a:t>
            </a:r>
            <a:endParaRPr lang="en-US" altLang="zh-CN" dirty="0">
              <a:latin typeface="Söhne"/>
            </a:endParaRPr>
          </a:p>
        </p:txBody>
      </p:sp>
    </p:spTree>
    <p:extLst>
      <p:ext uri="{BB962C8B-B14F-4D97-AF65-F5344CB8AC3E}">
        <p14:creationId xmlns:p14="http://schemas.microsoft.com/office/powerpoint/2010/main" val="102309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449A5-D443-3629-A6D0-FF46811CC366}"/>
            </a:ext>
          </a:extLst>
        </p:cNvPr>
        <p:cNvGrpSpPr/>
        <p:nvPr/>
      </p:nvGrpSpPr>
      <p:grpSpPr>
        <a:xfrm>
          <a:off x="0" y="0"/>
          <a:ext cx="0" cy="0"/>
          <a:chOff x="0" y="0"/>
          <a:chExt cx="0" cy="0"/>
        </a:xfrm>
      </p:grpSpPr>
      <p:sp>
        <p:nvSpPr>
          <p:cNvPr id="74" name="文本框 73">
            <a:extLst>
              <a:ext uri="{FF2B5EF4-FFF2-40B4-BE49-F238E27FC236}">
                <a16:creationId xmlns:a16="http://schemas.microsoft.com/office/drawing/2014/main" id="{D6E464B8-5EE8-3833-53FA-F12C6DAECC03}"/>
              </a:ext>
            </a:extLst>
          </p:cNvPr>
          <p:cNvSpPr txBox="1"/>
          <p:nvPr/>
        </p:nvSpPr>
        <p:spPr>
          <a:xfrm>
            <a:off x="976883" y="653827"/>
            <a:ext cx="5784644" cy="523220"/>
          </a:xfrm>
          <a:prstGeom prst="rect">
            <a:avLst/>
          </a:prstGeom>
          <a:noFill/>
        </p:spPr>
        <p:txBody>
          <a:bodyPr wrap="square">
            <a:spAutoFit/>
          </a:bodyPr>
          <a:lstStyle/>
          <a:p>
            <a:pPr>
              <a:defRPr/>
            </a:pPr>
            <a:r>
              <a:rPr lang="zh-CN" altLang="en-US" sz="2800" b="1" dirty="0">
                <a:solidFill>
                  <a:srgbClr val="6984E0"/>
                </a:solidFill>
                <a:latin typeface="+mn-ea"/>
              </a:rPr>
              <a:t>代码</a:t>
            </a:r>
            <a:endParaRPr lang="zh-CN" altLang="zh-CN" sz="2800" b="1" dirty="0">
              <a:solidFill>
                <a:srgbClr val="6984E0"/>
              </a:solidFill>
              <a:latin typeface="+mn-ea"/>
            </a:endParaRPr>
          </a:p>
        </p:txBody>
      </p:sp>
      <p:sp>
        <p:nvSpPr>
          <p:cNvPr id="75" name="矩形: 圆角 74">
            <a:extLst>
              <a:ext uri="{FF2B5EF4-FFF2-40B4-BE49-F238E27FC236}">
                <a16:creationId xmlns:a16="http://schemas.microsoft.com/office/drawing/2014/main" id="{0775FE99-CCCE-F797-345D-2B62D98C9515}"/>
              </a:ext>
            </a:extLst>
          </p:cNvPr>
          <p:cNvSpPr/>
          <p:nvPr/>
        </p:nvSpPr>
        <p:spPr>
          <a:xfrm>
            <a:off x="776064" y="718587"/>
            <a:ext cx="77788" cy="393700"/>
          </a:xfrm>
          <a:prstGeom prst="roundRect">
            <a:avLst>
              <a:gd name="adj" fmla="val 17644"/>
            </a:avLst>
          </a:prstGeom>
          <a:solidFill>
            <a:srgbClr val="6984E0"/>
          </a:solidFill>
          <a:ln w="12700" cap="rnd">
            <a:noFill/>
            <a:prstDash val="solid"/>
            <a:round/>
          </a:ln>
          <a:effectLst>
            <a:outerShdw blurRad="635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prstClr val="white"/>
              </a:solidFill>
              <a:effectLst/>
              <a:uLnTx/>
              <a:uFillTx/>
              <a:latin typeface="HarmonyOS Sans SC" panose="00000500000000000000" charset="-122"/>
              <a:ea typeface="HarmonyOS Sans SC" panose="00000500000000000000" charset="-122"/>
              <a:cs typeface="+mn-cs"/>
            </a:endParaRPr>
          </a:p>
        </p:txBody>
      </p:sp>
      <p:grpSp>
        <p:nvGrpSpPr>
          <p:cNvPr id="2" name="组合 1">
            <a:extLst>
              <a:ext uri="{FF2B5EF4-FFF2-40B4-BE49-F238E27FC236}">
                <a16:creationId xmlns:a16="http://schemas.microsoft.com/office/drawing/2014/main" id="{C4ABFD13-1B0C-CD99-03C7-A5A0EE0390BD}"/>
              </a:ext>
            </a:extLst>
          </p:cNvPr>
          <p:cNvGrpSpPr/>
          <p:nvPr/>
        </p:nvGrpSpPr>
        <p:grpSpPr>
          <a:xfrm>
            <a:off x="11062921" y="715307"/>
            <a:ext cx="287417" cy="205039"/>
            <a:chOff x="11183188" y="772107"/>
            <a:chExt cx="310859" cy="204603"/>
          </a:xfrm>
          <a:solidFill>
            <a:srgbClr val="6984E0"/>
          </a:solidFill>
        </p:grpSpPr>
        <p:sp>
          <p:nvSpPr>
            <p:cNvPr id="3" name="矩形: 圆角 2">
              <a:extLst>
                <a:ext uri="{FF2B5EF4-FFF2-40B4-BE49-F238E27FC236}">
                  <a16:creationId xmlns:a16="http://schemas.microsoft.com/office/drawing/2014/main" id="{0119E126-F59B-D81C-C3DA-BA35056430D3}"/>
                </a:ext>
              </a:extLst>
            </p:cNvPr>
            <p:cNvSpPr/>
            <p:nvPr/>
          </p:nvSpPr>
          <p:spPr>
            <a:xfrm>
              <a:off x="11183188" y="77210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矩形: 圆角 3">
              <a:extLst>
                <a:ext uri="{FF2B5EF4-FFF2-40B4-BE49-F238E27FC236}">
                  <a16:creationId xmlns:a16="http://schemas.microsoft.com/office/drawing/2014/main" id="{2157554B-98FE-6179-E6A0-C2B43066541A}"/>
                </a:ext>
              </a:extLst>
            </p:cNvPr>
            <p:cNvSpPr/>
            <p:nvPr/>
          </p:nvSpPr>
          <p:spPr>
            <a:xfrm>
              <a:off x="11183188" y="859661"/>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 name="矩形: 圆角 4">
              <a:extLst>
                <a:ext uri="{FF2B5EF4-FFF2-40B4-BE49-F238E27FC236}">
                  <a16:creationId xmlns:a16="http://schemas.microsoft.com/office/drawing/2014/main" id="{551C096E-E4D4-EADF-885E-CD74112E2982}"/>
                </a:ext>
              </a:extLst>
            </p:cNvPr>
            <p:cNvSpPr/>
            <p:nvPr/>
          </p:nvSpPr>
          <p:spPr>
            <a:xfrm>
              <a:off x="11183188" y="940787"/>
              <a:ext cx="310859" cy="35923"/>
            </a:xfrm>
            <a:prstGeom prst="roundRect">
              <a:avLst>
                <a:gd name="adj" fmla="val 91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
        <p:nvSpPr>
          <p:cNvPr id="8" name="文本框 7">
            <a:extLst>
              <a:ext uri="{FF2B5EF4-FFF2-40B4-BE49-F238E27FC236}">
                <a16:creationId xmlns:a16="http://schemas.microsoft.com/office/drawing/2014/main" id="{747258EB-DDDC-B2AC-8830-DD3F441E6712}"/>
              </a:ext>
            </a:extLst>
          </p:cNvPr>
          <p:cNvSpPr txBox="1"/>
          <p:nvPr/>
        </p:nvSpPr>
        <p:spPr>
          <a:xfrm>
            <a:off x="1589279" y="1701135"/>
            <a:ext cx="8158728" cy="3693319"/>
          </a:xfrm>
          <a:prstGeom prst="rect">
            <a:avLst/>
          </a:prstGeom>
          <a:noFill/>
        </p:spPr>
        <p:txBody>
          <a:bodyPr wrap="square">
            <a:spAutoFit/>
          </a:bodyPr>
          <a:lstStyle/>
          <a:p>
            <a:pPr marL="342900" indent="-342900">
              <a:buFont typeface="+mj-lt"/>
              <a:buAutoNum type="arabicPeriod"/>
            </a:pPr>
            <a:r>
              <a:rPr lang="zh-CN" altLang="en-US" dirty="0">
                <a:latin typeface="+mn-ea"/>
              </a:rPr>
              <a:t>加载配置和日志设置：初始化实验设置和日志记录。</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数据加载：准备数据集的加载器，包括自定义的批处理函数和数据转换。</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模型获取：构建并初始化模型，通常包括文本和图像的编码器。</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优化器配置：为模型的训练设置</a:t>
            </a:r>
            <a:r>
              <a:rPr lang="en-US" altLang="zh-CN" dirty="0">
                <a:latin typeface="+mn-ea"/>
              </a:rPr>
              <a:t>Adam</a:t>
            </a:r>
            <a:r>
              <a:rPr lang="zh-CN" altLang="en-US" dirty="0">
                <a:latin typeface="+mn-ea"/>
              </a:rPr>
              <a:t>优化器。</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学习率调度：实现学习率随训练进度调整的策略。</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模型加载：可选地从检查点恢复或加载预训练模型。</a:t>
            </a:r>
          </a:p>
          <a:p>
            <a:pPr marL="342900" indent="-342900">
              <a:buFont typeface="+mj-lt"/>
              <a:buAutoNum type="arabicPeriod"/>
            </a:pPr>
            <a:endParaRPr lang="zh-CN" altLang="en-US" dirty="0">
              <a:latin typeface="+mn-ea"/>
            </a:endParaRPr>
          </a:p>
          <a:p>
            <a:pPr marL="342900" indent="-342900">
              <a:buFont typeface="+mj-lt"/>
              <a:buAutoNum type="arabicPeriod"/>
            </a:pPr>
            <a:r>
              <a:rPr lang="zh-CN" altLang="en-US" dirty="0">
                <a:latin typeface="+mn-ea"/>
              </a:rPr>
              <a:t>训练：执行模型训练的主循环。</a:t>
            </a:r>
            <a:endParaRPr lang="en-US" altLang="zh-CN" dirty="0">
              <a:latin typeface="Söhne"/>
            </a:endParaRPr>
          </a:p>
        </p:txBody>
      </p:sp>
    </p:spTree>
    <p:extLst>
      <p:ext uri="{BB962C8B-B14F-4D97-AF65-F5344CB8AC3E}">
        <p14:creationId xmlns:p14="http://schemas.microsoft.com/office/powerpoint/2010/main" val="4238941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6a61dd6-e5f0-4659-b951-786821e84200"/>
  <p:tag name="COMMONDATA" val="eyJoZGlkIjoiYmRkODI2NmRmNDlkY2MzNGIzZTI0NmU4NWNjZTBjN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游ゴシック"/>
        <a:font script="Hang" typeface="맑은 고딕"/>
        <a:font script="Hans" typeface="HarmonyOS Sans SC"/>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6984E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HarmonyOS Sans SC"/>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ＭＳ Ｐゴシック"/>
        <a:font script="Hang" typeface="맑은 고딕"/>
        <a:font script="Hans" typeface="HarmonyOS Sans SC"/>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HarmonyOS Sans SC"/>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HarmonyOS Sans SC"/>
        <a:ea typeface=""/>
        <a:cs typeface=""/>
        <a:font script="Jpan" typeface="ＭＳ Ｐゴシック"/>
        <a:font script="Hang" typeface="맑은 고딕"/>
        <a:font script="Hans" typeface="HarmonyOS Sans SC"/>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1032</Words>
  <Application>Microsoft Office PowerPoint</Application>
  <PresentationFormat>宽屏</PresentationFormat>
  <Paragraphs>94</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HarmonyOS Sans SC</vt:lpstr>
      <vt:lpstr>Söhne</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蓝色扁平插画风工作总结商务通用ppt模板</dc:title>
  <dc:creator>©summer</dc:creator>
  <cp:keywords>51PPT模板网</cp:keywords>
  <dc:description>51PPT模板网，幻灯片演示模板及素材免费下载！_x000d_
51PPT模板网 唯一访问网址：www.51pptmoban.com</dc:description>
  <cp:lastModifiedBy>白 宇</cp:lastModifiedBy>
  <cp:revision>59</cp:revision>
  <dcterms:created xsi:type="dcterms:W3CDTF">2022-10-16T05:23:00Z</dcterms:created>
  <dcterms:modified xsi:type="dcterms:W3CDTF">2024-02-23T14:07:51Z</dcterms:modified>
  <cp:contentStatus>蓝色扁平插画风工作总结商务通用ppt模板，www.51pptmoban.com</cp:contentStatus>
  <cp:version>51pptmoban.com（V51-010702版）</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31CC7161D28C4AD88FDEAEE7F567DDB6</vt:lpwstr>
  </property>
  <property fmtid="{D5CDD505-2E9C-101B-9397-08002B2CF9AE}" pid="3" name="KSOProductBuildVer">
    <vt:lpwstr>2052-11.1.0.12598</vt:lpwstr>
  </property>
</Properties>
</file>