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0" r:id="rId2"/>
    <p:sldId id="2007578511" r:id="rId3"/>
    <p:sldId id="479" r:id="rId4"/>
    <p:sldId id="2007578512" r:id="rId5"/>
    <p:sldId id="2007578514" r:id="rId6"/>
    <p:sldId id="2007578513" r:id="rId7"/>
    <p:sldId id="2007578515" r:id="rId8"/>
    <p:sldId id="2007578516" r:id="rId9"/>
    <p:sldId id="2007578517" r:id="rId10"/>
    <p:sldId id="2007578518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>
          <p15:clr>
            <a:srgbClr val="A4A3A4"/>
          </p15:clr>
        </p15:guide>
        <p15:guide id="3" orient="horz" pos="459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4E0"/>
    <a:srgbClr val="E1E7F5"/>
    <a:srgbClr val="F33D4F"/>
    <a:srgbClr val="F77682"/>
    <a:srgbClr val="128499"/>
    <a:srgbClr val="ABDBDD"/>
    <a:srgbClr val="761AD1"/>
    <a:srgbClr val="71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6" autoAdjust="0"/>
    <p:restoredTop sz="96906" autoAdjust="0"/>
  </p:normalViewPr>
  <p:slideViewPr>
    <p:cSldViewPr snapToGrid="0" showGuides="1">
      <p:cViewPr>
        <p:scale>
          <a:sx n="114" d="100"/>
          <a:sy n="114" d="100"/>
        </p:scale>
        <p:origin x="786" y="108"/>
      </p:cViewPr>
      <p:guideLst>
        <p:guide pos="483"/>
        <p:guide orient="horz" pos="459"/>
        <p:guide pos="7129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HarmonyOS Sans SC" panose="00000500000000000000" charset="-122"/>
              <a:ea typeface="HarmonyOS Sans SC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HarmonyOS Sans SC" panose="00000500000000000000" charset="-122"/>
              </a:rPr>
              <a:t>2024/6/25</a:t>
            </a:fld>
            <a:endParaRPr lang="zh-CN" altLang="en-US">
              <a:latin typeface="HarmonyOS Sans SC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HarmonyOS Sans SC" panose="00000500000000000000" charset="-122"/>
              <a:ea typeface="HarmonyOS Sans SC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HarmonyOS Sans SC" panose="00000500000000000000" charset="-122"/>
              </a:rPr>
              <a:t>‹#›</a:t>
            </a:fld>
            <a:endParaRPr lang="zh-CN" altLang="en-US">
              <a:latin typeface="HarmonyOS Sans SC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rmonyOS Sans SC" panose="00000500000000000000" charset="-122"/>
                <a:ea typeface="HarmonyOS Sans SC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rmonyOS Sans SC" panose="00000500000000000000" charset="-122"/>
                <a:ea typeface="HarmonyOS Sans SC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rmonyOS Sans SC" panose="00000500000000000000" charset="-122"/>
                <a:ea typeface="HarmonyOS Sans SC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rmonyOS Sans SC" panose="00000500000000000000" charset="-122"/>
                <a:ea typeface="HarmonyOS Sans SC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armonyOS Sans SC" panose="00000500000000000000" charset="-122"/>
        <a:ea typeface="HarmonyOS Sans SC" panose="000005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armonyOS Sans SC" panose="00000500000000000000" charset="-122"/>
        <a:ea typeface="HarmonyOS Sans SC" panose="000005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armonyOS Sans SC" panose="00000500000000000000" charset="-122"/>
        <a:ea typeface="HarmonyOS Sans SC" panose="000005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armonyOS Sans SC" panose="00000500000000000000" charset="-122"/>
        <a:ea typeface="HarmonyOS Sans SC" panose="000005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armonyOS Sans SC" panose="00000500000000000000" charset="-122"/>
        <a:ea typeface="HarmonyOS Sans SC" panose="000005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 panose="00000500000000000000" charset="-122"/>
                <a:ea typeface="HarmonyOS Sans SC" panose="00000500000000000000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7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496422-2302-FEC3-8C4D-4B2B2FDCE84A}"/>
              </a:ext>
            </a:extLst>
          </p:cNvPr>
          <p:cNvGrpSpPr/>
          <p:nvPr userDrawn="1"/>
        </p:nvGrpSpPr>
        <p:grpSpPr>
          <a:xfrm rot="10800000">
            <a:off x="10261599" y="5108186"/>
            <a:ext cx="1930401" cy="1749814"/>
            <a:chOff x="-1" y="-1"/>
            <a:chExt cx="2496783" cy="2263212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46FDE9AC-BDDF-68A3-02C4-F1F2E616F0C7}"/>
                </a:ext>
              </a:extLst>
            </p:cNvPr>
            <p:cNvSpPr/>
            <p:nvPr userDrawn="1"/>
          </p:nvSpPr>
          <p:spPr>
            <a:xfrm rot="5400000" flipH="1">
              <a:off x="-851457" y="1109657"/>
              <a:ext cx="2005010" cy="302097"/>
            </a:xfrm>
            <a:prstGeom prst="parallelogram">
              <a:avLst>
                <a:gd name="adj" fmla="val 85938"/>
              </a:avLst>
            </a:prstGeom>
            <a:solidFill>
              <a:srgbClr val="6984E0"/>
            </a:solidFill>
            <a:ln>
              <a:solidFill>
                <a:srgbClr val="698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EB40D44C-2660-FC11-3B9C-5CA0E3CD8DA9}"/>
                </a:ext>
              </a:extLst>
            </p:cNvPr>
            <p:cNvSpPr/>
            <p:nvPr userDrawn="1"/>
          </p:nvSpPr>
          <p:spPr>
            <a:xfrm flipH="1">
              <a:off x="491772" y="-1"/>
              <a:ext cx="2005010" cy="333958"/>
            </a:xfrm>
            <a:prstGeom prst="parallelogram">
              <a:avLst>
                <a:gd name="adj" fmla="val 85938"/>
              </a:avLst>
            </a:prstGeom>
            <a:solidFill>
              <a:srgbClr val="6984E0"/>
            </a:solidFill>
            <a:ln>
              <a:solidFill>
                <a:srgbClr val="698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4F530D-19BF-755A-DBB5-641C793274B6}"/>
                </a:ext>
              </a:extLst>
            </p:cNvPr>
            <p:cNvSpPr/>
            <p:nvPr userDrawn="1"/>
          </p:nvSpPr>
          <p:spPr>
            <a:xfrm>
              <a:off x="0" y="-1"/>
              <a:ext cx="1614488" cy="1614488"/>
            </a:xfrm>
            <a:prstGeom prst="rect">
              <a:avLst/>
            </a:prstGeom>
            <a:solidFill>
              <a:srgbClr val="6984E0"/>
            </a:solidFill>
            <a:ln>
              <a:solidFill>
                <a:srgbClr val="698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43D329-E9D3-91F0-63A8-F48C16950613}"/>
              </a:ext>
            </a:extLst>
          </p:cNvPr>
          <p:cNvGrpSpPr/>
          <p:nvPr userDrawn="1"/>
        </p:nvGrpSpPr>
        <p:grpSpPr>
          <a:xfrm>
            <a:off x="-1" y="-1"/>
            <a:ext cx="1930401" cy="1749814"/>
            <a:chOff x="-1" y="-1"/>
            <a:chExt cx="2496783" cy="2263212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9BAAF547-07DD-2AA4-1CB9-E4052E22A3FF}"/>
                </a:ext>
              </a:extLst>
            </p:cNvPr>
            <p:cNvSpPr/>
            <p:nvPr userDrawn="1"/>
          </p:nvSpPr>
          <p:spPr>
            <a:xfrm rot="5400000" flipH="1">
              <a:off x="-851457" y="1109657"/>
              <a:ext cx="2005010" cy="302097"/>
            </a:xfrm>
            <a:prstGeom prst="parallelogram">
              <a:avLst>
                <a:gd name="adj" fmla="val 85938"/>
              </a:avLst>
            </a:prstGeom>
            <a:solidFill>
              <a:srgbClr val="6984E0"/>
            </a:solidFill>
            <a:ln>
              <a:solidFill>
                <a:srgbClr val="698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8FDCAAA-FE97-3799-F9B0-63F9E9E7491C}"/>
                </a:ext>
              </a:extLst>
            </p:cNvPr>
            <p:cNvSpPr/>
            <p:nvPr userDrawn="1"/>
          </p:nvSpPr>
          <p:spPr>
            <a:xfrm flipH="1">
              <a:off x="491772" y="-1"/>
              <a:ext cx="2005010" cy="333958"/>
            </a:xfrm>
            <a:prstGeom prst="parallelogram">
              <a:avLst>
                <a:gd name="adj" fmla="val 85938"/>
              </a:avLst>
            </a:prstGeom>
            <a:solidFill>
              <a:srgbClr val="6984E0"/>
            </a:solidFill>
            <a:ln>
              <a:solidFill>
                <a:srgbClr val="698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CA37A0D-7509-726F-BF48-B6D861B0D8C8}"/>
                </a:ext>
              </a:extLst>
            </p:cNvPr>
            <p:cNvSpPr/>
            <p:nvPr userDrawn="1"/>
          </p:nvSpPr>
          <p:spPr>
            <a:xfrm>
              <a:off x="0" y="-1"/>
              <a:ext cx="1614488" cy="1614488"/>
            </a:xfrm>
            <a:prstGeom prst="rect">
              <a:avLst/>
            </a:prstGeom>
            <a:solidFill>
              <a:srgbClr val="6984E0"/>
            </a:solidFill>
            <a:ln>
              <a:solidFill>
                <a:srgbClr val="6984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D43EC72-B4A4-E684-FAD3-1EC31013EC2B}"/>
              </a:ext>
            </a:extLst>
          </p:cNvPr>
          <p:cNvSpPr/>
          <p:nvPr userDrawn="1"/>
        </p:nvSpPr>
        <p:spPr>
          <a:xfrm>
            <a:off x="0" y="-1"/>
            <a:ext cx="1930400" cy="1930400"/>
          </a:xfrm>
          <a:prstGeom prst="rect">
            <a:avLst/>
          </a:prstGeom>
          <a:solidFill>
            <a:srgbClr val="6984E0"/>
          </a:solidFill>
          <a:ln>
            <a:solidFill>
              <a:srgbClr val="6984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3AAD4-3C2C-6CD8-7A1A-EA0E7C1225FC}"/>
              </a:ext>
            </a:extLst>
          </p:cNvPr>
          <p:cNvSpPr/>
          <p:nvPr userDrawn="1"/>
        </p:nvSpPr>
        <p:spPr>
          <a:xfrm>
            <a:off x="10261600" y="4927600"/>
            <a:ext cx="1930400" cy="1930400"/>
          </a:xfrm>
          <a:prstGeom prst="rect">
            <a:avLst/>
          </a:prstGeom>
          <a:solidFill>
            <a:srgbClr val="6984E0"/>
          </a:solidFill>
          <a:ln>
            <a:solidFill>
              <a:srgbClr val="6984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B9924B-0DDA-7E7E-39A8-2BDC6551D0E2}"/>
              </a:ext>
            </a:extLst>
          </p:cNvPr>
          <p:cNvSpPr/>
          <p:nvPr userDrawn="1"/>
        </p:nvSpPr>
        <p:spPr>
          <a:xfrm>
            <a:off x="219520" y="190840"/>
            <a:ext cx="11752960" cy="64763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/>
              <a:ea typeface="HarmonyOS Sans SC" panose="00000500000000000000" pitchFamily="2" charset="-122"/>
              <a:cs typeface="+mn-c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963" y="1508821"/>
            <a:ext cx="11388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HarmonyOS Sans SC" panose="00000500000000000000" charset="-122"/>
              </a:rPr>
              <a:t>BiCro: Noisy Correspondence Rectification for Multi-modality Data via Bi-directional Cross-modal Similarity Consistency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HarmonyOS Sans SC" panose="00000500000000000000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204592" y="4976885"/>
            <a:ext cx="1811020" cy="406340"/>
          </a:xfrm>
          <a:prstGeom prst="roundRect">
            <a:avLst>
              <a:gd name="adj" fmla="val 0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984E0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24205" y="5010778"/>
            <a:ext cx="1971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HarmonyOS Sans SC" panose="00000500000000000000" charset="-122"/>
              </a:rPr>
              <a:t>2023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HarmonyOS Sans SC" panose="00000500000000000000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0E920A2-2A63-DE0D-B931-9995F45C09D6}"/>
              </a:ext>
            </a:extLst>
          </p:cNvPr>
          <p:cNvSpPr/>
          <p:nvPr/>
        </p:nvSpPr>
        <p:spPr>
          <a:xfrm>
            <a:off x="6198640" y="4976885"/>
            <a:ext cx="1811020" cy="406340"/>
          </a:xfrm>
          <a:prstGeom prst="roundRect">
            <a:avLst>
              <a:gd name="adj" fmla="val 0"/>
            </a:avLst>
          </a:prstGeom>
          <a:noFill/>
          <a:ln w="12700" cap="rnd">
            <a:solidFill>
              <a:srgbClr val="6984E0"/>
            </a:solidFill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984E0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9F5453-3250-4151-A381-C5ABDADD9F71}"/>
              </a:ext>
            </a:extLst>
          </p:cNvPr>
          <p:cNvSpPr txBox="1"/>
          <p:nvPr/>
        </p:nvSpPr>
        <p:spPr>
          <a:xfrm>
            <a:off x="6118253" y="4983115"/>
            <a:ext cx="1971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HarmonyOS Sans SC" panose="00000500000000000000" charset="-122"/>
              </a:rPr>
              <a:t>CVPR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HarmonyOS Sans SC" panose="00000500000000000000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91668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24" name="矩形: 圆角 23"/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25" name="矩形: 圆角 24"/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8C61826-27E1-B2E7-9344-46791527B0F9}"/>
              </a:ext>
            </a:extLst>
          </p:cNvPr>
          <p:cNvGrpSpPr/>
          <p:nvPr/>
        </p:nvGrpSpPr>
        <p:grpSpPr>
          <a:xfrm>
            <a:off x="10503407" y="567223"/>
            <a:ext cx="796925" cy="433950"/>
            <a:chOff x="10451130" y="567223"/>
            <a:chExt cx="866158" cy="471650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F773CC8-89BB-AFF5-3C4C-64858DD9B16F}"/>
                </a:ext>
              </a:extLst>
            </p:cNvPr>
            <p:cNvGrpSpPr/>
            <p:nvPr/>
          </p:nvGrpSpPr>
          <p:grpSpPr>
            <a:xfrm rot="16200000">
              <a:off x="10249833" y="768520"/>
              <a:ext cx="471650" cy="69056"/>
              <a:chOff x="803927" y="485123"/>
              <a:chExt cx="471650" cy="69056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B4B78EF-6054-9A4E-28E9-A643948CFFD8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7BBDD03-96EA-2A2A-F3D4-C87C9EAC2A29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F7F104-5495-6ECD-651F-E72358BCCF93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3BAA5C6-E9F9-65F3-B1DF-70EA8632A20C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4878A26-D5BD-0581-1073-B80E9B2C08F6}"/>
                </a:ext>
              </a:extLst>
            </p:cNvPr>
            <p:cNvGrpSpPr/>
            <p:nvPr/>
          </p:nvGrpSpPr>
          <p:grpSpPr>
            <a:xfrm rot="16200000">
              <a:off x="10382683" y="768520"/>
              <a:ext cx="471650" cy="69056"/>
              <a:chOff x="803927" y="485123"/>
              <a:chExt cx="471650" cy="6905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D4B22BE-5231-D1BD-3963-A9662C718327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C676EE8-0610-C32B-42EE-DD4ECA09500D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0665FAD-91A2-465A-6B28-BE7999EE7026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3A91088-6ABD-B76C-1592-ACD30E56F94B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2456919-0583-13D8-08EC-7E6B70445827}"/>
                </a:ext>
              </a:extLst>
            </p:cNvPr>
            <p:cNvGrpSpPr/>
            <p:nvPr/>
          </p:nvGrpSpPr>
          <p:grpSpPr>
            <a:xfrm rot="16200000">
              <a:off x="10515533" y="768520"/>
              <a:ext cx="471650" cy="69056"/>
              <a:chOff x="803927" y="485123"/>
              <a:chExt cx="471650" cy="6905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E677F52-4B59-DD45-C94E-B075C504ACBD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1EA0D32-1972-A39D-EA28-C531ECF4F921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22C35F9-4A75-84F0-C4E8-8CA1F6305118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6CE30EB-8649-AC28-F6CA-C71352DC2D0A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4419D55-651F-11E9-5C54-F4D96A2DF139}"/>
                </a:ext>
              </a:extLst>
            </p:cNvPr>
            <p:cNvGrpSpPr/>
            <p:nvPr/>
          </p:nvGrpSpPr>
          <p:grpSpPr>
            <a:xfrm rot="16200000">
              <a:off x="10648383" y="768520"/>
              <a:ext cx="471650" cy="69056"/>
              <a:chOff x="803927" y="485123"/>
              <a:chExt cx="471650" cy="69056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A8C5A1C2-E465-3CEE-494A-470B528BF2A9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013AABCF-C342-63D2-A8B5-6B70CD8E3650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BF15F85-AE99-1AA2-235B-5413921B6947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DC5CCD0-35A8-90C9-F3DD-FD4A1B7252BF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DA1E7AE-E8DB-FD9A-F285-9581931D1842}"/>
                </a:ext>
              </a:extLst>
            </p:cNvPr>
            <p:cNvGrpSpPr/>
            <p:nvPr/>
          </p:nvGrpSpPr>
          <p:grpSpPr>
            <a:xfrm rot="16200000">
              <a:off x="10781233" y="768520"/>
              <a:ext cx="471650" cy="69056"/>
              <a:chOff x="803927" y="485123"/>
              <a:chExt cx="471650" cy="6905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5CA8359-8356-984B-2102-A37B32025E46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4378556-5B86-312D-B12C-3C2FF5F35912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B100175-B998-CAF8-EE00-FA6601D330F4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C0510A7E-C5FF-920E-6A6A-DEF688D55A0E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5803B937-C2D9-84FB-6899-36E786C1EA7C}"/>
                </a:ext>
              </a:extLst>
            </p:cNvPr>
            <p:cNvGrpSpPr/>
            <p:nvPr/>
          </p:nvGrpSpPr>
          <p:grpSpPr>
            <a:xfrm rot="16200000">
              <a:off x="10914083" y="768520"/>
              <a:ext cx="471650" cy="69056"/>
              <a:chOff x="803927" y="485123"/>
              <a:chExt cx="471650" cy="6905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ACED5006-1785-A1D6-4C77-F96CDC190B7B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66D5B97F-9A66-06AA-A57C-DC1297628DBE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478073FC-EBF6-1CEF-8470-6061565AFE27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E8C30B51-C7F9-994B-59A7-CD1B30297AF2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E19CE1D-1DA8-8AF3-F2F7-05D681CF50EA}"/>
                </a:ext>
              </a:extLst>
            </p:cNvPr>
            <p:cNvGrpSpPr/>
            <p:nvPr/>
          </p:nvGrpSpPr>
          <p:grpSpPr>
            <a:xfrm rot="16200000">
              <a:off x="11046935" y="768520"/>
              <a:ext cx="471650" cy="69056"/>
              <a:chOff x="803927" y="485123"/>
              <a:chExt cx="471650" cy="69056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D9678A-35A7-D83F-988E-69B3E64A1AA5}"/>
                  </a:ext>
                </a:extLst>
              </p:cNvPr>
              <p:cNvSpPr/>
              <p:nvPr/>
            </p:nvSpPr>
            <p:spPr>
              <a:xfrm>
                <a:off x="803927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969C4E1F-912C-C2E8-11FD-25C1CB343548}"/>
                  </a:ext>
                </a:extLst>
              </p:cNvPr>
              <p:cNvSpPr/>
              <p:nvPr/>
            </p:nvSpPr>
            <p:spPr>
              <a:xfrm>
                <a:off x="938125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0DA55DC-8154-FD32-5D72-ACA077A32B86}"/>
                  </a:ext>
                </a:extLst>
              </p:cNvPr>
              <p:cNvSpPr/>
              <p:nvPr/>
            </p:nvSpPr>
            <p:spPr>
              <a:xfrm>
                <a:off x="1072323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676CF38-E623-83BC-71AB-9A716A87E5CC}"/>
                  </a:ext>
                </a:extLst>
              </p:cNvPr>
              <p:cNvSpPr/>
              <p:nvPr/>
            </p:nvSpPr>
            <p:spPr>
              <a:xfrm>
                <a:off x="1206521" y="485123"/>
                <a:ext cx="69056" cy="69056"/>
              </a:xfrm>
              <a:prstGeom prst="ellipse">
                <a:avLst/>
              </a:prstGeom>
              <a:solidFill>
                <a:srgbClr val="6984E0"/>
              </a:solidFill>
              <a:ln>
                <a:solidFill>
                  <a:srgbClr val="6984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4DEACF6-008C-ADB4-7E71-16A758D4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00" y="3265778"/>
            <a:ext cx="8219048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2" y="653827"/>
            <a:ext cx="670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消融实验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56D5639-0D32-D98F-2B96-F1E49940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49" y="2448418"/>
            <a:ext cx="6454501" cy="37557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F1E2B-90B4-4C38-418A-20E6EEF57C5E}"/>
              </a:ext>
            </a:extLst>
          </p:cNvPr>
          <p:cNvSpPr txBox="1"/>
          <p:nvPr/>
        </p:nvSpPr>
        <p:spPr>
          <a:xfrm>
            <a:off x="3972954" y="1403284"/>
            <a:ext cx="1070059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表示参与到</a:t>
            </a:r>
            <a:r>
              <a:rPr lang="en-US" altLang="zh-CN" dirty="0"/>
              <a:t>warmup</a:t>
            </a:r>
            <a:r>
              <a:rPr lang="zh-CN" altLang="en-US" dirty="0"/>
              <a:t>过程的数据的比率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表示将软相关度设置为</a:t>
            </a:r>
            <a:r>
              <a:rPr lang="en-US" altLang="zh-CN" dirty="0"/>
              <a:t>0</a:t>
            </a:r>
            <a:r>
              <a:rPr lang="zh-CN" altLang="en-US" dirty="0"/>
              <a:t>的一个阈值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3A2373-81FC-B4B6-5A25-602A56DE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10" y="1488521"/>
            <a:ext cx="244819" cy="3736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D4F21C-B3F0-4DEE-6609-4BB290E35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010" y="1982453"/>
            <a:ext cx="209524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551EF-1FF1-21A0-1916-07EB3B12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CB5B8E99-E1C6-B437-F6F4-49D72B610C47}"/>
              </a:ext>
            </a:extLst>
          </p:cNvPr>
          <p:cNvSpPr txBox="1"/>
          <p:nvPr/>
        </p:nvSpPr>
        <p:spPr>
          <a:xfrm>
            <a:off x="976883" y="653827"/>
            <a:ext cx="57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6984E0"/>
                </a:solidFill>
                <a:latin typeface="+mn-ea"/>
              </a:rPr>
              <a:t>问题</a:t>
            </a:r>
            <a:endParaRPr lang="zh-CN" altLang="zh-CN" sz="2800" b="1" dirty="0">
              <a:solidFill>
                <a:srgbClr val="6984E0"/>
              </a:solidFill>
              <a:latin typeface="+mn-ea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1C458E3-6C54-71C4-244A-331A81146575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230C30-4A41-2705-B57C-530A480BF7FC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9DE59B8-8583-67E8-EE10-F1E87CEAA38F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0222468-5EB0-5769-C7FA-786DB7DE93CB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2E743B9-B18C-4774-7380-BEE50FD51BF3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132C87B-4846-2A7F-9146-458EDE635299}"/>
              </a:ext>
            </a:extLst>
          </p:cNvPr>
          <p:cNvSpPr txBox="1"/>
          <p:nvPr/>
        </p:nvSpPr>
        <p:spPr>
          <a:xfrm>
            <a:off x="853852" y="1214492"/>
            <a:ext cx="9363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因为在图文数据集中对图像的描述往往是非常主观的，这会导致跨模态学习过程中学习到了包含大量噪声的数据，从而会对模型的效果造成不好的影响。</a:t>
            </a:r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530FAF-029D-6D3D-8340-90AB574B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037686"/>
            <a:ext cx="11199303" cy="32999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52E82B-2E48-0022-3273-7752BB0E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19" y="5355614"/>
            <a:ext cx="5142396" cy="11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3" y="653827"/>
            <a:ext cx="2772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解决方案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52970B-688B-6DBB-A059-A610543EE41B}"/>
              </a:ext>
            </a:extLst>
          </p:cNvPr>
          <p:cNvSpPr txBox="1"/>
          <p:nvPr/>
        </p:nvSpPr>
        <p:spPr>
          <a:xfrm>
            <a:off x="976883" y="1177047"/>
            <a:ext cx="10700592" cy="22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提出一种软相关度的概念，来衡量图像文本之间的联系是否紧密，也就可以判断该样本数据干净的程度。为了计算软相关度，提出一个</a:t>
            </a:r>
            <a:r>
              <a:rPr lang="en-US" altLang="zh-CN" dirty="0"/>
              <a:t>BiCro</a:t>
            </a:r>
            <a:r>
              <a:rPr lang="zh-CN" altLang="en-US" dirty="0"/>
              <a:t>框架来计算软相关度。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473AC3-BC25-9841-4A0F-C7CC95AB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9" y="2285647"/>
            <a:ext cx="6445533" cy="41306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AA22687-694D-4236-5D5C-D357D72EE87F}"/>
              </a:ext>
            </a:extLst>
          </p:cNvPr>
          <p:cNvSpPr txBox="1"/>
          <p:nvPr/>
        </p:nvSpPr>
        <p:spPr>
          <a:xfrm>
            <a:off x="976883" y="2739725"/>
            <a:ext cx="4353887" cy="267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思想基础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如果两个图片很相似，那么它们对应的文本描述也肯定很相似；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如果两个图片很相似，但是它们对应的文本描述不相关，这个数据样例就很有可能包含噪声。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39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3" y="653827"/>
            <a:ext cx="2772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解决方案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52970B-688B-6DBB-A059-A610543EE41B}"/>
              </a:ext>
            </a:extLst>
          </p:cNvPr>
          <p:cNvSpPr txBox="1"/>
          <p:nvPr/>
        </p:nvSpPr>
        <p:spPr>
          <a:xfrm>
            <a:off x="976883" y="1177047"/>
            <a:ext cx="10700592" cy="22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提出一种软相关度的概念，来衡量图像文本之间的联系是否紧密，也就可以判断该样本数据是否是干净的数据，提出一个</a:t>
            </a:r>
            <a:r>
              <a:rPr lang="en-US" altLang="zh-CN" dirty="0"/>
              <a:t>BiCro</a:t>
            </a:r>
            <a:r>
              <a:rPr lang="zh-CN" altLang="en-US" dirty="0"/>
              <a:t>框架来计算软相关度。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473AC3-BC25-9841-4A0F-C7CC95AB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2211"/>
            <a:ext cx="4850540" cy="31084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AA22687-694D-4236-5D5C-D357D72EE87F}"/>
              </a:ext>
            </a:extLst>
          </p:cNvPr>
          <p:cNvSpPr txBox="1"/>
          <p:nvPr/>
        </p:nvSpPr>
        <p:spPr>
          <a:xfrm>
            <a:off x="976883" y="2301422"/>
            <a:ext cx="5491029" cy="277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整体步骤：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挑选干净的数据作为锚点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基于锚点数据使用</a:t>
            </a:r>
            <a:r>
              <a:rPr lang="en-US" altLang="zh-CN" dirty="0"/>
              <a:t>BiCro</a:t>
            </a:r>
            <a:r>
              <a:rPr lang="zh-CN" altLang="en-US" dirty="0"/>
              <a:t>计算噪声数据的软相关度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基于软相关度计算三元组损失中的</a:t>
            </a:r>
            <a:r>
              <a:rPr lang="en-US" altLang="zh-CN" dirty="0"/>
              <a:t>margin</a:t>
            </a:r>
            <a:r>
              <a:rPr lang="zh-CN" altLang="en-US" dirty="0"/>
              <a:t>并训练模型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0CB8E0-9D68-6D85-FC70-62D92DF1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02" y="5100225"/>
            <a:ext cx="5399457" cy="11912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B91D0A-FB93-6C0D-24A3-35C597414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4" y="5164007"/>
            <a:ext cx="4966337" cy="11402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FF5E90-D1C7-CE74-9E6A-1E8E8F014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51" y="5734146"/>
            <a:ext cx="1923848" cy="5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C9681CE-3732-B777-0410-9B80F59F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96" y="3557192"/>
            <a:ext cx="6629618" cy="2749249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2" y="653827"/>
            <a:ext cx="579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步骤一：干净数据的选择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F5E6170-6A2F-796A-649E-E2D92F7FA08F}"/>
              </a:ext>
            </a:extLst>
          </p:cNvPr>
          <p:cNvSpPr txBox="1"/>
          <p:nvPr/>
        </p:nvSpPr>
        <p:spPr>
          <a:xfrm>
            <a:off x="976883" y="1177047"/>
            <a:ext cx="1070059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有噪声的样本在训练初期会有更高的损失，而干净的数据在训练初期损失较低，因此可以利用每个训练样本的损失大小分布来识别干净的数据。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23AE43A-56F0-E47C-D296-CFC559A9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07" y="2348987"/>
            <a:ext cx="5192978" cy="7110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2A5F986-76F1-66E1-29F6-0A25C852C56D}"/>
              </a:ext>
            </a:extLst>
          </p:cNvPr>
          <p:cNvSpPr txBox="1"/>
          <p:nvPr/>
        </p:nvSpPr>
        <p:spPr>
          <a:xfrm>
            <a:off x="976882" y="2551949"/>
            <a:ext cx="216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首先计算损失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EE1AF3-256A-0604-BAAD-D5B8351F4C0A}"/>
              </a:ext>
            </a:extLst>
          </p:cNvPr>
          <p:cNvSpPr txBox="1"/>
          <p:nvPr/>
        </p:nvSpPr>
        <p:spPr>
          <a:xfrm>
            <a:off x="976881" y="2984088"/>
            <a:ext cx="10566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而后采用</a:t>
            </a:r>
            <a:r>
              <a:rPr lang="en-US" altLang="zh-CN" dirty="0"/>
              <a:t>beta mixture model (BMM) </a:t>
            </a:r>
            <a:r>
              <a:rPr lang="zh-CN" altLang="en-US" dirty="0"/>
              <a:t>来近似损失的分布，并基于归一化的损失得到概率密度函数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94EE605-AF21-FA02-AD29-EDCA7414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4" y="3481221"/>
            <a:ext cx="4347219" cy="754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43703C2-F668-8005-BAFA-10D6ACFC9289}"/>
                  </a:ext>
                </a:extLst>
              </p:cNvPr>
              <p:cNvSpPr txBox="1"/>
              <p:nvPr/>
            </p:nvSpPr>
            <p:spPr>
              <a:xfrm>
                <a:off x="976881" y="4271517"/>
                <a:ext cx="1056636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最后根据一些如下公式计算第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    样本是否是干净数据</a:t>
                </a: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43703C2-F668-8005-BAFA-10D6ACFC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81" y="4271517"/>
                <a:ext cx="10566369" cy="646331"/>
              </a:xfrm>
              <a:prstGeom prst="rect">
                <a:avLst/>
              </a:prstGeom>
              <a:blipFill>
                <a:blip r:embed="rId5"/>
                <a:stretch>
                  <a:fillRect l="-34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87876162-2B03-6CC4-FC42-DF76519E4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477" y="5032698"/>
            <a:ext cx="3209524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2" y="653827"/>
            <a:ext cx="7521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步骤二：对于有噪声数据软相关度的计算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52970B-688B-6DBB-A059-A610543EE41B}"/>
                  </a:ext>
                </a:extLst>
              </p:cNvPr>
              <p:cNvSpPr txBox="1"/>
              <p:nvPr/>
            </p:nvSpPr>
            <p:spPr>
              <a:xfrm>
                <a:off x="976883" y="1177047"/>
                <a:ext cx="10700592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个包含噪声的数据           ，首先在干净数据集中寻找与之最相似的干净的图像数据样本       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而后计算干净数据对和包含噪声的数据对之间 图像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图像，文本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文本 特征之间的距离的比值：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52970B-688B-6DBB-A059-A610543EE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83" y="1177047"/>
                <a:ext cx="10700592" cy="874407"/>
              </a:xfrm>
              <a:prstGeom prst="rect">
                <a:avLst/>
              </a:prstGeom>
              <a:blipFill>
                <a:blip r:embed="rId2"/>
                <a:stretch>
                  <a:fillRect l="-456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13968AFF-6CF3-18EE-4E04-57C41EFC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430" y="1307794"/>
            <a:ext cx="375587" cy="3248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562C978-9E6C-8F1B-6026-A3132D3E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952" y="2306746"/>
            <a:ext cx="5438095" cy="7047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0F3FE11-2316-F7AA-E0DA-439416E62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180" y="1287724"/>
            <a:ext cx="705133" cy="3449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08D847D-EE43-682A-81A9-FDC8B0535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553" y="3011165"/>
            <a:ext cx="5400000" cy="75238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06A28A3-B683-160D-03FC-5D2163E64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180" y="4083657"/>
            <a:ext cx="4238095" cy="93333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9A0E68B-3C0B-5B56-B354-793DA2396759}"/>
              </a:ext>
            </a:extLst>
          </p:cNvPr>
          <p:cNvSpPr txBox="1"/>
          <p:nvPr/>
        </p:nvSpPr>
        <p:spPr>
          <a:xfrm>
            <a:off x="976883" y="3741765"/>
            <a:ext cx="1070059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之后就可以计算包含噪声数据的软相关度大小：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8DB56F8-7593-E305-3792-09F5909C0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419" y="5290046"/>
            <a:ext cx="5399457" cy="11912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AA66A00-AC98-9588-7592-760E14E99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2281" y="5619726"/>
            <a:ext cx="1923848" cy="53188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63E7413-5418-AE40-1040-365AE5FDFA17}"/>
              </a:ext>
            </a:extLst>
          </p:cNvPr>
          <p:cNvSpPr txBox="1"/>
          <p:nvPr/>
        </p:nvSpPr>
        <p:spPr>
          <a:xfrm>
            <a:off x="976883" y="4831138"/>
            <a:ext cx="1070059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训练损失：</a:t>
            </a:r>
          </a:p>
        </p:txBody>
      </p:sp>
    </p:spTree>
    <p:extLst>
      <p:ext uri="{BB962C8B-B14F-4D97-AF65-F5344CB8AC3E}">
        <p14:creationId xmlns:p14="http://schemas.microsoft.com/office/powerpoint/2010/main" val="80195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2" y="653827"/>
            <a:ext cx="670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训练过程可能存在的问题与解决方案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52970B-688B-6DBB-A059-A610543EE41B}"/>
              </a:ext>
            </a:extLst>
          </p:cNvPr>
          <p:cNvSpPr txBox="1"/>
          <p:nvPr/>
        </p:nvSpPr>
        <p:spPr>
          <a:xfrm>
            <a:off x="976883" y="1177047"/>
            <a:ext cx="10700592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因为在以往的一些研究中发现采用高置信度（低损失）的样本训练模型会导致严重的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Error accumulation problem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因此采用</a:t>
            </a:r>
            <a:r>
              <a:rPr lang="en-US" altLang="zh-CN" dirty="0"/>
              <a:t>co-teaching </a:t>
            </a:r>
            <a:r>
              <a:rPr lang="zh-CN" altLang="en-US" dirty="0"/>
              <a:t>范式来减轻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这种问题。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>
              <a:lnSpc>
                <a:spcPct val="150000"/>
              </a:lnSpc>
            </a:pP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352321-33A5-60A4-30CC-B478CEB8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6" y="1951683"/>
            <a:ext cx="6115659" cy="43750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B550E6-2C94-57A9-10D2-3AF2BB6A590F}"/>
              </a:ext>
            </a:extLst>
          </p:cNvPr>
          <p:cNvSpPr txBox="1"/>
          <p:nvPr/>
        </p:nvSpPr>
        <p:spPr>
          <a:xfrm>
            <a:off x="976882" y="2966127"/>
            <a:ext cx="4090068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同时训练两个网络，采用相同的架构，但是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训练时数据顺序会变化并且初始化有差异。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网络经过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warm-up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后选取锚点并计算包含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噪声数据的软相关度，将得到的数据送入模型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进行训练。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93462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2" y="653827"/>
            <a:ext cx="670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整体的训练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Pipeline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984E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A9756CB-03ED-901F-9615-D632271B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48" y="1288020"/>
            <a:ext cx="10474090" cy="50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6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EF4BA58-912C-199D-8D24-A6D274F1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45" y="522561"/>
            <a:ext cx="8992109" cy="600618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57289C01-5E52-9155-835F-740D2D19E7C7}"/>
              </a:ext>
            </a:extLst>
          </p:cNvPr>
          <p:cNvSpPr txBox="1"/>
          <p:nvPr/>
        </p:nvSpPr>
        <p:spPr>
          <a:xfrm>
            <a:off x="976882" y="653827"/>
            <a:ext cx="670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84E0"/>
                </a:solidFill>
                <a:effectLst/>
                <a:uLnTx/>
                <a:uFillTx/>
                <a:latin typeface="+mn-ea"/>
                <a:cs typeface="+mn-cs"/>
              </a:rPr>
              <a:t>效果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DF1A2F-D53A-9AC6-292E-4111B9D2BA0A}"/>
              </a:ext>
            </a:extLst>
          </p:cNvPr>
          <p:cNvSpPr/>
          <p:nvPr/>
        </p:nvSpPr>
        <p:spPr>
          <a:xfrm>
            <a:off x="776064" y="718587"/>
            <a:ext cx="77788" cy="393700"/>
          </a:xfrm>
          <a:prstGeom prst="roundRect">
            <a:avLst>
              <a:gd name="adj" fmla="val 17644"/>
            </a:avLst>
          </a:prstGeom>
          <a:solidFill>
            <a:srgbClr val="6984E0"/>
          </a:solidFill>
          <a:ln w="12700" cap="rnd">
            <a:noFill/>
            <a:prstDash val="solid"/>
            <a:round/>
          </a:ln>
          <a:effectLst>
            <a:outerShdw blurRad="635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charset="-122"/>
              <a:ea typeface="HarmonyOS Sans SC" panose="00000500000000000000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F17BE1-4787-E86E-421D-D22767DEFC5B}"/>
              </a:ext>
            </a:extLst>
          </p:cNvPr>
          <p:cNvGrpSpPr/>
          <p:nvPr/>
        </p:nvGrpSpPr>
        <p:grpSpPr>
          <a:xfrm>
            <a:off x="11062921" y="715307"/>
            <a:ext cx="287417" cy="205039"/>
            <a:chOff x="11183188" y="772107"/>
            <a:chExt cx="310859" cy="204603"/>
          </a:xfrm>
          <a:solidFill>
            <a:srgbClr val="6984E0"/>
          </a:solidFill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6EC60-09D2-437C-1ED9-D7CC8F7E993E}"/>
                </a:ext>
              </a:extLst>
            </p:cNvPr>
            <p:cNvSpPr/>
            <p:nvPr/>
          </p:nvSpPr>
          <p:spPr>
            <a:xfrm>
              <a:off x="11183188" y="77210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89C5DE-8DD8-96E7-176C-5EBBEF6BDA94}"/>
                </a:ext>
              </a:extLst>
            </p:cNvPr>
            <p:cNvSpPr/>
            <p:nvPr/>
          </p:nvSpPr>
          <p:spPr>
            <a:xfrm>
              <a:off x="11183188" y="859661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9691EE-2287-1B37-38D4-01E4E9902AE6}"/>
                </a:ext>
              </a:extLst>
            </p:cNvPr>
            <p:cNvSpPr/>
            <p:nvPr/>
          </p:nvSpPr>
          <p:spPr>
            <a:xfrm>
              <a:off x="11183188" y="940787"/>
              <a:ext cx="310859" cy="35923"/>
            </a:xfrm>
            <a:prstGeom prst="roundRect">
              <a:avLst>
                <a:gd name="adj" fmla="val 91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72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6a61dd6-e5f0-4659-b951-786821e84200"/>
  <p:tag name="COMMONDATA" val="eyJoZGlkIjoiYmRkODI2NmRmNDlkY2MzNGIzZTI0NmU4NWNjZTBjN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HarmonyOS Sans SC"/>
        <a:ea typeface=""/>
        <a:cs typeface=""/>
        <a:font script="Jpan" typeface="游ゴシック"/>
        <a:font script="Hang" typeface="맑은 고딕"/>
        <a:font script="Hans" typeface="HarmonyOS Sans SC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6984E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HarmonyOS Sans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HarmonyOS Sans SC"/>
        <a:ea typeface=""/>
        <a:cs typeface=""/>
        <a:font script="Jpan" typeface="ＭＳ Ｐゴシック"/>
        <a:font script="Hang" typeface="맑은 고딕"/>
        <a:font script="Hans" typeface="HarmonyOS Sans SC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HarmonyOS Sans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HarmonyOS Sans SC"/>
        <a:ea typeface=""/>
        <a:cs typeface=""/>
        <a:font script="Jpan" typeface="ＭＳ Ｐゴシック"/>
        <a:font script="Hang" typeface="맑은 고딕"/>
        <a:font script="Hans" typeface="HarmonyOS Sans SC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525</Words>
  <Application>Microsoft Office PowerPoint</Application>
  <PresentationFormat>宽屏</PresentationFormat>
  <Paragraphs>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HarmonyOS Sans SC</vt:lpstr>
      <vt:lpstr>NimbusRomNo9L-Regu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蓝色扁平插画风工作总结商务通用ppt模板</dc:title>
  <dc:creator>©summer</dc:creator>
  <cp:keywords>51PPT模板网</cp:keywords>
  <dc:description>51PPT模板网，幻灯片演示模板及素材免费下载！_x000d_
51PPT模板网 唯一访问网址：www.51pptmoban.com</dc:description>
  <cp:lastModifiedBy>白 宇</cp:lastModifiedBy>
  <cp:revision>63</cp:revision>
  <dcterms:created xsi:type="dcterms:W3CDTF">2022-10-16T05:23:00Z</dcterms:created>
  <dcterms:modified xsi:type="dcterms:W3CDTF">2024-06-25T14:40:50Z</dcterms:modified>
  <cp:contentStatus>蓝色扁平插画风工作总结商务通用ppt模板，www.51pptmoban.com</cp:contentStatus>
  <cp:version>51pptmoban.com（V51-010702版）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31CC7161D28C4AD88FDEAEE7F567DDB6</vt:lpwstr>
  </property>
  <property fmtid="{D5CDD505-2E9C-101B-9397-08002B2CF9AE}" pid="3" name="KSOProductBuildVer">
    <vt:lpwstr>2052-11.1.0.12598</vt:lpwstr>
  </property>
</Properties>
</file>