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74" r:id="rId4"/>
    <p:sldId id="275" r:id="rId5"/>
    <p:sldId id="270" r:id="rId6"/>
    <p:sldId id="260" r:id="rId7"/>
    <p:sldId id="271" r:id="rId8"/>
    <p:sldId id="261" r:id="rId9"/>
    <p:sldId id="263" r:id="rId10"/>
    <p:sldId id="264" r:id="rId11"/>
    <p:sldId id="265" r:id="rId12"/>
    <p:sldId id="266" r:id="rId13"/>
    <p:sldId id="267"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7" autoAdjust="0"/>
    <p:restoredTop sz="90719" autoAdjust="0"/>
  </p:normalViewPr>
  <p:slideViewPr>
    <p:cSldViewPr snapToGrid="0">
      <p:cViewPr varScale="1">
        <p:scale>
          <a:sx n="65" d="100"/>
          <a:sy n="65" d="100"/>
        </p:scale>
        <p:origin x="11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9T03:13:00.082"/>
    </inkml:context>
    <inkml:brush xml:id="br0">
      <inkml:brushProperty name="width" value="0.05" units="cm"/>
      <inkml:brushProperty name="height" value="0.0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9T03:13:00.473"/>
    </inkml:context>
    <inkml:brush xml:id="br0">
      <inkml:brushProperty name="width" value="0.05" units="cm"/>
      <inkml:brushProperty name="height" value="0.05" units="cm"/>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9T03:13:19.017"/>
    </inkml:context>
    <inkml:brush xml:id="br0">
      <inkml:brushProperty name="width" value="0.05" units="cm"/>
      <inkml:brushProperty name="height" value="0.05" units="cm"/>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8F635-3DD6-A405-986F-EAB0DC0D40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F5B85-B431-593B-77FC-56A4FF73C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036ADA-17B2-3F0A-5BD9-086E6330B619}"/>
              </a:ext>
            </a:extLst>
          </p:cNvPr>
          <p:cNvSpPr>
            <a:spLocks noGrp="1"/>
          </p:cNvSpPr>
          <p:nvPr>
            <p:ph type="dt" sz="half" idx="10"/>
          </p:nvPr>
        </p:nvSpPr>
        <p:spPr/>
        <p:txBody>
          <a:bodyPr/>
          <a:lstStyle/>
          <a:p>
            <a:fld id="{073D55F9-11A3-4523-8F38-6BA37933791A}" type="datetime1">
              <a:rPr lang="en-US" smtClean="0"/>
              <a:t>11/30/2022</a:t>
            </a:fld>
            <a:endParaRPr lang="en-US"/>
          </a:p>
        </p:txBody>
      </p:sp>
      <p:sp>
        <p:nvSpPr>
          <p:cNvPr id="5" name="Footer Placeholder 4">
            <a:extLst>
              <a:ext uri="{FF2B5EF4-FFF2-40B4-BE49-F238E27FC236}">
                <a16:creationId xmlns:a16="http://schemas.microsoft.com/office/drawing/2014/main" id="{FC6661C4-F49C-3745-9F4E-D9B352670FF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3DAD175-E86B-42D2-8771-244C767729C1}"/>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329770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7B37-430A-16A2-C433-626616B953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EFA24B-D4F9-3958-2966-B36F4A9AAD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3352C0-7992-988C-2594-139EA919B8B9}"/>
              </a:ext>
            </a:extLst>
          </p:cNvPr>
          <p:cNvSpPr>
            <a:spLocks noGrp="1"/>
          </p:cNvSpPr>
          <p:nvPr>
            <p:ph type="dt" sz="half" idx="10"/>
          </p:nvPr>
        </p:nvSpPr>
        <p:spPr/>
        <p:txBody>
          <a:bodyPr/>
          <a:lstStyle/>
          <a:p>
            <a:fld id="{0B4E757A-3EC2-4683-9080-1A460C37C843}" type="datetime1">
              <a:rPr lang="en-US" smtClean="0"/>
              <a:t>11/30/2022</a:t>
            </a:fld>
            <a:endParaRPr lang="en-US"/>
          </a:p>
        </p:txBody>
      </p:sp>
      <p:sp>
        <p:nvSpPr>
          <p:cNvPr id="5" name="Footer Placeholder 4">
            <a:extLst>
              <a:ext uri="{FF2B5EF4-FFF2-40B4-BE49-F238E27FC236}">
                <a16:creationId xmlns:a16="http://schemas.microsoft.com/office/drawing/2014/main" id="{909A50DD-6FBC-8DF0-0D18-057C67414DF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00004CB-3575-CA13-BDD0-32F936142033}"/>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271815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153CF-3F56-DD9C-0C53-8F908C67FB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064F87-767A-20C6-230F-ECEEE0D80C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9E364-2723-30E8-0E4A-CCFB588162C4}"/>
              </a:ext>
            </a:extLst>
          </p:cNvPr>
          <p:cNvSpPr>
            <a:spLocks noGrp="1"/>
          </p:cNvSpPr>
          <p:nvPr>
            <p:ph type="dt" sz="half" idx="10"/>
          </p:nvPr>
        </p:nvSpPr>
        <p:spPr/>
        <p:txBody>
          <a:bodyPr/>
          <a:lstStyle/>
          <a:p>
            <a:fld id="{5CC8096C-64ED-4153-A483-5C02E44AD5C3}" type="datetime1">
              <a:rPr lang="en-US" smtClean="0"/>
              <a:t>11/30/2022</a:t>
            </a:fld>
            <a:endParaRPr lang="en-US" dirty="0"/>
          </a:p>
        </p:txBody>
      </p:sp>
      <p:sp>
        <p:nvSpPr>
          <p:cNvPr id="5" name="Footer Placeholder 4">
            <a:extLst>
              <a:ext uri="{FF2B5EF4-FFF2-40B4-BE49-F238E27FC236}">
                <a16:creationId xmlns:a16="http://schemas.microsoft.com/office/drawing/2014/main" id="{35F298EC-2935-34F9-C16E-A6483F8D6A1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CF46389-E1DD-0539-87D0-67E7384C9C5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9814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2D5EF-6FB6-1815-1A10-8B9B4FB69A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3D71EA-2E39-9F9A-2AD9-0E3D8AD32A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5E8D1-A78F-3EC9-249B-6F5358E3149E}"/>
              </a:ext>
            </a:extLst>
          </p:cNvPr>
          <p:cNvSpPr>
            <a:spLocks noGrp="1"/>
          </p:cNvSpPr>
          <p:nvPr>
            <p:ph type="dt" sz="half" idx="10"/>
          </p:nvPr>
        </p:nvSpPr>
        <p:spPr/>
        <p:txBody>
          <a:bodyPr/>
          <a:lstStyle/>
          <a:p>
            <a:fld id="{1CB9D56B-6EBE-4E5F-99D9-2A3DBDF37D0A}" type="datetime1">
              <a:rPr lang="en-US" smtClean="0"/>
              <a:t>11/30/2022</a:t>
            </a:fld>
            <a:endParaRPr lang="en-US"/>
          </a:p>
        </p:txBody>
      </p:sp>
      <p:sp>
        <p:nvSpPr>
          <p:cNvPr id="5" name="Footer Placeholder 4">
            <a:extLst>
              <a:ext uri="{FF2B5EF4-FFF2-40B4-BE49-F238E27FC236}">
                <a16:creationId xmlns:a16="http://schemas.microsoft.com/office/drawing/2014/main" id="{A178E87C-BD53-6763-7B25-93173945D6B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31C63F-260F-64ED-F512-7FE6C170B9C3}"/>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9462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82DC8-0315-2AC6-E49C-CAB10E284F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F46CF-6726-058F-CA4C-A0B4C805A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E12EC1-5F24-B320-E16E-5C6BC30E75E1}"/>
              </a:ext>
            </a:extLst>
          </p:cNvPr>
          <p:cNvSpPr>
            <a:spLocks noGrp="1"/>
          </p:cNvSpPr>
          <p:nvPr>
            <p:ph type="dt" sz="half" idx="10"/>
          </p:nvPr>
        </p:nvSpPr>
        <p:spPr/>
        <p:txBody>
          <a:bodyPr/>
          <a:lstStyle/>
          <a:p>
            <a:fld id="{8C33F3CA-C7E3-432D-9282-18F13836509A}" type="datetime1">
              <a:rPr lang="en-US" smtClean="0"/>
              <a:t>11/30/2022</a:t>
            </a:fld>
            <a:endParaRPr lang="en-US" dirty="0"/>
          </a:p>
        </p:txBody>
      </p:sp>
      <p:sp>
        <p:nvSpPr>
          <p:cNvPr id="5" name="Footer Placeholder 4">
            <a:extLst>
              <a:ext uri="{FF2B5EF4-FFF2-40B4-BE49-F238E27FC236}">
                <a16:creationId xmlns:a16="http://schemas.microsoft.com/office/drawing/2014/main" id="{E4A88FD1-7D54-3043-E1B5-B77E050A60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CFAE4AE-A5D4-4078-2DFF-F6515D6883A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4964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79538-03F7-451E-89CC-7B922767A7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79934F-0026-0C8C-5F8C-F85FB72C3D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F28767-758C-6833-B4B5-10C6D3D688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F4F647-0051-E14B-00DA-9E9D74FBFE6B}"/>
              </a:ext>
            </a:extLst>
          </p:cNvPr>
          <p:cNvSpPr>
            <a:spLocks noGrp="1"/>
          </p:cNvSpPr>
          <p:nvPr>
            <p:ph type="dt" sz="half" idx="10"/>
          </p:nvPr>
        </p:nvSpPr>
        <p:spPr/>
        <p:txBody>
          <a:bodyPr/>
          <a:lstStyle/>
          <a:p>
            <a:fld id="{75BE9C62-1337-40B8-BA50-E9F4861DB4BC}" type="datetime1">
              <a:rPr lang="en-US" smtClean="0"/>
              <a:t>11/30/2022</a:t>
            </a:fld>
            <a:endParaRPr lang="en-US"/>
          </a:p>
        </p:txBody>
      </p:sp>
      <p:sp>
        <p:nvSpPr>
          <p:cNvPr id="6" name="Footer Placeholder 5">
            <a:extLst>
              <a:ext uri="{FF2B5EF4-FFF2-40B4-BE49-F238E27FC236}">
                <a16:creationId xmlns:a16="http://schemas.microsoft.com/office/drawing/2014/main" id="{8A835E3A-87B9-4184-CFB8-4A800DDFAB9C}"/>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4497D125-A836-5180-A3B0-AE91047FABE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27302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C0A5-5271-9934-649C-87F31A9638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DB81B2-C396-DF89-C34E-F5068A1F4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FE4BB2-A07A-A5E8-1FDC-CC34CE25D2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17AB12-D249-7254-BDF6-2FF1455BAF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718645-27FE-F8B3-5FF4-8BCA17A214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89B233-BB80-7327-7564-3D916EA24256}"/>
              </a:ext>
            </a:extLst>
          </p:cNvPr>
          <p:cNvSpPr>
            <a:spLocks noGrp="1"/>
          </p:cNvSpPr>
          <p:nvPr>
            <p:ph type="dt" sz="half" idx="10"/>
          </p:nvPr>
        </p:nvSpPr>
        <p:spPr/>
        <p:txBody>
          <a:bodyPr/>
          <a:lstStyle/>
          <a:p>
            <a:fld id="{47C195EB-2DA3-4B24-8725-19BC22A7BE50}" type="datetime1">
              <a:rPr lang="en-US" smtClean="0"/>
              <a:t>11/30/2022</a:t>
            </a:fld>
            <a:endParaRPr lang="en-US"/>
          </a:p>
        </p:txBody>
      </p:sp>
      <p:sp>
        <p:nvSpPr>
          <p:cNvPr id="8" name="Footer Placeholder 7">
            <a:extLst>
              <a:ext uri="{FF2B5EF4-FFF2-40B4-BE49-F238E27FC236}">
                <a16:creationId xmlns:a16="http://schemas.microsoft.com/office/drawing/2014/main" id="{1DA738D7-C34B-CEA5-9CF9-4894F3FF514F}"/>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DC50D76D-46E9-2D4C-B0CA-73D909B88E8F}"/>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93749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B1317-A274-D667-D666-8661F79DCF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24E602-099B-ADBE-D68A-12359C855DF0}"/>
              </a:ext>
            </a:extLst>
          </p:cNvPr>
          <p:cNvSpPr>
            <a:spLocks noGrp="1"/>
          </p:cNvSpPr>
          <p:nvPr>
            <p:ph type="dt" sz="half" idx="10"/>
          </p:nvPr>
        </p:nvSpPr>
        <p:spPr/>
        <p:txBody>
          <a:bodyPr/>
          <a:lstStyle/>
          <a:p>
            <a:fld id="{F4E237E6-0076-4915-A5A8-B7C11FA4F374}" type="datetime1">
              <a:rPr lang="en-US" smtClean="0"/>
              <a:t>11/30/2022</a:t>
            </a:fld>
            <a:endParaRPr lang="en-US"/>
          </a:p>
        </p:txBody>
      </p:sp>
      <p:sp>
        <p:nvSpPr>
          <p:cNvPr id="4" name="Footer Placeholder 3">
            <a:extLst>
              <a:ext uri="{FF2B5EF4-FFF2-40B4-BE49-F238E27FC236}">
                <a16:creationId xmlns:a16="http://schemas.microsoft.com/office/drawing/2014/main" id="{0D5399B2-7534-6649-D3FD-92809AD0F597}"/>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E39C7597-6A17-492B-D99B-8143FB87B8D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3352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8CB2B4-18E4-D5BB-171F-B14AC0E161C5}"/>
              </a:ext>
            </a:extLst>
          </p:cNvPr>
          <p:cNvSpPr>
            <a:spLocks noGrp="1"/>
          </p:cNvSpPr>
          <p:nvPr>
            <p:ph type="dt" sz="half" idx="10"/>
          </p:nvPr>
        </p:nvSpPr>
        <p:spPr/>
        <p:txBody>
          <a:bodyPr/>
          <a:lstStyle/>
          <a:p>
            <a:fld id="{3505F58F-C0B5-422A-8E5A-6B99E5D80F0A}" type="datetime1">
              <a:rPr lang="en-US" smtClean="0"/>
              <a:t>11/30/2022</a:t>
            </a:fld>
            <a:endParaRPr lang="en-US"/>
          </a:p>
        </p:txBody>
      </p:sp>
      <p:sp>
        <p:nvSpPr>
          <p:cNvPr id="3" name="Footer Placeholder 2">
            <a:extLst>
              <a:ext uri="{FF2B5EF4-FFF2-40B4-BE49-F238E27FC236}">
                <a16:creationId xmlns:a16="http://schemas.microsoft.com/office/drawing/2014/main" id="{6B945299-F12D-8A6A-1DDF-1515FF07BB19}"/>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B3DB0D4-A817-44D5-0436-C5F8985FC3F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12104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166C4-D5C1-D6BD-2BF6-CAECFF70B6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A99879-10FB-4BAC-3683-CFE8E0607C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CB524D-93CB-99CA-BE4F-08D720761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D06899-FB5D-9F67-B641-774EC9AC370E}"/>
              </a:ext>
            </a:extLst>
          </p:cNvPr>
          <p:cNvSpPr>
            <a:spLocks noGrp="1"/>
          </p:cNvSpPr>
          <p:nvPr>
            <p:ph type="dt" sz="half" idx="10"/>
          </p:nvPr>
        </p:nvSpPr>
        <p:spPr/>
        <p:txBody>
          <a:bodyPr/>
          <a:lstStyle/>
          <a:p>
            <a:fld id="{7565E655-9687-48DF-A33F-F8824CCCB5D1}" type="datetime1">
              <a:rPr lang="en-US" smtClean="0"/>
              <a:t>11/30/2022</a:t>
            </a:fld>
            <a:endParaRPr lang="en-US"/>
          </a:p>
        </p:txBody>
      </p:sp>
      <p:sp>
        <p:nvSpPr>
          <p:cNvPr id="6" name="Footer Placeholder 5">
            <a:extLst>
              <a:ext uri="{FF2B5EF4-FFF2-40B4-BE49-F238E27FC236}">
                <a16:creationId xmlns:a16="http://schemas.microsoft.com/office/drawing/2014/main" id="{B889991E-C98C-36C6-1B11-A7D9531C188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F8D974B-4E20-39F9-325E-5593C5E0ED9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6843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9D8CA-A60C-0A1F-48D6-B7A194390F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FE3145-1169-F93F-244B-299A4D29A9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21E2DD-6521-6836-E00D-C62AFF72E6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63910-899E-0F5D-1D39-EB0BC3A3895F}"/>
              </a:ext>
            </a:extLst>
          </p:cNvPr>
          <p:cNvSpPr>
            <a:spLocks noGrp="1"/>
          </p:cNvSpPr>
          <p:nvPr>
            <p:ph type="dt" sz="half" idx="10"/>
          </p:nvPr>
        </p:nvSpPr>
        <p:spPr/>
        <p:txBody>
          <a:bodyPr/>
          <a:lstStyle/>
          <a:p>
            <a:fld id="{B97FD56A-AAB8-4544-A495-D0645413C9E3}" type="datetime1">
              <a:rPr lang="en-US" smtClean="0"/>
              <a:t>11/30/2022</a:t>
            </a:fld>
            <a:endParaRPr lang="en-US"/>
          </a:p>
        </p:txBody>
      </p:sp>
      <p:sp>
        <p:nvSpPr>
          <p:cNvPr id="6" name="Footer Placeholder 5">
            <a:extLst>
              <a:ext uri="{FF2B5EF4-FFF2-40B4-BE49-F238E27FC236}">
                <a16:creationId xmlns:a16="http://schemas.microsoft.com/office/drawing/2014/main" id="{104B5367-0CDD-3C37-2383-1C7865EC65C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6EC9A6F-B14C-5026-148F-820A178C087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29558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E2DDDE-357C-F120-9CD3-3E9B9B12E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C1C083-232B-2124-5322-7EF8DCDED7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0B0A8C-E7D7-1DE2-EA77-D2D028552B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BAB95-8DA7-460B-B00A-7037C8394FB0}" type="datetime1">
              <a:rPr lang="en-US" smtClean="0"/>
              <a:pPr/>
              <a:t>11/30/2022</a:t>
            </a:fld>
            <a:endParaRPr lang="en-US" dirty="0"/>
          </a:p>
        </p:txBody>
      </p:sp>
      <p:sp>
        <p:nvSpPr>
          <p:cNvPr id="5" name="Footer Placeholder 4">
            <a:extLst>
              <a:ext uri="{FF2B5EF4-FFF2-40B4-BE49-F238E27FC236}">
                <a16:creationId xmlns:a16="http://schemas.microsoft.com/office/drawing/2014/main" id="{6ACBB02D-7929-F76F-AE3A-CBE4709C37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1F4D4F4C-A57B-26C7-D403-0F01CB4B0D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15511327"/>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3" Type="http://schemas.openxmlformats.org/officeDocument/2006/relationships/image" Target="../media/image24.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15" Type="http://schemas.openxmlformats.org/officeDocument/2006/relationships/customXml" Target="../ink/ink3.xml"/><Relationship Id="rId4" Type="http://schemas.openxmlformats.org/officeDocument/2006/relationships/customXml" Target="../ink/ink1.xml"/><Relationship Id="rId14" Type="http://schemas.openxmlformats.org/officeDocument/2006/relationships/customXml" Target="../ink/ink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lorful patterns on the sky">
            <a:extLst>
              <a:ext uri="{FF2B5EF4-FFF2-40B4-BE49-F238E27FC236}">
                <a16:creationId xmlns:a16="http://schemas.microsoft.com/office/drawing/2014/main" id="{F19B1088-7765-ACE0-8E54-5247A64A5917}"/>
              </a:ext>
            </a:extLst>
          </p:cNvPr>
          <p:cNvPicPr>
            <a:picLocks noChangeAspect="1"/>
          </p:cNvPicPr>
          <p:nvPr/>
        </p:nvPicPr>
        <p:blipFill rotWithShape="1">
          <a:blip r:embed="rId2">
            <a:alphaModFix amt="30000"/>
          </a:blip>
          <a:srcRect t="5527" r="-1" b="10181"/>
          <a:stretch/>
        </p:blipFill>
        <p:spPr>
          <a:xfrm>
            <a:off x="20" y="10"/>
            <a:ext cx="12188932" cy="6857990"/>
          </a:xfrm>
          <a:prstGeom prst="rect">
            <a:avLst/>
          </a:prstGeom>
        </p:spPr>
      </p:pic>
      <p:sp>
        <p:nvSpPr>
          <p:cNvPr id="2" name="Title 1">
            <a:extLst>
              <a:ext uri="{FF2B5EF4-FFF2-40B4-BE49-F238E27FC236}">
                <a16:creationId xmlns:a16="http://schemas.microsoft.com/office/drawing/2014/main" id="{4C73B4A2-BBFB-BA4B-B5C4-64C2940019EC}"/>
              </a:ext>
            </a:extLst>
          </p:cNvPr>
          <p:cNvSpPr>
            <a:spLocks noGrp="1"/>
          </p:cNvSpPr>
          <p:nvPr>
            <p:ph type="ctrTitle"/>
          </p:nvPr>
        </p:nvSpPr>
        <p:spPr>
          <a:xfrm>
            <a:off x="2186949" y="788592"/>
            <a:ext cx="7974719" cy="2288382"/>
          </a:xfrm>
        </p:spPr>
        <p:txBody>
          <a:bodyPr anchor="t">
            <a:normAutofit/>
          </a:bodyPr>
          <a:lstStyle/>
          <a:p>
            <a:r>
              <a:rPr lang="en-US" dirty="0">
                <a:solidFill>
                  <a:schemeClr val="tx2"/>
                </a:solidFill>
                <a:latin typeface="Comic Sans MS" panose="030F0702030302020204" pitchFamily="66" charset="0"/>
              </a:rPr>
              <a:t>Let’s make a game about…</a:t>
            </a:r>
          </a:p>
        </p:txBody>
      </p:sp>
      <p:sp>
        <p:nvSpPr>
          <p:cNvPr id="3" name="Subtitle 2">
            <a:extLst>
              <a:ext uri="{FF2B5EF4-FFF2-40B4-BE49-F238E27FC236}">
                <a16:creationId xmlns:a16="http://schemas.microsoft.com/office/drawing/2014/main" id="{C144345E-FA4D-77D1-09EA-28685D925C04}"/>
              </a:ext>
            </a:extLst>
          </p:cNvPr>
          <p:cNvSpPr>
            <a:spLocks noGrp="1"/>
          </p:cNvSpPr>
          <p:nvPr>
            <p:ph type="subTitle" idx="1"/>
          </p:nvPr>
        </p:nvSpPr>
        <p:spPr>
          <a:xfrm>
            <a:off x="2186949" y="725464"/>
            <a:ext cx="7974719" cy="5960811"/>
          </a:xfrm>
        </p:spPr>
        <p:txBody>
          <a:bodyPr anchor="b">
            <a:normAutofit/>
          </a:bodyPr>
          <a:lstStyle/>
          <a:p>
            <a:r>
              <a:rPr lang="en-US" dirty="0">
                <a:solidFill>
                  <a:schemeClr val="tx2"/>
                </a:solidFill>
                <a:latin typeface="Comic Sans MS" panose="030F0702030302020204" pitchFamily="66" charset="0"/>
              </a:rPr>
              <a:t>Named Desire.</a:t>
            </a:r>
          </a:p>
          <a:p>
            <a:r>
              <a:rPr lang="en-US" dirty="0">
                <a:solidFill>
                  <a:schemeClr val="tx2"/>
                </a:solidFill>
                <a:latin typeface="Comic Sans MS" panose="030F0702030302020204" pitchFamily="66" charset="0"/>
              </a:rPr>
              <a:t>By Daniel Nguyen (just me)</a:t>
            </a:r>
          </a:p>
        </p:txBody>
      </p:sp>
      <p:pic>
        <p:nvPicPr>
          <p:cNvPr id="1026" name="Picture 2" descr="RTA - Streetcars (New Orleans) - All You Need to Know BEFORE You Go">
            <a:extLst>
              <a:ext uri="{FF2B5EF4-FFF2-40B4-BE49-F238E27FC236}">
                <a16:creationId xmlns:a16="http://schemas.microsoft.com/office/drawing/2014/main" id="{C9C88378-6662-D789-D5A8-F309179D8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5286" y="2390997"/>
            <a:ext cx="3305670" cy="3305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26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9508-2DFA-E979-D09D-E9B5E6CAE5B3}"/>
              </a:ext>
            </a:extLst>
          </p:cNvPr>
          <p:cNvSpPr>
            <a:spLocks noGrp="1"/>
          </p:cNvSpPr>
          <p:nvPr>
            <p:ph type="title"/>
          </p:nvPr>
        </p:nvSpPr>
        <p:spPr>
          <a:xfrm>
            <a:off x="170543" y="176440"/>
            <a:ext cx="1817914" cy="650875"/>
          </a:xfrm>
        </p:spPr>
        <p:txBody>
          <a:bodyPr>
            <a:normAutofit/>
          </a:bodyPr>
          <a:lstStyle/>
          <a:p>
            <a:r>
              <a:rPr lang="en-US" sz="2000" dirty="0">
                <a:latin typeface="Comic Sans MS" panose="030F0702030302020204" pitchFamily="66" charset="0"/>
              </a:rPr>
              <a:t>Exit 1 (Main) Page 2</a:t>
            </a:r>
          </a:p>
        </p:txBody>
      </p:sp>
      <p:cxnSp>
        <p:nvCxnSpPr>
          <p:cNvPr id="3" name="Straight Arrow Connector 2">
            <a:extLst>
              <a:ext uri="{FF2B5EF4-FFF2-40B4-BE49-F238E27FC236}">
                <a16:creationId xmlns:a16="http://schemas.microsoft.com/office/drawing/2014/main" id="{75EB256F-E17E-4DA7-8B64-51E8E1A388BD}"/>
              </a:ext>
            </a:extLst>
          </p:cNvPr>
          <p:cNvCxnSpPr>
            <a:cxnSpLocks/>
          </p:cNvCxnSpPr>
          <p:nvPr/>
        </p:nvCxnSpPr>
        <p:spPr>
          <a:xfrm>
            <a:off x="1567738" y="1244528"/>
            <a:ext cx="3490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E0F6251-C8DE-A7C8-0BA1-B160DD49BCE1}"/>
              </a:ext>
            </a:extLst>
          </p:cNvPr>
          <p:cNvSpPr/>
          <p:nvPr/>
        </p:nvSpPr>
        <p:spPr>
          <a:xfrm>
            <a:off x="170543" y="82731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Then you should know</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voice:stella_22</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6" name="Rectangle 5">
            <a:extLst>
              <a:ext uri="{FF2B5EF4-FFF2-40B4-BE49-F238E27FC236}">
                <a16:creationId xmlns:a16="http://schemas.microsoft.com/office/drawing/2014/main" id="{B9CF42D3-573E-7860-31FC-FC7B24EF46AF}"/>
              </a:ext>
            </a:extLst>
          </p:cNvPr>
          <p:cNvSpPr/>
          <p:nvPr/>
        </p:nvSpPr>
        <p:spPr>
          <a:xfrm>
            <a:off x="1916742" y="82731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I’m sorry, but I haven’t noticed the stamp of genius even on Stanley’s forehead.</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voice:blanche_22</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7" name="Straight Arrow Connector 6">
            <a:extLst>
              <a:ext uri="{FF2B5EF4-FFF2-40B4-BE49-F238E27FC236}">
                <a16:creationId xmlns:a16="http://schemas.microsoft.com/office/drawing/2014/main" id="{4AE6D6BF-4CD5-73F9-AB76-35DF1811F836}"/>
              </a:ext>
            </a:extLst>
          </p:cNvPr>
          <p:cNvCxnSpPr>
            <a:cxnSpLocks/>
          </p:cNvCxnSpPr>
          <p:nvPr/>
        </p:nvCxnSpPr>
        <p:spPr>
          <a:xfrm>
            <a:off x="3313937" y="1244528"/>
            <a:ext cx="3490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C94BB89-850D-D158-E96A-88146F007034}"/>
              </a:ext>
            </a:extLst>
          </p:cNvPr>
          <p:cNvSpPr/>
          <p:nvPr/>
        </p:nvSpPr>
        <p:spPr>
          <a:xfrm>
            <a:off x="3662941" y="82731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It isn’t on his forehead and it isn’t genius.</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voice:stella_23</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9" name="Straight Arrow Connector 8">
            <a:extLst>
              <a:ext uri="{FF2B5EF4-FFF2-40B4-BE49-F238E27FC236}">
                <a16:creationId xmlns:a16="http://schemas.microsoft.com/office/drawing/2014/main" id="{D2487BE0-E2B2-1816-DE82-E8FCE73407A6}"/>
              </a:ext>
            </a:extLst>
          </p:cNvPr>
          <p:cNvCxnSpPr>
            <a:cxnSpLocks/>
          </p:cNvCxnSpPr>
          <p:nvPr/>
        </p:nvCxnSpPr>
        <p:spPr>
          <a:xfrm>
            <a:off x="5048398" y="1254655"/>
            <a:ext cx="3490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51E27AB-6F1D-3B61-9F32-C770CCCC6497}"/>
              </a:ext>
            </a:extLst>
          </p:cNvPr>
          <p:cNvSpPr/>
          <p:nvPr/>
        </p:nvSpPr>
        <p:spPr>
          <a:xfrm>
            <a:off x="5397402" y="837442"/>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Oh. Well, what is it, and where? I would like to know.</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voice:blanche_23</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1" name="Straight Arrow Connector 10">
            <a:extLst>
              <a:ext uri="{FF2B5EF4-FFF2-40B4-BE49-F238E27FC236}">
                <a16:creationId xmlns:a16="http://schemas.microsoft.com/office/drawing/2014/main" id="{FD32985C-6CFC-9032-FE1B-619E4273AF0E}"/>
              </a:ext>
            </a:extLst>
          </p:cNvPr>
          <p:cNvCxnSpPr>
            <a:cxnSpLocks/>
          </p:cNvCxnSpPr>
          <p:nvPr/>
        </p:nvCxnSpPr>
        <p:spPr>
          <a:xfrm>
            <a:off x="6782859" y="1244528"/>
            <a:ext cx="3490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20E580E-4A00-2614-DD5C-B874E3B3E729}"/>
              </a:ext>
            </a:extLst>
          </p:cNvPr>
          <p:cNvSpPr/>
          <p:nvPr/>
        </p:nvSpPr>
        <p:spPr>
          <a:xfrm>
            <a:off x="7131863" y="82731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It’s a drive that he has. You’re standing in the light, Blanche!</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voice:stella_27</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3" name="Straight Arrow Connector 12">
            <a:extLst>
              <a:ext uri="{FF2B5EF4-FFF2-40B4-BE49-F238E27FC236}">
                <a16:creationId xmlns:a16="http://schemas.microsoft.com/office/drawing/2014/main" id="{05550E9A-8676-7FB0-ECA1-C814B7E70971}"/>
              </a:ext>
            </a:extLst>
          </p:cNvPr>
          <p:cNvCxnSpPr>
            <a:cxnSpLocks/>
          </p:cNvCxnSpPr>
          <p:nvPr/>
        </p:nvCxnSpPr>
        <p:spPr>
          <a:xfrm>
            <a:off x="8529058" y="1234399"/>
            <a:ext cx="3490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47024DD-346F-60DA-CBB9-3CBC7276BFFF}"/>
              </a:ext>
            </a:extLst>
          </p:cNvPr>
          <p:cNvSpPr/>
          <p:nvPr/>
        </p:nvSpPr>
        <p:spPr>
          <a:xfrm>
            <a:off x="8866324" y="82731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Oh, am I!</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voice:blanche_24</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8" name="Straight Arrow Connector 17">
            <a:extLst>
              <a:ext uri="{FF2B5EF4-FFF2-40B4-BE49-F238E27FC236}">
                <a16:creationId xmlns:a16="http://schemas.microsoft.com/office/drawing/2014/main" id="{BE24874D-4365-81E6-D502-2676F03E3CC8}"/>
              </a:ext>
            </a:extLst>
          </p:cNvPr>
          <p:cNvCxnSpPr>
            <a:cxnSpLocks/>
          </p:cNvCxnSpPr>
          <p:nvPr/>
        </p:nvCxnSpPr>
        <p:spPr>
          <a:xfrm flipV="1">
            <a:off x="10263519" y="1224644"/>
            <a:ext cx="350188" cy="2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DB6F312-B7D8-8F12-40EE-5810AE671873}"/>
              </a:ext>
            </a:extLst>
          </p:cNvPr>
          <p:cNvCxnSpPr>
            <a:cxnSpLocks/>
          </p:cNvCxnSpPr>
          <p:nvPr/>
        </p:nvCxnSpPr>
        <p:spPr>
          <a:xfrm>
            <a:off x="11296981" y="1641485"/>
            <a:ext cx="0" cy="2716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36117B5-447F-BAEE-CDFD-C18F8495223E}"/>
              </a:ext>
            </a:extLst>
          </p:cNvPr>
          <p:cNvCxnSpPr>
            <a:cxnSpLocks/>
          </p:cNvCxnSpPr>
          <p:nvPr/>
        </p:nvCxnSpPr>
        <p:spPr>
          <a:xfrm flipH="1">
            <a:off x="10263519" y="3463175"/>
            <a:ext cx="6153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CF53CA8-A9F0-37D9-7286-A9CC2C84CD3E}"/>
              </a:ext>
            </a:extLst>
          </p:cNvPr>
          <p:cNvSpPr/>
          <p:nvPr/>
        </p:nvSpPr>
        <p:spPr>
          <a:xfrm>
            <a:off x="8859876" y="3068943"/>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Well, you can hear me and I said to hush up!</a:t>
            </a:r>
          </a:p>
          <a:p>
            <a:pPr algn="ctr"/>
            <a:r>
              <a:rPr lang="en-US" sz="400" dirty="0" err="1">
                <a:latin typeface="Comic Sans MS" panose="030F0702030302020204" pitchFamily="66" charset="0"/>
              </a:rPr>
              <a:t>speaker:Stanley</a:t>
            </a:r>
            <a:r>
              <a:rPr lang="en-US" sz="400" dirty="0">
                <a:latin typeface="Comic Sans MS" panose="030F0702030302020204" pitchFamily="66" charset="0"/>
              </a:rPr>
              <a:t> voice:stanley_15</a:t>
            </a:r>
          </a:p>
          <a:p>
            <a:pPr algn="ctr"/>
            <a:r>
              <a:rPr lang="en-US" sz="400" dirty="0" err="1">
                <a:latin typeface="Comic Sans MS" panose="030F0702030302020204" pitchFamily="66" charset="0"/>
              </a:rPr>
              <a:t>portrait:stanley</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28" name="Straight Arrow Connector 27">
            <a:extLst>
              <a:ext uri="{FF2B5EF4-FFF2-40B4-BE49-F238E27FC236}">
                <a16:creationId xmlns:a16="http://schemas.microsoft.com/office/drawing/2014/main" id="{B8F89B75-ED01-D0B4-1149-B268EBD9D0AB}"/>
              </a:ext>
            </a:extLst>
          </p:cNvPr>
          <p:cNvCxnSpPr>
            <a:cxnSpLocks/>
            <a:stCxn id="27" idx="1"/>
            <a:endCxn id="30" idx="3"/>
          </p:cNvCxnSpPr>
          <p:nvPr/>
        </p:nvCxnSpPr>
        <p:spPr>
          <a:xfrm flipH="1">
            <a:off x="8492838" y="3476029"/>
            <a:ext cx="367038" cy="3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4A44442-D34C-6F68-1B5A-7227F893AD51}"/>
              </a:ext>
            </a:extLst>
          </p:cNvPr>
          <p:cNvSpPr/>
          <p:nvPr/>
        </p:nvSpPr>
        <p:spPr>
          <a:xfrm>
            <a:off x="7095643" y="3071971"/>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This is my house and I’ll talk as much as I want to!</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voice:stella_26</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31" name="Rectangle 30">
            <a:extLst>
              <a:ext uri="{FF2B5EF4-FFF2-40B4-BE49-F238E27FC236}">
                <a16:creationId xmlns:a16="http://schemas.microsoft.com/office/drawing/2014/main" id="{3A819619-1972-9322-B1DB-CDDD6A616C1B}"/>
              </a:ext>
            </a:extLst>
          </p:cNvPr>
          <p:cNvSpPr/>
          <p:nvPr/>
        </p:nvSpPr>
        <p:spPr>
          <a:xfrm>
            <a:off x="5300943" y="3071971"/>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Stella goes into the bathroom. Player regains control till they speak to Mitch in the corner.</a:t>
            </a:r>
          </a:p>
          <a:p>
            <a:pPr algn="ctr"/>
            <a:r>
              <a:rPr lang="en-US" sz="600" dirty="0">
                <a:latin typeface="Comic Sans MS" panose="030F0702030302020204" pitchFamily="66" charset="0"/>
              </a:rPr>
              <a:t>Other poker players are busy and will not speak.</a:t>
            </a:r>
          </a:p>
          <a:p>
            <a:pPr algn="ctr"/>
            <a:r>
              <a:rPr lang="en-US" sz="600" dirty="0">
                <a:latin typeface="Comic Sans MS" panose="030F0702030302020204" pitchFamily="66" charset="0"/>
              </a:rPr>
              <a:t>1.Blanche turns on radio</a:t>
            </a:r>
          </a:p>
          <a:p>
            <a:pPr algn="ctr"/>
            <a:r>
              <a:rPr lang="en-US" sz="600" dirty="0">
                <a:latin typeface="Comic Sans MS" panose="030F0702030302020204" pitchFamily="66" charset="0"/>
              </a:rPr>
              <a:t>2.Blanche has not turned on radio</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32" name="Straight Arrow Connector 31">
            <a:extLst>
              <a:ext uri="{FF2B5EF4-FFF2-40B4-BE49-F238E27FC236}">
                <a16:creationId xmlns:a16="http://schemas.microsoft.com/office/drawing/2014/main" id="{AF868BD0-60C0-7FFC-12C8-B3EC81A3790C}"/>
              </a:ext>
            </a:extLst>
          </p:cNvPr>
          <p:cNvCxnSpPr>
            <a:cxnSpLocks/>
          </p:cNvCxnSpPr>
          <p:nvPr/>
        </p:nvCxnSpPr>
        <p:spPr>
          <a:xfrm flipH="1" flipV="1">
            <a:off x="6698138" y="3455627"/>
            <a:ext cx="401058" cy="1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AAFDAC0-7F6F-38D4-54DF-9D332E17F56D}"/>
              </a:ext>
            </a:extLst>
          </p:cNvPr>
          <p:cNvCxnSpPr>
            <a:cxnSpLocks/>
            <a:stCxn id="31" idx="1"/>
          </p:cNvCxnSpPr>
          <p:nvPr/>
        </p:nvCxnSpPr>
        <p:spPr>
          <a:xfrm flipH="1" flipV="1">
            <a:off x="4986122" y="3475092"/>
            <a:ext cx="314821" cy="3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0DEDDB01-AEE7-72E5-2CBF-11CA1E131256}"/>
              </a:ext>
            </a:extLst>
          </p:cNvPr>
          <p:cNvSpPr/>
          <p:nvPr/>
        </p:nvSpPr>
        <p:spPr>
          <a:xfrm>
            <a:off x="3582382" y="3071971"/>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Who turned that on in there?</a:t>
            </a:r>
          </a:p>
          <a:p>
            <a:pPr algn="ctr"/>
            <a:r>
              <a:rPr lang="en-US" sz="400" dirty="0" err="1">
                <a:latin typeface="Comic Sans MS" panose="030F0702030302020204" pitchFamily="66" charset="0"/>
              </a:rPr>
              <a:t>speaker:Stanley</a:t>
            </a:r>
            <a:r>
              <a:rPr lang="en-US" sz="400" dirty="0">
                <a:latin typeface="Comic Sans MS" panose="030F0702030302020204" pitchFamily="66" charset="0"/>
              </a:rPr>
              <a:t> voice:stanley_16</a:t>
            </a:r>
          </a:p>
          <a:p>
            <a:pPr algn="ctr"/>
            <a:r>
              <a:rPr lang="en-US" sz="400" dirty="0" err="1">
                <a:latin typeface="Comic Sans MS" panose="030F0702030302020204" pitchFamily="66" charset="0"/>
              </a:rPr>
              <a:t>portrait:stanley</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35" name="Straight Arrow Connector 34">
            <a:extLst>
              <a:ext uri="{FF2B5EF4-FFF2-40B4-BE49-F238E27FC236}">
                <a16:creationId xmlns:a16="http://schemas.microsoft.com/office/drawing/2014/main" id="{39B52086-D0CC-B954-2DA5-104EC7BF337B}"/>
              </a:ext>
            </a:extLst>
          </p:cNvPr>
          <p:cNvCxnSpPr>
            <a:cxnSpLocks/>
          </p:cNvCxnSpPr>
          <p:nvPr/>
        </p:nvCxnSpPr>
        <p:spPr>
          <a:xfrm flipH="1" flipV="1">
            <a:off x="3178052" y="3452503"/>
            <a:ext cx="401058" cy="1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7153DE74-7D29-6BF2-777E-2159C621C8E1}"/>
              </a:ext>
            </a:extLst>
          </p:cNvPr>
          <p:cNvSpPr/>
          <p:nvPr/>
        </p:nvSpPr>
        <p:spPr>
          <a:xfrm>
            <a:off x="91696" y="3103249"/>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What did you just say.</a:t>
            </a:r>
          </a:p>
          <a:p>
            <a:pPr algn="ctr"/>
            <a:r>
              <a:rPr lang="en-US" sz="400" dirty="0" err="1">
                <a:latin typeface="Comic Sans MS" panose="030F0702030302020204" pitchFamily="66" charset="0"/>
              </a:rPr>
              <a:t>speaker:Stanley</a:t>
            </a:r>
            <a:r>
              <a:rPr lang="en-US" sz="400" dirty="0">
                <a:latin typeface="Comic Sans MS" panose="030F0702030302020204" pitchFamily="66" charset="0"/>
              </a:rPr>
              <a:t> voice:stanley_17</a:t>
            </a:r>
          </a:p>
          <a:p>
            <a:pPr algn="ctr"/>
            <a:r>
              <a:rPr lang="en-US" sz="400" dirty="0" err="1">
                <a:latin typeface="Comic Sans MS" panose="030F0702030302020204" pitchFamily="66" charset="0"/>
              </a:rPr>
              <a:t>portrait:stanley</a:t>
            </a:r>
            <a:endParaRPr lang="en-US" sz="400" dirty="0">
              <a:latin typeface="Comic Sans MS" panose="030F0702030302020204" pitchFamily="66" charset="0"/>
            </a:endParaRPr>
          </a:p>
          <a:p>
            <a:pPr algn="ctr"/>
            <a:r>
              <a:rPr lang="en-US" sz="400" dirty="0" err="1">
                <a:latin typeface="Comic Sans MS" panose="030F0702030302020204" pitchFamily="66" charset="0"/>
              </a:rPr>
              <a:t>relation:stanley_negativeone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44" name="Straight Arrow Connector 43">
            <a:extLst>
              <a:ext uri="{FF2B5EF4-FFF2-40B4-BE49-F238E27FC236}">
                <a16:creationId xmlns:a16="http://schemas.microsoft.com/office/drawing/2014/main" id="{DF4BB9EC-BDB3-705D-2EE9-A3737F92934F}"/>
              </a:ext>
            </a:extLst>
          </p:cNvPr>
          <p:cNvCxnSpPr>
            <a:cxnSpLocks/>
          </p:cNvCxnSpPr>
          <p:nvPr/>
        </p:nvCxnSpPr>
        <p:spPr>
          <a:xfrm flipH="1">
            <a:off x="1471749" y="3475092"/>
            <a:ext cx="3206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4DA7F0D2-8EF6-BCB4-7999-69081C9917A7}"/>
              </a:ext>
            </a:extLst>
          </p:cNvPr>
          <p:cNvSpPr/>
          <p:nvPr/>
        </p:nvSpPr>
        <p:spPr>
          <a:xfrm>
            <a:off x="1792415" y="3069776"/>
            <a:ext cx="1397189" cy="814171"/>
          </a:xfrm>
          <a:prstGeom prst="rect">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TextBox 49">
            <a:extLst>
              <a:ext uri="{FF2B5EF4-FFF2-40B4-BE49-F238E27FC236}">
                <a16:creationId xmlns:a16="http://schemas.microsoft.com/office/drawing/2014/main" id="{583D4C14-77BF-BF8F-D3C8-392204A42569}"/>
              </a:ext>
            </a:extLst>
          </p:cNvPr>
          <p:cNvSpPr txBox="1"/>
          <p:nvPr/>
        </p:nvSpPr>
        <p:spPr>
          <a:xfrm>
            <a:off x="1792415" y="3088722"/>
            <a:ext cx="1397189" cy="677108"/>
          </a:xfrm>
          <a:prstGeom prst="rect">
            <a:avLst/>
          </a:prstGeom>
          <a:noFill/>
        </p:spPr>
        <p:txBody>
          <a:bodyPr wrap="square">
            <a:spAutoFit/>
          </a:bodyPr>
          <a:lstStyle/>
          <a:p>
            <a:pPr algn="ctr"/>
            <a:r>
              <a:rPr lang="en-US" sz="600" dirty="0">
                <a:solidFill>
                  <a:schemeClr val="accent1"/>
                </a:solidFill>
                <a:latin typeface="Comic Sans MS" panose="030F0702030302020204" pitchFamily="66" charset="0"/>
              </a:rPr>
              <a:t>1.None of your damn business.</a:t>
            </a:r>
          </a:p>
          <a:p>
            <a:pPr algn="ctr"/>
            <a:r>
              <a:rPr lang="en-US" sz="600" dirty="0">
                <a:solidFill>
                  <a:schemeClr val="accent6"/>
                </a:solidFill>
                <a:latin typeface="Comic Sans MS" panose="030F0702030302020204" pitchFamily="66" charset="0"/>
              </a:rPr>
              <a:t>2.I did. Do you mind?</a:t>
            </a:r>
          </a:p>
          <a:p>
            <a:pPr algn="ctr"/>
            <a:r>
              <a:rPr lang="en-US" sz="600" dirty="0">
                <a:solidFill>
                  <a:srgbClr val="FF0000"/>
                </a:solidFill>
                <a:latin typeface="Comic Sans MS" panose="030F0702030302020204" pitchFamily="66" charset="0"/>
              </a:rPr>
              <a:t>3.I did. Deal with it!</a:t>
            </a:r>
          </a:p>
          <a:p>
            <a:pPr algn="ctr"/>
            <a:r>
              <a:rPr lang="en-US" sz="500" dirty="0" err="1">
                <a:latin typeface="Comic Sans MS" panose="030F0702030302020204" pitchFamily="66" charset="0"/>
              </a:rPr>
              <a:t>speaker:Blanche</a:t>
            </a:r>
            <a:r>
              <a:rPr lang="en-US" sz="500" dirty="0">
                <a:latin typeface="Comic Sans MS" panose="030F0702030302020204" pitchFamily="66" charset="0"/>
              </a:rPr>
              <a:t> voice:blanche_27</a:t>
            </a:r>
          </a:p>
          <a:p>
            <a:pPr algn="ctr"/>
            <a:r>
              <a:rPr lang="en-US" sz="500" dirty="0" err="1">
                <a:latin typeface="Comic Sans MS" panose="030F0702030302020204" pitchFamily="66" charset="0"/>
              </a:rPr>
              <a:t>portrait:blanche</a:t>
            </a:r>
            <a:endParaRPr lang="en-US" sz="500" dirty="0">
              <a:latin typeface="Comic Sans MS" panose="030F0702030302020204" pitchFamily="66" charset="0"/>
            </a:endParaRPr>
          </a:p>
          <a:p>
            <a:pPr algn="ctr"/>
            <a:r>
              <a:rPr lang="en-US" sz="500" dirty="0">
                <a:latin typeface="Comic Sans MS" panose="030F0702030302020204" pitchFamily="66" charset="0"/>
              </a:rPr>
              <a:t>voice:blanche_28</a:t>
            </a:r>
          </a:p>
          <a:p>
            <a:pPr algn="ctr"/>
            <a:r>
              <a:rPr lang="en-US" sz="500" dirty="0">
                <a:latin typeface="Comic Sans MS" panose="030F0702030302020204" pitchFamily="66" charset="0"/>
              </a:rPr>
              <a:t>voice:blanche_29</a:t>
            </a:r>
          </a:p>
        </p:txBody>
      </p:sp>
      <p:cxnSp>
        <p:nvCxnSpPr>
          <p:cNvPr id="5" name="Straight Arrow Connector 4">
            <a:extLst>
              <a:ext uri="{FF2B5EF4-FFF2-40B4-BE49-F238E27FC236}">
                <a16:creationId xmlns:a16="http://schemas.microsoft.com/office/drawing/2014/main" id="{64E130CC-F003-55C8-82CC-5F258EEF5E96}"/>
              </a:ext>
            </a:extLst>
          </p:cNvPr>
          <p:cNvCxnSpPr>
            <a:cxnSpLocks/>
          </p:cNvCxnSpPr>
          <p:nvPr/>
        </p:nvCxnSpPr>
        <p:spPr>
          <a:xfrm>
            <a:off x="787400" y="3937000"/>
            <a:ext cx="0" cy="279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61A2B2E-54FF-A52B-19AC-D42C6B51BAF4}"/>
              </a:ext>
            </a:extLst>
          </p:cNvPr>
          <p:cNvSpPr/>
          <p:nvPr/>
        </p:nvSpPr>
        <p:spPr>
          <a:xfrm>
            <a:off x="71859" y="5333421"/>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Turn it off!</a:t>
            </a:r>
          </a:p>
          <a:p>
            <a:pPr algn="ctr"/>
            <a:r>
              <a:rPr lang="en-US" sz="400" dirty="0" err="1">
                <a:latin typeface="Comic Sans MS" panose="030F0702030302020204" pitchFamily="66" charset="0"/>
              </a:rPr>
              <a:t>speaker:Stanley</a:t>
            </a:r>
            <a:r>
              <a:rPr lang="en-US" sz="400" dirty="0">
                <a:latin typeface="Comic Sans MS" panose="030F0702030302020204" pitchFamily="66" charset="0"/>
              </a:rPr>
              <a:t> voice:stanley_18</a:t>
            </a:r>
          </a:p>
          <a:p>
            <a:pPr algn="ctr"/>
            <a:r>
              <a:rPr lang="en-US" sz="400" dirty="0" err="1">
                <a:latin typeface="Comic Sans MS" panose="030F0702030302020204" pitchFamily="66" charset="0"/>
              </a:rPr>
              <a:t>portrait:stanley</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25" name="Straight Arrow Connector 24">
            <a:extLst>
              <a:ext uri="{FF2B5EF4-FFF2-40B4-BE49-F238E27FC236}">
                <a16:creationId xmlns:a16="http://schemas.microsoft.com/office/drawing/2014/main" id="{869CBDF7-AB2F-6B02-4C20-01A5E5C08675}"/>
              </a:ext>
            </a:extLst>
          </p:cNvPr>
          <p:cNvCxnSpPr>
            <a:cxnSpLocks/>
          </p:cNvCxnSpPr>
          <p:nvPr/>
        </p:nvCxnSpPr>
        <p:spPr>
          <a:xfrm>
            <a:off x="1485900" y="5740506"/>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F79F35B-948E-8F1E-5446-FDF2EF955D71}"/>
              </a:ext>
            </a:extLst>
          </p:cNvPr>
          <p:cNvSpPr/>
          <p:nvPr/>
        </p:nvSpPr>
        <p:spPr>
          <a:xfrm>
            <a:off x="1771225" y="5316702"/>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Aw, let the girls have their music</a:t>
            </a:r>
          </a:p>
          <a:p>
            <a:pPr algn="ctr"/>
            <a:r>
              <a:rPr lang="en-US" sz="400" dirty="0" err="1">
                <a:latin typeface="Comic Sans MS" panose="030F0702030302020204" pitchFamily="66" charset="0"/>
              </a:rPr>
              <a:t>speaker:Steve</a:t>
            </a:r>
            <a:r>
              <a:rPr lang="en-US" sz="400" dirty="0">
                <a:latin typeface="Comic Sans MS" panose="030F0702030302020204" pitchFamily="66" charset="0"/>
              </a:rPr>
              <a:t> voice:steve_5</a:t>
            </a:r>
          </a:p>
          <a:p>
            <a:pPr algn="ctr"/>
            <a:r>
              <a:rPr lang="en-US" sz="400" dirty="0" err="1">
                <a:latin typeface="Comic Sans MS" panose="030F0702030302020204" pitchFamily="66" charset="0"/>
              </a:rPr>
              <a:t>portrait:steve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37" name="Rectangle 36">
            <a:extLst>
              <a:ext uri="{FF2B5EF4-FFF2-40B4-BE49-F238E27FC236}">
                <a16:creationId xmlns:a16="http://schemas.microsoft.com/office/drawing/2014/main" id="{8A3BD0A6-7A1C-4CAE-B8D7-B994BD87F33F}"/>
              </a:ext>
            </a:extLst>
          </p:cNvPr>
          <p:cNvSpPr/>
          <p:nvPr/>
        </p:nvSpPr>
        <p:spPr>
          <a:xfrm>
            <a:off x="3468032" y="5279687"/>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Sure, that’s good, leave it on!</a:t>
            </a:r>
          </a:p>
          <a:p>
            <a:pPr algn="ctr"/>
            <a:r>
              <a:rPr lang="en-US" sz="400" dirty="0" err="1">
                <a:latin typeface="Comic Sans MS" panose="030F0702030302020204" pitchFamily="66" charset="0"/>
              </a:rPr>
              <a:t>speaker:Pablo</a:t>
            </a:r>
            <a:r>
              <a:rPr lang="en-US" sz="400" dirty="0">
                <a:latin typeface="Comic Sans MS" panose="030F0702030302020204" pitchFamily="66" charset="0"/>
              </a:rPr>
              <a:t> voice:pablo_6</a:t>
            </a:r>
          </a:p>
          <a:p>
            <a:pPr algn="ctr"/>
            <a:r>
              <a:rPr lang="en-US" sz="400" dirty="0" err="1">
                <a:latin typeface="Comic Sans MS" panose="030F0702030302020204" pitchFamily="66" charset="0"/>
              </a:rPr>
              <a:t>portrait:pablo</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38" name="Straight Arrow Connector 37">
            <a:extLst>
              <a:ext uri="{FF2B5EF4-FFF2-40B4-BE49-F238E27FC236}">
                <a16:creationId xmlns:a16="http://schemas.microsoft.com/office/drawing/2014/main" id="{2EE33360-A641-0EBD-10E3-0DC72BB3DE77}"/>
              </a:ext>
            </a:extLst>
          </p:cNvPr>
          <p:cNvCxnSpPr>
            <a:cxnSpLocks/>
          </p:cNvCxnSpPr>
          <p:nvPr/>
        </p:nvCxnSpPr>
        <p:spPr>
          <a:xfrm>
            <a:off x="3175116" y="5692531"/>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14807B7-D475-00FC-A271-4A4443523441}"/>
              </a:ext>
            </a:extLst>
          </p:cNvPr>
          <p:cNvCxnSpPr>
            <a:cxnSpLocks/>
          </p:cNvCxnSpPr>
          <p:nvPr/>
        </p:nvCxnSpPr>
        <p:spPr>
          <a:xfrm>
            <a:off x="4858902" y="5689046"/>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FCB10B2-D8B9-FBD2-DA2A-6B2D08FE2A37}"/>
              </a:ext>
            </a:extLst>
          </p:cNvPr>
          <p:cNvCxnSpPr>
            <a:cxnSpLocks/>
          </p:cNvCxnSpPr>
          <p:nvPr/>
        </p:nvCxnSpPr>
        <p:spPr>
          <a:xfrm>
            <a:off x="768258" y="5046027"/>
            <a:ext cx="0" cy="252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7FA8739-A33C-51F0-4BCA-3D536FFF2721}"/>
              </a:ext>
            </a:extLst>
          </p:cNvPr>
          <p:cNvCxnSpPr>
            <a:cxnSpLocks/>
          </p:cNvCxnSpPr>
          <p:nvPr/>
        </p:nvCxnSpPr>
        <p:spPr>
          <a:xfrm>
            <a:off x="1501437" y="4578206"/>
            <a:ext cx="1743886" cy="119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8985CA3-07FA-AD2B-002F-7B7C69E663F3}"/>
              </a:ext>
            </a:extLst>
          </p:cNvPr>
          <p:cNvCxnSpPr>
            <a:cxnSpLocks/>
          </p:cNvCxnSpPr>
          <p:nvPr/>
        </p:nvCxnSpPr>
        <p:spPr>
          <a:xfrm flipH="1">
            <a:off x="1157040" y="3842349"/>
            <a:ext cx="1093671" cy="1514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CAD87A3-DC47-E6A6-3B81-404CB7C714F8}"/>
              </a:ext>
            </a:extLst>
          </p:cNvPr>
          <p:cNvCxnSpPr>
            <a:cxnSpLocks/>
          </p:cNvCxnSpPr>
          <p:nvPr/>
        </p:nvCxnSpPr>
        <p:spPr>
          <a:xfrm>
            <a:off x="6586405" y="5643952"/>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8550767C-B4A9-FB4A-BBE2-9C4625F804E9}"/>
              </a:ext>
            </a:extLst>
          </p:cNvPr>
          <p:cNvSpPr/>
          <p:nvPr/>
        </p:nvSpPr>
        <p:spPr>
          <a:xfrm>
            <a:off x="5183615" y="5279687"/>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Sounds like Xavier </a:t>
            </a:r>
            <a:r>
              <a:rPr lang="en-US" sz="600" dirty="0" err="1">
                <a:latin typeface="Comic Sans MS" panose="030F0702030302020204" pitchFamily="66" charset="0"/>
              </a:rPr>
              <a:t>Cugat</a:t>
            </a:r>
            <a:r>
              <a:rPr lang="en-US" sz="600" dirty="0">
                <a:latin typeface="Comic Sans MS" panose="030F0702030302020204" pitchFamily="66" charset="0"/>
              </a:rPr>
              <a:t>.</a:t>
            </a:r>
          </a:p>
          <a:p>
            <a:pPr algn="ctr"/>
            <a:r>
              <a:rPr lang="en-US" sz="400" dirty="0" err="1">
                <a:latin typeface="Comic Sans MS" panose="030F0702030302020204" pitchFamily="66" charset="0"/>
              </a:rPr>
              <a:t>speaker:Steve</a:t>
            </a:r>
            <a:r>
              <a:rPr lang="en-US" sz="400" dirty="0">
                <a:latin typeface="Comic Sans MS" panose="030F0702030302020204" pitchFamily="66" charset="0"/>
              </a:rPr>
              <a:t> voice:steve_6</a:t>
            </a:r>
          </a:p>
          <a:p>
            <a:pPr algn="ctr"/>
            <a:r>
              <a:rPr lang="en-US" sz="400" dirty="0" err="1">
                <a:latin typeface="Comic Sans MS" panose="030F0702030302020204" pitchFamily="66" charset="0"/>
              </a:rPr>
              <a:t>portrait:steve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86" name="Straight Arrow Connector 85">
            <a:extLst>
              <a:ext uri="{FF2B5EF4-FFF2-40B4-BE49-F238E27FC236}">
                <a16:creationId xmlns:a16="http://schemas.microsoft.com/office/drawing/2014/main" id="{FB053047-1D24-26FB-BDB5-7534EF48F97D}"/>
              </a:ext>
            </a:extLst>
          </p:cNvPr>
          <p:cNvCxnSpPr>
            <a:cxnSpLocks/>
          </p:cNvCxnSpPr>
          <p:nvPr/>
        </p:nvCxnSpPr>
        <p:spPr>
          <a:xfrm flipV="1">
            <a:off x="10937588" y="5015077"/>
            <a:ext cx="0" cy="245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E3B83841-2E9F-43D9-C403-7153B336041D}"/>
              </a:ext>
            </a:extLst>
          </p:cNvPr>
          <p:cNvSpPr/>
          <p:nvPr/>
        </p:nvSpPr>
        <p:spPr>
          <a:xfrm>
            <a:off x="6882111" y="5273492"/>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Stanley walks over to the radio and turns it off. Then returns to the table.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88" name="Straight Arrow Connector 87">
            <a:extLst>
              <a:ext uri="{FF2B5EF4-FFF2-40B4-BE49-F238E27FC236}">
                <a16:creationId xmlns:a16="http://schemas.microsoft.com/office/drawing/2014/main" id="{E55463B9-6DA9-700F-3440-656798DAB5E0}"/>
              </a:ext>
            </a:extLst>
          </p:cNvPr>
          <p:cNvCxnSpPr>
            <a:cxnSpLocks/>
          </p:cNvCxnSpPr>
          <p:nvPr/>
        </p:nvCxnSpPr>
        <p:spPr>
          <a:xfrm>
            <a:off x="8278957" y="5645389"/>
            <a:ext cx="292377" cy="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D03B5A9C-0C38-75C9-9D5D-2BFAD4B19941}"/>
              </a:ext>
            </a:extLst>
          </p:cNvPr>
          <p:cNvSpPr/>
          <p:nvPr/>
        </p:nvSpPr>
        <p:spPr>
          <a:xfrm>
            <a:off x="8552068" y="5269462"/>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 didn’t hear you name it.</a:t>
            </a:r>
          </a:p>
          <a:p>
            <a:pPr algn="ctr"/>
            <a:r>
              <a:rPr lang="en-US" sz="400" dirty="0" err="1">
                <a:latin typeface="Comic Sans MS" panose="030F0702030302020204" pitchFamily="66" charset="0"/>
              </a:rPr>
              <a:t>speaker:Steve</a:t>
            </a:r>
            <a:r>
              <a:rPr lang="en-US" sz="400" dirty="0">
                <a:latin typeface="Comic Sans MS" panose="030F0702030302020204" pitchFamily="66" charset="0"/>
              </a:rPr>
              <a:t> voice:steve_7</a:t>
            </a:r>
          </a:p>
          <a:p>
            <a:pPr algn="ctr"/>
            <a:r>
              <a:rPr lang="en-US" sz="400" dirty="0" err="1">
                <a:latin typeface="Comic Sans MS" panose="030F0702030302020204" pitchFamily="66" charset="0"/>
              </a:rPr>
              <a:t>portrait:steve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98" name="Rectangle 97">
            <a:extLst>
              <a:ext uri="{FF2B5EF4-FFF2-40B4-BE49-F238E27FC236}">
                <a16:creationId xmlns:a16="http://schemas.microsoft.com/office/drawing/2014/main" id="{9A0341C2-F6A9-1701-11E2-E6A20CC48A99}"/>
              </a:ext>
            </a:extLst>
          </p:cNvPr>
          <p:cNvSpPr/>
          <p:nvPr/>
        </p:nvSpPr>
        <p:spPr>
          <a:xfrm>
            <a:off x="10617662" y="3045418"/>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You can’t hear us.</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voice:stella_25</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r>
              <a:rPr lang="en-US" sz="400" dirty="0" err="1">
                <a:latin typeface="Comic Sans MS" panose="030F0702030302020204" pitchFamily="66" charset="0"/>
              </a:rPr>
              <a:t>relation:stella</a:t>
            </a:r>
            <a:endParaRPr lang="en-US" sz="800" dirty="0">
              <a:latin typeface="Comic Sans MS" panose="030F0702030302020204" pitchFamily="66" charset="0"/>
            </a:endParaRPr>
          </a:p>
        </p:txBody>
      </p:sp>
      <p:graphicFrame>
        <p:nvGraphicFramePr>
          <p:cNvPr id="102" name="Table 101">
            <a:extLst>
              <a:ext uri="{FF2B5EF4-FFF2-40B4-BE49-F238E27FC236}">
                <a16:creationId xmlns:a16="http://schemas.microsoft.com/office/drawing/2014/main" id="{C90C90D3-82C7-C46B-3D17-A96AD3EC657B}"/>
              </a:ext>
            </a:extLst>
          </p:cNvPr>
          <p:cNvGraphicFramePr>
            <a:graphicFrameLocks noGrp="1"/>
          </p:cNvGraphicFramePr>
          <p:nvPr>
            <p:extLst>
              <p:ext uri="{D42A27DB-BD31-4B8C-83A1-F6EECF244321}">
                <p14:modId xmlns:p14="http://schemas.microsoft.com/office/powerpoint/2010/main" val="1629695513"/>
              </p:ext>
            </p:extLst>
          </p:nvPr>
        </p:nvGraphicFramePr>
        <p:xfrm>
          <a:off x="10624109" y="3060185"/>
          <a:ext cx="1384300" cy="806288"/>
        </p:xfrm>
        <a:graphic>
          <a:graphicData uri="http://schemas.openxmlformats.org/drawingml/2006/table">
            <a:tbl>
              <a:tblPr/>
              <a:tblGrid>
                <a:gridCol w="1384300">
                  <a:extLst>
                    <a:ext uri="{9D8B030D-6E8A-4147-A177-3AD203B41FA5}">
                      <a16:colId xmlns:a16="http://schemas.microsoft.com/office/drawing/2014/main" val="53105099"/>
                    </a:ext>
                  </a:extLst>
                </a:gridCol>
              </a:tblGrid>
              <a:tr h="806288">
                <a:tc>
                  <a:txBody>
                    <a:bodyPr/>
                    <a:lstStyle/>
                    <a:p>
                      <a:endParaRPr lang="en-US" dirty="0"/>
                    </a:p>
                  </a:txBody>
                  <a:tcPr>
                    <a:lnL w="12700" cmpd="sng">
                      <a:solidFill>
                        <a:schemeClr val="accent6"/>
                      </a:solidFill>
                      <a:prstDash val="solid"/>
                    </a:lnL>
                    <a:lnR w="12700" cmpd="sng">
                      <a:solidFill>
                        <a:schemeClr val="accent6"/>
                      </a:solidFill>
                      <a:prstDash val="solid"/>
                    </a:lnR>
                    <a:lnT w="12700" cmpd="sng">
                      <a:solidFill>
                        <a:schemeClr val="accent6"/>
                      </a:solidFill>
                      <a:prstDash val="solid"/>
                    </a:lnT>
                    <a:lnB w="12700" cmpd="sng">
                      <a:solidFill>
                        <a:schemeClr val="accent6"/>
                      </a:solidFill>
                      <a:prstDash val="solid"/>
                    </a:lnB>
                  </a:tcPr>
                </a:tc>
                <a:extLst>
                  <a:ext uri="{0D108BD9-81ED-4DB2-BD59-A6C34878D82A}">
                    <a16:rowId xmlns:a16="http://schemas.microsoft.com/office/drawing/2014/main" val="2497934125"/>
                  </a:ext>
                </a:extLst>
              </a:tr>
            </a:tbl>
          </a:graphicData>
        </a:graphic>
      </p:graphicFrame>
      <p:cxnSp>
        <p:nvCxnSpPr>
          <p:cNvPr id="103" name="Straight Arrow Connector 102">
            <a:extLst>
              <a:ext uri="{FF2B5EF4-FFF2-40B4-BE49-F238E27FC236}">
                <a16:creationId xmlns:a16="http://schemas.microsoft.com/office/drawing/2014/main" id="{A4452294-F5FF-0ECF-E6D3-0D014F3AD907}"/>
              </a:ext>
            </a:extLst>
          </p:cNvPr>
          <p:cNvCxnSpPr>
            <a:cxnSpLocks/>
          </p:cNvCxnSpPr>
          <p:nvPr/>
        </p:nvCxnSpPr>
        <p:spPr>
          <a:xfrm flipH="1">
            <a:off x="9876471" y="4630583"/>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554A6673-AD0A-47E6-548B-847B2FD5BEF8}"/>
              </a:ext>
            </a:extLst>
          </p:cNvPr>
          <p:cNvSpPr/>
          <p:nvPr/>
        </p:nvSpPr>
        <p:spPr>
          <a:xfrm>
            <a:off x="10222024" y="4204694"/>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 wasn’t </a:t>
            </a:r>
            <a:r>
              <a:rPr lang="en-US" sz="600" dirty="0" err="1">
                <a:latin typeface="Comic Sans MS" panose="030F0702030302020204" pitchFamily="66" charset="0"/>
              </a:rPr>
              <a:t>listenin</a:t>
            </a:r>
            <a:r>
              <a:rPr lang="en-US" sz="600" dirty="0">
                <a:latin typeface="Comic Sans MS" panose="030F0702030302020204" pitchFamily="66" charset="0"/>
              </a:rPr>
              <a:t>’.</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voice:mitch_10</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108" name="Trapezoid 107">
            <a:extLst>
              <a:ext uri="{FF2B5EF4-FFF2-40B4-BE49-F238E27FC236}">
                <a16:creationId xmlns:a16="http://schemas.microsoft.com/office/drawing/2014/main" id="{5033945D-4EDD-30B0-2C09-95ACBFD71A51}"/>
              </a:ext>
            </a:extLst>
          </p:cNvPr>
          <p:cNvSpPr/>
          <p:nvPr/>
        </p:nvSpPr>
        <p:spPr>
          <a:xfrm>
            <a:off x="5245077" y="4159510"/>
            <a:ext cx="1120836" cy="814171"/>
          </a:xfrm>
          <a:prstGeom prst="trapezoi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9" name="Straight Arrow Connector 108">
            <a:extLst>
              <a:ext uri="{FF2B5EF4-FFF2-40B4-BE49-F238E27FC236}">
                <a16:creationId xmlns:a16="http://schemas.microsoft.com/office/drawing/2014/main" id="{1853C527-3572-FB92-C21B-BA0ACDC06EDB}"/>
              </a:ext>
            </a:extLst>
          </p:cNvPr>
          <p:cNvCxnSpPr>
            <a:cxnSpLocks/>
            <a:stCxn id="117" idx="1"/>
          </p:cNvCxnSpPr>
          <p:nvPr/>
        </p:nvCxnSpPr>
        <p:spPr>
          <a:xfrm flipH="1" flipV="1">
            <a:off x="6253207" y="4581894"/>
            <a:ext cx="458259" cy="252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0D514DCD-2D3A-5710-977D-622380D465C6}"/>
              </a:ext>
            </a:extLst>
          </p:cNvPr>
          <p:cNvSpPr txBox="1"/>
          <p:nvPr/>
        </p:nvSpPr>
        <p:spPr>
          <a:xfrm>
            <a:off x="5409950" y="4315355"/>
            <a:ext cx="843257" cy="230832"/>
          </a:xfrm>
          <a:prstGeom prst="rect">
            <a:avLst/>
          </a:prstGeom>
          <a:noFill/>
        </p:spPr>
        <p:txBody>
          <a:bodyPr wrap="square" rtlCol="0">
            <a:spAutoFit/>
          </a:bodyPr>
          <a:lstStyle/>
          <a:p>
            <a:r>
              <a:rPr lang="en-US" sz="900" dirty="0">
                <a:latin typeface="Comic Sans MS" panose="030F0702030302020204" pitchFamily="66" charset="0"/>
              </a:rPr>
              <a:t>exit 1</a:t>
            </a:r>
          </a:p>
        </p:txBody>
      </p:sp>
      <p:sp>
        <p:nvSpPr>
          <p:cNvPr id="26" name="Rectangle 25">
            <a:extLst>
              <a:ext uri="{FF2B5EF4-FFF2-40B4-BE49-F238E27FC236}">
                <a16:creationId xmlns:a16="http://schemas.microsoft.com/office/drawing/2014/main" id="{65F75414-2552-107B-33EA-71EBC79E7AF7}"/>
              </a:ext>
            </a:extLst>
          </p:cNvPr>
          <p:cNvSpPr/>
          <p:nvPr/>
        </p:nvSpPr>
        <p:spPr>
          <a:xfrm>
            <a:off x="10600785" y="831966"/>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You hens cut out that conversation in there</a:t>
            </a:r>
          </a:p>
          <a:p>
            <a:pPr algn="ctr"/>
            <a:r>
              <a:rPr lang="en-US" sz="400" dirty="0" err="1">
                <a:latin typeface="Comic Sans MS" panose="030F0702030302020204" pitchFamily="66" charset="0"/>
              </a:rPr>
              <a:t>speaker:Stanley</a:t>
            </a:r>
            <a:r>
              <a:rPr lang="en-US" sz="400" dirty="0">
                <a:latin typeface="Comic Sans MS" panose="030F0702030302020204" pitchFamily="66" charset="0"/>
              </a:rPr>
              <a:t> voice:stanley_13</a:t>
            </a:r>
          </a:p>
          <a:p>
            <a:pPr algn="ctr"/>
            <a:r>
              <a:rPr lang="en-US" sz="400" dirty="0" err="1">
                <a:latin typeface="Comic Sans MS" panose="030F0702030302020204" pitchFamily="66" charset="0"/>
              </a:rPr>
              <a:t>portrait:stanley</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16" name="Rectangle 15">
            <a:extLst>
              <a:ext uri="{FF2B5EF4-FFF2-40B4-BE49-F238E27FC236}">
                <a16:creationId xmlns:a16="http://schemas.microsoft.com/office/drawing/2014/main" id="{0EF56D13-99E7-4B27-D4E7-9EB7A7E73F3B}"/>
              </a:ext>
            </a:extLst>
          </p:cNvPr>
          <p:cNvSpPr/>
          <p:nvPr/>
        </p:nvSpPr>
        <p:spPr>
          <a:xfrm>
            <a:off x="10598386" y="1937723"/>
            <a:ext cx="1397189" cy="814171"/>
          </a:xfrm>
          <a:prstGeom prst="rect">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148154A4-71C1-583F-2911-2AB875D92CE0}"/>
              </a:ext>
            </a:extLst>
          </p:cNvPr>
          <p:cNvSpPr txBox="1"/>
          <p:nvPr/>
        </p:nvSpPr>
        <p:spPr>
          <a:xfrm>
            <a:off x="10598386" y="1956669"/>
            <a:ext cx="1397189" cy="600164"/>
          </a:xfrm>
          <a:prstGeom prst="rect">
            <a:avLst/>
          </a:prstGeom>
          <a:noFill/>
        </p:spPr>
        <p:txBody>
          <a:bodyPr wrap="square">
            <a:spAutoFit/>
          </a:bodyPr>
          <a:lstStyle/>
          <a:p>
            <a:pPr algn="ctr"/>
            <a:r>
              <a:rPr lang="en-US" sz="600" dirty="0">
                <a:solidFill>
                  <a:schemeClr val="accent1"/>
                </a:solidFill>
                <a:latin typeface="Comic Sans MS" panose="030F0702030302020204" pitchFamily="66" charset="0"/>
              </a:rPr>
              <a:t>1.How about you stop your playing first!</a:t>
            </a:r>
          </a:p>
          <a:p>
            <a:pPr algn="ctr"/>
            <a:r>
              <a:rPr lang="en-US" sz="600" dirty="0">
                <a:solidFill>
                  <a:schemeClr val="accent6"/>
                </a:solidFill>
                <a:latin typeface="Comic Sans MS" panose="030F0702030302020204" pitchFamily="66" charset="0"/>
              </a:rPr>
              <a:t>2.[Stay quiet]</a:t>
            </a:r>
          </a:p>
          <a:p>
            <a:pPr algn="ctr"/>
            <a:r>
              <a:rPr lang="en-US" sz="500" dirty="0" err="1">
                <a:latin typeface="Comic Sans MS" panose="030F0702030302020204" pitchFamily="66" charset="0"/>
              </a:rPr>
              <a:t>speaker:Blanche</a:t>
            </a:r>
            <a:r>
              <a:rPr lang="en-US" sz="500" dirty="0">
                <a:latin typeface="Comic Sans MS" panose="030F0702030302020204" pitchFamily="66" charset="0"/>
              </a:rPr>
              <a:t> voice:blanche_25</a:t>
            </a:r>
          </a:p>
          <a:p>
            <a:pPr algn="ctr"/>
            <a:r>
              <a:rPr lang="en-US" sz="500" dirty="0" err="1">
                <a:latin typeface="Comic Sans MS" panose="030F0702030302020204" pitchFamily="66" charset="0"/>
              </a:rPr>
              <a:t>portrait:blanche</a:t>
            </a:r>
            <a:endParaRPr lang="en-US" sz="500" dirty="0">
              <a:latin typeface="Comic Sans MS" panose="030F0702030302020204" pitchFamily="66" charset="0"/>
            </a:endParaRPr>
          </a:p>
          <a:p>
            <a:pPr algn="ctr"/>
            <a:r>
              <a:rPr lang="en-US" sz="500" dirty="0">
                <a:latin typeface="Comic Sans MS" panose="030F0702030302020204" pitchFamily="66" charset="0"/>
              </a:rPr>
              <a:t>voice:blanche_26</a:t>
            </a:r>
          </a:p>
        </p:txBody>
      </p:sp>
      <p:cxnSp>
        <p:nvCxnSpPr>
          <p:cNvPr id="29" name="Straight Arrow Connector 28">
            <a:extLst>
              <a:ext uri="{FF2B5EF4-FFF2-40B4-BE49-F238E27FC236}">
                <a16:creationId xmlns:a16="http://schemas.microsoft.com/office/drawing/2014/main" id="{3B9CFD05-DEF9-7C0F-50A9-D13E416B1D43}"/>
              </a:ext>
            </a:extLst>
          </p:cNvPr>
          <p:cNvCxnSpPr>
            <a:cxnSpLocks/>
          </p:cNvCxnSpPr>
          <p:nvPr/>
        </p:nvCxnSpPr>
        <p:spPr>
          <a:xfrm>
            <a:off x="11283275" y="2751894"/>
            <a:ext cx="0" cy="279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8B59631-1EDD-FE21-9A2D-1DEB15DBDB86}"/>
              </a:ext>
            </a:extLst>
          </p:cNvPr>
          <p:cNvCxnSpPr>
            <a:cxnSpLocks/>
          </p:cNvCxnSpPr>
          <p:nvPr/>
        </p:nvCxnSpPr>
        <p:spPr>
          <a:xfrm>
            <a:off x="11995575" y="2751894"/>
            <a:ext cx="335752" cy="252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F4C410E-66F8-C661-F916-99AFEB51A851}"/>
              </a:ext>
            </a:extLst>
          </p:cNvPr>
          <p:cNvCxnSpPr>
            <a:cxnSpLocks/>
          </p:cNvCxnSpPr>
          <p:nvPr/>
        </p:nvCxnSpPr>
        <p:spPr>
          <a:xfrm flipH="1">
            <a:off x="8516288" y="2350556"/>
            <a:ext cx="3588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B371BE2-5C78-6641-05DE-BA6C9F580A37}"/>
              </a:ext>
            </a:extLst>
          </p:cNvPr>
          <p:cNvCxnSpPr>
            <a:cxnSpLocks/>
          </p:cNvCxnSpPr>
          <p:nvPr/>
        </p:nvCxnSpPr>
        <p:spPr>
          <a:xfrm flipH="1" flipV="1">
            <a:off x="10281202" y="2327307"/>
            <a:ext cx="314821" cy="3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DF10C5F-60C7-F452-D275-CDA4F5D3923F}"/>
              </a:ext>
            </a:extLst>
          </p:cNvPr>
          <p:cNvCxnSpPr>
            <a:cxnSpLocks/>
            <a:stCxn id="16" idx="3"/>
          </p:cNvCxnSpPr>
          <p:nvPr/>
        </p:nvCxnSpPr>
        <p:spPr>
          <a:xfrm>
            <a:off x="11995575" y="2344809"/>
            <a:ext cx="281899" cy="18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E063F780-D1CB-463C-7879-25E24164618B}"/>
              </a:ext>
            </a:extLst>
          </p:cNvPr>
          <p:cNvSpPr/>
          <p:nvPr/>
        </p:nvSpPr>
        <p:spPr>
          <a:xfrm>
            <a:off x="8876335" y="1942277"/>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Why you little--.</a:t>
            </a:r>
          </a:p>
          <a:p>
            <a:pPr algn="ctr"/>
            <a:r>
              <a:rPr lang="en-US" sz="400" dirty="0" err="1">
                <a:latin typeface="Comic Sans MS" panose="030F0702030302020204" pitchFamily="66" charset="0"/>
              </a:rPr>
              <a:t>speaker:Stanley</a:t>
            </a:r>
            <a:r>
              <a:rPr lang="en-US" sz="400" dirty="0">
                <a:latin typeface="Comic Sans MS" panose="030F0702030302020204" pitchFamily="66" charset="0"/>
              </a:rPr>
              <a:t> voice:stanley_14</a:t>
            </a:r>
          </a:p>
          <a:p>
            <a:pPr algn="ctr"/>
            <a:r>
              <a:rPr lang="en-US" sz="400" dirty="0" err="1">
                <a:latin typeface="Comic Sans MS" panose="030F0702030302020204" pitchFamily="66" charset="0"/>
              </a:rPr>
              <a:t>portrait:stanley</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graphicFrame>
        <p:nvGraphicFramePr>
          <p:cNvPr id="56" name="Table 55">
            <a:extLst>
              <a:ext uri="{FF2B5EF4-FFF2-40B4-BE49-F238E27FC236}">
                <a16:creationId xmlns:a16="http://schemas.microsoft.com/office/drawing/2014/main" id="{68A9C5A9-6C18-C1D8-8C45-18BAEAE5DAFF}"/>
              </a:ext>
            </a:extLst>
          </p:cNvPr>
          <p:cNvGraphicFramePr>
            <a:graphicFrameLocks noGrp="1"/>
          </p:cNvGraphicFramePr>
          <p:nvPr>
            <p:extLst>
              <p:ext uri="{D42A27DB-BD31-4B8C-83A1-F6EECF244321}">
                <p14:modId xmlns:p14="http://schemas.microsoft.com/office/powerpoint/2010/main" val="1430137295"/>
              </p:ext>
            </p:extLst>
          </p:nvPr>
        </p:nvGraphicFramePr>
        <p:xfrm>
          <a:off x="8876265" y="1946054"/>
          <a:ext cx="1404937" cy="804862"/>
        </p:xfrm>
        <a:graphic>
          <a:graphicData uri="http://schemas.openxmlformats.org/drawingml/2006/table">
            <a:tbl>
              <a:tblPr/>
              <a:tblGrid>
                <a:gridCol w="1404937">
                  <a:extLst>
                    <a:ext uri="{9D8B030D-6E8A-4147-A177-3AD203B41FA5}">
                      <a16:colId xmlns:a16="http://schemas.microsoft.com/office/drawing/2014/main" val="3212775057"/>
                    </a:ext>
                  </a:extLst>
                </a:gridCol>
              </a:tblGrid>
              <a:tr h="804862">
                <a:tc>
                  <a:txBody>
                    <a:bodyPr/>
                    <a:lstStyle/>
                    <a:p>
                      <a:endParaRPr lang="en-US" dirty="0"/>
                    </a:p>
                  </a:txBody>
                  <a:tcPr>
                    <a:lnL w="12700" cmpd="sng">
                      <a:solidFill>
                        <a:schemeClr val="accent1"/>
                      </a:solidFill>
                      <a:prstDash val="solid"/>
                    </a:lnL>
                    <a:lnR w="12700" cmpd="sng">
                      <a:solidFill>
                        <a:schemeClr val="accent1"/>
                      </a:solidFill>
                      <a:prstDash val="solid"/>
                    </a:lnR>
                    <a:lnT w="12700" cmpd="sng">
                      <a:solidFill>
                        <a:schemeClr val="accent1"/>
                      </a:solidFill>
                      <a:prstDash val="solid"/>
                    </a:lnT>
                    <a:lnB w="12700" cmpd="sng">
                      <a:solidFill>
                        <a:schemeClr val="accent1"/>
                      </a:solidFill>
                      <a:prstDash val="solid"/>
                    </a:lnB>
                  </a:tcPr>
                </a:tc>
                <a:extLst>
                  <a:ext uri="{0D108BD9-81ED-4DB2-BD59-A6C34878D82A}">
                    <a16:rowId xmlns:a16="http://schemas.microsoft.com/office/drawing/2014/main" val="2096051572"/>
                  </a:ext>
                </a:extLst>
              </a:tr>
            </a:tbl>
          </a:graphicData>
        </a:graphic>
      </p:graphicFrame>
      <p:graphicFrame>
        <p:nvGraphicFramePr>
          <p:cNvPr id="67" name="Table 66">
            <a:extLst>
              <a:ext uri="{FF2B5EF4-FFF2-40B4-BE49-F238E27FC236}">
                <a16:creationId xmlns:a16="http://schemas.microsoft.com/office/drawing/2014/main" id="{FB1D2AFF-E686-4E79-B297-E365D86985BD}"/>
              </a:ext>
            </a:extLst>
          </p:cNvPr>
          <p:cNvGraphicFramePr>
            <a:graphicFrameLocks noGrp="1"/>
          </p:cNvGraphicFramePr>
          <p:nvPr>
            <p:extLst>
              <p:ext uri="{D42A27DB-BD31-4B8C-83A1-F6EECF244321}">
                <p14:modId xmlns:p14="http://schemas.microsoft.com/office/powerpoint/2010/main" val="1861875144"/>
              </p:ext>
            </p:extLst>
          </p:nvPr>
        </p:nvGraphicFramePr>
        <p:xfrm>
          <a:off x="5307488" y="3066373"/>
          <a:ext cx="1390650" cy="800100"/>
        </p:xfrm>
        <a:graphic>
          <a:graphicData uri="http://schemas.openxmlformats.org/drawingml/2006/table">
            <a:tbl>
              <a:tblPr/>
              <a:tblGrid>
                <a:gridCol w="1390650">
                  <a:extLst>
                    <a:ext uri="{9D8B030D-6E8A-4147-A177-3AD203B41FA5}">
                      <a16:colId xmlns:a16="http://schemas.microsoft.com/office/drawing/2014/main" val="3753388897"/>
                    </a:ext>
                  </a:extLst>
                </a:gridCol>
              </a:tblGrid>
              <a:tr h="800100">
                <a:tc>
                  <a:txBody>
                    <a:bodyPr/>
                    <a:lstStyle/>
                    <a:p>
                      <a:endParaRPr lang="en-US" dirty="0"/>
                    </a:p>
                  </a:txBody>
                  <a:tcPr>
                    <a:lnL w="12700" cmpd="sng">
                      <a:solidFill>
                        <a:schemeClr val="accent2"/>
                      </a:solidFill>
                      <a:prstDash val="solid"/>
                    </a:lnL>
                    <a:lnR w="12700" cmpd="sng">
                      <a:solidFill>
                        <a:schemeClr val="accent2"/>
                      </a:solidFill>
                      <a:prstDash val="solid"/>
                    </a:lnR>
                    <a:lnT w="12700" cmpd="sng">
                      <a:solidFill>
                        <a:schemeClr val="accent2"/>
                      </a:solidFill>
                      <a:prstDash val="solid"/>
                    </a:lnT>
                    <a:lnB w="12700" cmpd="sng">
                      <a:solidFill>
                        <a:schemeClr val="accent2"/>
                      </a:solidFill>
                      <a:prstDash val="solid"/>
                    </a:lnB>
                  </a:tcPr>
                </a:tc>
                <a:extLst>
                  <a:ext uri="{0D108BD9-81ED-4DB2-BD59-A6C34878D82A}">
                    <a16:rowId xmlns:a16="http://schemas.microsoft.com/office/drawing/2014/main" val="3648153901"/>
                  </a:ext>
                </a:extLst>
              </a:tr>
            </a:tbl>
          </a:graphicData>
        </a:graphic>
      </p:graphicFrame>
      <p:graphicFrame>
        <p:nvGraphicFramePr>
          <p:cNvPr id="76" name="Table 75">
            <a:extLst>
              <a:ext uri="{FF2B5EF4-FFF2-40B4-BE49-F238E27FC236}">
                <a16:creationId xmlns:a16="http://schemas.microsoft.com/office/drawing/2014/main" id="{EC68219A-2561-86B6-AE15-871FD543AC1C}"/>
              </a:ext>
            </a:extLst>
          </p:cNvPr>
          <p:cNvGraphicFramePr>
            <a:graphicFrameLocks noGrp="1"/>
          </p:cNvGraphicFramePr>
          <p:nvPr>
            <p:extLst>
              <p:ext uri="{D42A27DB-BD31-4B8C-83A1-F6EECF244321}">
                <p14:modId xmlns:p14="http://schemas.microsoft.com/office/powerpoint/2010/main" val="2361601308"/>
              </p:ext>
            </p:extLst>
          </p:nvPr>
        </p:nvGraphicFramePr>
        <p:xfrm>
          <a:off x="76200" y="3115902"/>
          <a:ext cx="1409700" cy="812800"/>
        </p:xfrm>
        <a:graphic>
          <a:graphicData uri="http://schemas.openxmlformats.org/drawingml/2006/table">
            <a:tbl>
              <a:tblPr/>
              <a:tblGrid>
                <a:gridCol w="1409700">
                  <a:extLst>
                    <a:ext uri="{9D8B030D-6E8A-4147-A177-3AD203B41FA5}">
                      <a16:colId xmlns:a16="http://schemas.microsoft.com/office/drawing/2014/main" val="298753475"/>
                    </a:ext>
                  </a:extLst>
                </a:gridCol>
              </a:tblGrid>
              <a:tr h="812800">
                <a:tc>
                  <a:txBody>
                    <a:bodyPr/>
                    <a:lstStyle/>
                    <a:p>
                      <a:endParaRPr lang="en-US" dirty="0"/>
                    </a:p>
                  </a:txBody>
                  <a:tcPr>
                    <a:lnL w="12700" cmpd="sng">
                      <a:solidFill>
                        <a:schemeClr val="accent1"/>
                      </a:solidFill>
                      <a:prstDash val="solid"/>
                    </a:lnL>
                    <a:lnR w="12700" cmpd="sng">
                      <a:solidFill>
                        <a:schemeClr val="accent1"/>
                      </a:solidFill>
                      <a:prstDash val="solid"/>
                    </a:lnR>
                    <a:lnT w="12700" cmpd="sng">
                      <a:solidFill>
                        <a:schemeClr val="accent1"/>
                      </a:solidFill>
                      <a:prstDash val="solid"/>
                    </a:lnT>
                    <a:lnB w="12700" cmpd="sng">
                      <a:solidFill>
                        <a:schemeClr val="accent1"/>
                      </a:solidFill>
                      <a:prstDash val="solid"/>
                    </a:lnB>
                  </a:tcPr>
                </a:tc>
                <a:extLst>
                  <a:ext uri="{0D108BD9-81ED-4DB2-BD59-A6C34878D82A}">
                    <a16:rowId xmlns:a16="http://schemas.microsoft.com/office/drawing/2014/main" val="3203683614"/>
                  </a:ext>
                </a:extLst>
              </a:tr>
            </a:tbl>
          </a:graphicData>
        </a:graphic>
      </p:graphicFrame>
      <p:sp>
        <p:nvSpPr>
          <p:cNvPr id="78" name="Rectangle 77">
            <a:extLst>
              <a:ext uri="{FF2B5EF4-FFF2-40B4-BE49-F238E27FC236}">
                <a16:creationId xmlns:a16="http://schemas.microsoft.com/office/drawing/2014/main" id="{D5C71FA9-B6F3-0EDD-7B0A-783F6053CB10}"/>
              </a:ext>
            </a:extLst>
          </p:cNvPr>
          <p:cNvSpPr/>
          <p:nvPr/>
        </p:nvSpPr>
        <p:spPr>
          <a:xfrm>
            <a:off x="73746" y="4231856"/>
            <a:ext cx="1397189" cy="814171"/>
          </a:xfrm>
          <a:prstGeom prst="rect">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9" name="TextBox 78">
            <a:extLst>
              <a:ext uri="{FF2B5EF4-FFF2-40B4-BE49-F238E27FC236}">
                <a16:creationId xmlns:a16="http://schemas.microsoft.com/office/drawing/2014/main" id="{EE037FF0-B36F-E5EA-2FD6-8D625D795641}"/>
              </a:ext>
            </a:extLst>
          </p:cNvPr>
          <p:cNvSpPr txBox="1"/>
          <p:nvPr/>
        </p:nvSpPr>
        <p:spPr>
          <a:xfrm>
            <a:off x="73746" y="4250802"/>
            <a:ext cx="1397189" cy="507831"/>
          </a:xfrm>
          <a:prstGeom prst="rect">
            <a:avLst/>
          </a:prstGeom>
          <a:noFill/>
        </p:spPr>
        <p:txBody>
          <a:bodyPr wrap="square">
            <a:spAutoFit/>
          </a:bodyPr>
          <a:lstStyle/>
          <a:p>
            <a:pPr algn="ctr"/>
            <a:r>
              <a:rPr lang="en-US" sz="600" dirty="0">
                <a:solidFill>
                  <a:schemeClr val="accent1"/>
                </a:solidFill>
                <a:latin typeface="Comic Sans MS" panose="030F0702030302020204" pitchFamily="66" charset="0"/>
              </a:rPr>
              <a:t>1.You know what I said. Suck it.</a:t>
            </a:r>
          </a:p>
          <a:p>
            <a:pPr algn="ctr"/>
            <a:r>
              <a:rPr lang="en-US" sz="600" dirty="0">
                <a:solidFill>
                  <a:schemeClr val="accent6"/>
                </a:solidFill>
                <a:latin typeface="Comic Sans MS" panose="030F0702030302020204" pitchFamily="66" charset="0"/>
              </a:rPr>
              <a:t>2.Forget what I said.</a:t>
            </a:r>
            <a:endParaRPr lang="en-US" sz="600" dirty="0">
              <a:solidFill>
                <a:srgbClr val="FF0000"/>
              </a:solidFill>
              <a:latin typeface="Comic Sans MS" panose="030F0702030302020204" pitchFamily="66" charset="0"/>
            </a:endParaRPr>
          </a:p>
          <a:p>
            <a:pPr algn="ctr"/>
            <a:r>
              <a:rPr lang="en-US" sz="500" dirty="0" err="1">
                <a:latin typeface="Comic Sans MS" panose="030F0702030302020204" pitchFamily="66" charset="0"/>
              </a:rPr>
              <a:t>speaker:Blanche</a:t>
            </a:r>
            <a:r>
              <a:rPr lang="en-US" sz="500" dirty="0">
                <a:latin typeface="Comic Sans MS" panose="030F0702030302020204" pitchFamily="66" charset="0"/>
              </a:rPr>
              <a:t> voice:blanche_30</a:t>
            </a:r>
          </a:p>
          <a:p>
            <a:pPr algn="ctr"/>
            <a:r>
              <a:rPr lang="en-US" sz="500" dirty="0" err="1">
                <a:latin typeface="Comic Sans MS" panose="030F0702030302020204" pitchFamily="66" charset="0"/>
              </a:rPr>
              <a:t>portrait:blanche</a:t>
            </a:r>
            <a:endParaRPr lang="en-US" sz="500" dirty="0">
              <a:latin typeface="Comic Sans MS" panose="030F0702030302020204" pitchFamily="66" charset="0"/>
            </a:endParaRPr>
          </a:p>
          <a:p>
            <a:pPr algn="ctr"/>
            <a:r>
              <a:rPr lang="en-US" sz="500" dirty="0">
                <a:latin typeface="Comic Sans MS" panose="030F0702030302020204" pitchFamily="66" charset="0"/>
              </a:rPr>
              <a:t>voice:blanche_31</a:t>
            </a:r>
          </a:p>
        </p:txBody>
      </p:sp>
      <p:graphicFrame>
        <p:nvGraphicFramePr>
          <p:cNvPr id="82" name="Table 81">
            <a:extLst>
              <a:ext uri="{FF2B5EF4-FFF2-40B4-BE49-F238E27FC236}">
                <a16:creationId xmlns:a16="http://schemas.microsoft.com/office/drawing/2014/main" id="{5F56082C-8935-F871-5229-BE63EF3711EC}"/>
              </a:ext>
            </a:extLst>
          </p:cNvPr>
          <p:cNvGraphicFramePr>
            <a:graphicFrameLocks noGrp="1"/>
          </p:cNvGraphicFramePr>
          <p:nvPr/>
        </p:nvGraphicFramePr>
        <p:xfrm>
          <a:off x="76200" y="5353050"/>
          <a:ext cx="1395413" cy="790575"/>
        </p:xfrm>
        <a:graphic>
          <a:graphicData uri="http://schemas.openxmlformats.org/drawingml/2006/table">
            <a:tbl>
              <a:tblPr/>
              <a:tblGrid>
                <a:gridCol w="1395413">
                  <a:extLst>
                    <a:ext uri="{9D8B030D-6E8A-4147-A177-3AD203B41FA5}">
                      <a16:colId xmlns:a16="http://schemas.microsoft.com/office/drawing/2014/main" val="4279194921"/>
                    </a:ext>
                  </a:extLst>
                </a:gridCol>
              </a:tblGrid>
              <a:tr h="790575">
                <a:tc>
                  <a:txBody>
                    <a:bodyPr/>
                    <a:lstStyle/>
                    <a:p>
                      <a:endParaRPr lang="en-US" dirty="0"/>
                    </a:p>
                  </a:txBody>
                  <a:tcPr>
                    <a:lnL w="12700" cmpd="sng">
                      <a:solidFill>
                        <a:schemeClr val="accent6"/>
                      </a:solidFill>
                      <a:prstDash val="solid"/>
                    </a:lnL>
                    <a:lnR w="12700" cmpd="sng">
                      <a:solidFill>
                        <a:schemeClr val="accent6"/>
                      </a:solidFill>
                      <a:prstDash val="solid"/>
                    </a:lnR>
                    <a:lnT w="12700" cmpd="sng">
                      <a:solidFill>
                        <a:schemeClr val="accent6"/>
                      </a:solidFill>
                      <a:prstDash val="solid"/>
                    </a:lnT>
                    <a:lnB w="12700" cmpd="sng">
                      <a:solidFill>
                        <a:schemeClr val="accent6"/>
                      </a:solidFill>
                      <a:prstDash val="solid"/>
                    </a:lnB>
                  </a:tcPr>
                </a:tc>
                <a:extLst>
                  <a:ext uri="{0D108BD9-81ED-4DB2-BD59-A6C34878D82A}">
                    <a16:rowId xmlns:a16="http://schemas.microsoft.com/office/drawing/2014/main" val="1469872105"/>
                  </a:ext>
                </a:extLst>
              </a:tr>
            </a:tbl>
          </a:graphicData>
        </a:graphic>
      </p:graphicFrame>
      <p:cxnSp>
        <p:nvCxnSpPr>
          <p:cNvPr id="101" name="Straight Arrow Connector 100">
            <a:extLst>
              <a:ext uri="{FF2B5EF4-FFF2-40B4-BE49-F238E27FC236}">
                <a16:creationId xmlns:a16="http://schemas.microsoft.com/office/drawing/2014/main" id="{7CF11D7D-48C8-90BF-74B1-3E3131E7E9D3}"/>
              </a:ext>
            </a:extLst>
          </p:cNvPr>
          <p:cNvCxnSpPr>
            <a:cxnSpLocks/>
          </p:cNvCxnSpPr>
          <p:nvPr/>
        </p:nvCxnSpPr>
        <p:spPr>
          <a:xfrm flipV="1">
            <a:off x="2400650" y="2030626"/>
            <a:ext cx="4644475" cy="10632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354FD868-D761-66B5-34FC-DBFEA80DBAAB}"/>
              </a:ext>
            </a:extLst>
          </p:cNvPr>
          <p:cNvCxnSpPr>
            <a:cxnSpLocks/>
          </p:cNvCxnSpPr>
          <p:nvPr/>
        </p:nvCxnSpPr>
        <p:spPr>
          <a:xfrm>
            <a:off x="9948914" y="5636658"/>
            <a:ext cx="292377" cy="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8E7286C6-7813-C513-94C7-50A9E31D7A72}"/>
              </a:ext>
            </a:extLst>
          </p:cNvPr>
          <p:cNvSpPr/>
          <p:nvPr/>
        </p:nvSpPr>
        <p:spPr>
          <a:xfrm>
            <a:off x="10222025" y="5260731"/>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Didn’t I name it, Mitch?</a:t>
            </a:r>
          </a:p>
          <a:p>
            <a:pPr algn="ctr"/>
            <a:r>
              <a:rPr lang="en-US" sz="400" dirty="0" err="1">
                <a:latin typeface="Comic Sans MS" panose="030F0702030302020204" pitchFamily="66" charset="0"/>
              </a:rPr>
              <a:t>speaker:Pablo</a:t>
            </a:r>
            <a:r>
              <a:rPr lang="en-US" sz="400" dirty="0">
                <a:latin typeface="Comic Sans MS" panose="030F0702030302020204" pitchFamily="66" charset="0"/>
              </a:rPr>
              <a:t> voice:pablo_7</a:t>
            </a:r>
          </a:p>
          <a:p>
            <a:pPr algn="ctr"/>
            <a:r>
              <a:rPr lang="en-US" sz="400" dirty="0" err="1">
                <a:latin typeface="Comic Sans MS" panose="030F0702030302020204" pitchFamily="66" charset="0"/>
              </a:rPr>
              <a:t>portrait:pablo</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113" name="Trapezoid 112">
            <a:extLst>
              <a:ext uri="{FF2B5EF4-FFF2-40B4-BE49-F238E27FC236}">
                <a16:creationId xmlns:a16="http://schemas.microsoft.com/office/drawing/2014/main" id="{940A0EBA-5CA8-F673-91B4-1CDABB058060}"/>
              </a:ext>
            </a:extLst>
          </p:cNvPr>
          <p:cNvSpPr/>
          <p:nvPr/>
        </p:nvSpPr>
        <p:spPr>
          <a:xfrm>
            <a:off x="4719537" y="1962707"/>
            <a:ext cx="1120836" cy="814171"/>
          </a:xfrm>
          <a:prstGeom prst="trapezoi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4" name="TextBox 113">
            <a:extLst>
              <a:ext uri="{FF2B5EF4-FFF2-40B4-BE49-F238E27FC236}">
                <a16:creationId xmlns:a16="http://schemas.microsoft.com/office/drawing/2014/main" id="{5B971C39-7BAA-67FE-599E-54147561E795}"/>
              </a:ext>
            </a:extLst>
          </p:cNvPr>
          <p:cNvSpPr txBox="1"/>
          <p:nvPr/>
        </p:nvSpPr>
        <p:spPr>
          <a:xfrm>
            <a:off x="4884410" y="2118552"/>
            <a:ext cx="843257" cy="230832"/>
          </a:xfrm>
          <a:prstGeom prst="rect">
            <a:avLst/>
          </a:prstGeom>
          <a:noFill/>
        </p:spPr>
        <p:txBody>
          <a:bodyPr wrap="square" rtlCol="0">
            <a:spAutoFit/>
          </a:bodyPr>
          <a:lstStyle/>
          <a:p>
            <a:r>
              <a:rPr lang="en-US" sz="900" dirty="0">
                <a:latin typeface="Comic Sans MS" panose="030F0702030302020204" pitchFamily="66" charset="0"/>
              </a:rPr>
              <a:t>exit 2</a:t>
            </a:r>
          </a:p>
        </p:txBody>
      </p:sp>
      <p:sp>
        <p:nvSpPr>
          <p:cNvPr id="115" name="Rectangle 114">
            <a:extLst>
              <a:ext uri="{FF2B5EF4-FFF2-40B4-BE49-F238E27FC236}">
                <a16:creationId xmlns:a16="http://schemas.microsoft.com/office/drawing/2014/main" id="{09A86E9D-E0C3-DBD0-B4F7-8E5CDEDFD674}"/>
              </a:ext>
            </a:extLst>
          </p:cNvPr>
          <p:cNvSpPr/>
          <p:nvPr/>
        </p:nvSpPr>
        <p:spPr>
          <a:xfrm>
            <a:off x="8496242" y="4223497"/>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What was you doing, then?</a:t>
            </a:r>
          </a:p>
          <a:p>
            <a:pPr algn="ctr"/>
            <a:r>
              <a:rPr lang="en-US" sz="400" dirty="0" err="1">
                <a:latin typeface="Comic Sans MS" panose="030F0702030302020204" pitchFamily="66" charset="0"/>
              </a:rPr>
              <a:t>speaker:Pablo</a:t>
            </a:r>
            <a:r>
              <a:rPr lang="en-US" sz="400" dirty="0">
                <a:latin typeface="Comic Sans MS" panose="030F0702030302020204" pitchFamily="66" charset="0"/>
              </a:rPr>
              <a:t> voice:pablo_8</a:t>
            </a:r>
          </a:p>
          <a:p>
            <a:pPr algn="ctr"/>
            <a:r>
              <a:rPr lang="en-US" sz="400" dirty="0" err="1">
                <a:latin typeface="Comic Sans MS" panose="030F0702030302020204" pitchFamily="66" charset="0"/>
              </a:rPr>
              <a:t>portrait:pablo</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16" name="Straight Arrow Connector 115">
            <a:extLst>
              <a:ext uri="{FF2B5EF4-FFF2-40B4-BE49-F238E27FC236}">
                <a16:creationId xmlns:a16="http://schemas.microsoft.com/office/drawing/2014/main" id="{B18671B2-04F2-2BE6-673E-28FE22ACB542}"/>
              </a:ext>
            </a:extLst>
          </p:cNvPr>
          <p:cNvCxnSpPr>
            <a:cxnSpLocks/>
          </p:cNvCxnSpPr>
          <p:nvPr/>
        </p:nvCxnSpPr>
        <p:spPr>
          <a:xfrm flipH="1" flipV="1">
            <a:off x="8098737" y="4607153"/>
            <a:ext cx="401058" cy="1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62B0B559-2A8F-A329-696E-9EF9D3BB2D9E}"/>
              </a:ext>
            </a:extLst>
          </p:cNvPr>
          <p:cNvSpPr/>
          <p:nvPr/>
        </p:nvSpPr>
        <p:spPr>
          <a:xfrm>
            <a:off x="6711466" y="4200067"/>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He was looking through them drapes. Now deal the hand over again and let’s play cards or quit. Some people get ants when they win.</a:t>
            </a:r>
          </a:p>
          <a:p>
            <a:pPr algn="ctr"/>
            <a:r>
              <a:rPr lang="en-US" sz="400" dirty="0" err="1">
                <a:latin typeface="Comic Sans MS" panose="030F0702030302020204" pitchFamily="66" charset="0"/>
              </a:rPr>
              <a:t>speaker:Stanley</a:t>
            </a:r>
            <a:r>
              <a:rPr lang="en-US" sz="400" dirty="0">
                <a:latin typeface="Comic Sans MS" panose="030F0702030302020204" pitchFamily="66" charset="0"/>
              </a:rPr>
              <a:t> voice:stanley_19</a:t>
            </a:r>
          </a:p>
          <a:p>
            <a:pPr algn="ctr"/>
            <a:r>
              <a:rPr lang="en-US" sz="400" dirty="0" err="1">
                <a:latin typeface="Comic Sans MS" panose="030F0702030302020204" pitchFamily="66" charset="0"/>
              </a:rPr>
              <a:t>portrait:stanley</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Tree>
    <p:extLst>
      <p:ext uri="{BB962C8B-B14F-4D97-AF65-F5344CB8AC3E}">
        <p14:creationId xmlns:p14="http://schemas.microsoft.com/office/powerpoint/2010/main" val="2625877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9508-2DFA-E979-D09D-E9B5E6CAE5B3}"/>
              </a:ext>
            </a:extLst>
          </p:cNvPr>
          <p:cNvSpPr>
            <a:spLocks noGrp="1"/>
          </p:cNvSpPr>
          <p:nvPr>
            <p:ph type="title"/>
          </p:nvPr>
        </p:nvSpPr>
        <p:spPr>
          <a:xfrm>
            <a:off x="170543" y="176440"/>
            <a:ext cx="1817914" cy="650875"/>
          </a:xfrm>
        </p:spPr>
        <p:txBody>
          <a:bodyPr>
            <a:normAutofit/>
          </a:bodyPr>
          <a:lstStyle/>
          <a:p>
            <a:r>
              <a:rPr lang="en-US" sz="2000" dirty="0">
                <a:latin typeface="Comic Sans MS" panose="030F0702030302020204" pitchFamily="66" charset="0"/>
              </a:rPr>
              <a:t>Exit 1 (Main) Page 3</a:t>
            </a:r>
          </a:p>
        </p:txBody>
      </p:sp>
      <p:cxnSp>
        <p:nvCxnSpPr>
          <p:cNvPr id="3" name="Straight Arrow Connector 2">
            <a:extLst>
              <a:ext uri="{FF2B5EF4-FFF2-40B4-BE49-F238E27FC236}">
                <a16:creationId xmlns:a16="http://schemas.microsoft.com/office/drawing/2014/main" id="{75EB256F-E17E-4DA7-8B64-51E8E1A388BD}"/>
              </a:ext>
            </a:extLst>
          </p:cNvPr>
          <p:cNvCxnSpPr>
            <a:cxnSpLocks/>
          </p:cNvCxnSpPr>
          <p:nvPr/>
        </p:nvCxnSpPr>
        <p:spPr>
          <a:xfrm>
            <a:off x="1567738" y="1244528"/>
            <a:ext cx="3490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E0F6251-C8DE-A7C8-0BA1-B160DD49BCE1}"/>
              </a:ext>
            </a:extLst>
          </p:cNvPr>
          <p:cNvSpPr/>
          <p:nvPr/>
        </p:nvSpPr>
        <p:spPr>
          <a:xfrm>
            <a:off x="170543" y="82731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I’m going to the “head”. Deal me out</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voice:mitch_11</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6" name="Rectangle 5">
            <a:extLst>
              <a:ext uri="{FF2B5EF4-FFF2-40B4-BE49-F238E27FC236}">
                <a16:creationId xmlns:a16="http://schemas.microsoft.com/office/drawing/2014/main" id="{B9CF42D3-573E-7860-31FC-FC7B24EF46AF}"/>
              </a:ext>
            </a:extLst>
          </p:cNvPr>
          <p:cNvSpPr/>
          <p:nvPr/>
        </p:nvSpPr>
        <p:spPr>
          <a:xfrm>
            <a:off x="1916742" y="82731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Sure he’s got ants now. Seven five-dollar bills in his pants pocket folded as tight as his spitballs.</a:t>
            </a:r>
          </a:p>
          <a:p>
            <a:pPr algn="ctr"/>
            <a:r>
              <a:rPr lang="en-US" sz="400" dirty="0" err="1">
                <a:latin typeface="Comic Sans MS" panose="030F0702030302020204" pitchFamily="66" charset="0"/>
              </a:rPr>
              <a:t>speaker:Pablo</a:t>
            </a:r>
            <a:r>
              <a:rPr lang="en-US" sz="400" dirty="0">
                <a:latin typeface="Comic Sans MS" panose="030F0702030302020204" pitchFamily="66" charset="0"/>
              </a:rPr>
              <a:t> voice:pablo_9</a:t>
            </a:r>
          </a:p>
          <a:p>
            <a:pPr algn="ctr"/>
            <a:r>
              <a:rPr lang="en-US" sz="400" dirty="0" err="1">
                <a:latin typeface="Comic Sans MS" panose="030F0702030302020204" pitchFamily="66" charset="0"/>
              </a:rPr>
              <a:t>portrait:pablo</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7" name="Straight Arrow Connector 6">
            <a:extLst>
              <a:ext uri="{FF2B5EF4-FFF2-40B4-BE49-F238E27FC236}">
                <a16:creationId xmlns:a16="http://schemas.microsoft.com/office/drawing/2014/main" id="{4AE6D6BF-4CD5-73F9-AB76-35DF1811F836}"/>
              </a:ext>
            </a:extLst>
          </p:cNvPr>
          <p:cNvCxnSpPr>
            <a:cxnSpLocks/>
          </p:cNvCxnSpPr>
          <p:nvPr/>
        </p:nvCxnSpPr>
        <p:spPr>
          <a:xfrm>
            <a:off x="3313937" y="1244528"/>
            <a:ext cx="3490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C94BB89-850D-D158-E96A-88146F007034}"/>
              </a:ext>
            </a:extLst>
          </p:cNvPr>
          <p:cNvSpPr/>
          <p:nvPr/>
        </p:nvSpPr>
        <p:spPr>
          <a:xfrm>
            <a:off x="3662941" y="82731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a:t>
            </a:r>
            <a:r>
              <a:rPr lang="en-US" sz="800" dirty="0"/>
              <a:t> Tomorrow you'll see him at the cashier's window getting them changed into quarters.</a:t>
            </a:r>
            <a:endParaRPr lang="en-US" sz="600" dirty="0">
              <a:latin typeface="Comic Sans MS" panose="030F0702030302020204" pitchFamily="66" charset="0"/>
            </a:endParaRPr>
          </a:p>
          <a:p>
            <a:pPr algn="ctr"/>
            <a:r>
              <a:rPr lang="en-US" sz="400" dirty="0" err="1">
                <a:latin typeface="Comic Sans MS" panose="030F0702030302020204" pitchFamily="66" charset="0"/>
              </a:rPr>
              <a:t>speaker:Steve</a:t>
            </a:r>
            <a:r>
              <a:rPr lang="en-US" sz="400" dirty="0">
                <a:latin typeface="Comic Sans MS" panose="030F0702030302020204" pitchFamily="66" charset="0"/>
              </a:rPr>
              <a:t> voice:steve_8</a:t>
            </a:r>
          </a:p>
          <a:p>
            <a:pPr algn="ctr"/>
            <a:r>
              <a:rPr lang="en-US" sz="400" dirty="0" err="1">
                <a:latin typeface="Comic Sans MS" panose="030F0702030302020204" pitchFamily="66" charset="0"/>
              </a:rPr>
              <a:t>portrait:steve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9" name="Straight Arrow Connector 8">
            <a:extLst>
              <a:ext uri="{FF2B5EF4-FFF2-40B4-BE49-F238E27FC236}">
                <a16:creationId xmlns:a16="http://schemas.microsoft.com/office/drawing/2014/main" id="{D2487BE0-E2B2-1816-DE82-E8FCE73407A6}"/>
              </a:ext>
            </a:extLst>
          </p:cNvPr>
          <p:cNvCxnSpPr>
            <a:cxnSpLocks/>
          </p:cNvCxnSpPr>
          <p:nvPr/>
        </p:nvCxnSpPr>
        <p:spPr>
          <a:xfrm>
            <a:off x="5048398" y="1254655"/>
            <a:ext cx="3490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51E27AB-6F1D-3B61-9F32-C770CCCC6497}"/>
              </a:ext>
            </a:extLst>
          </p:cNvPr>
          <p:cNvSpPr/>
          <p:nvPr/>
        </p:nvSpPr>
        <p:spPr>
          <a:xfrm>
            <a:off x="5397402" y="837442"/>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And when he goes home he’ll deposit them one by one in a piggy bank his mother give him for Christmas.</a:t>
            </a:r>
          </a:p>
          <a:p>
            <a:pPr algn="ctr"/>
            <a:r>
              <a:rPr lang="en-US" sz="400" dirty="0" err="1">
                <a:latin typeface="Comic Sans MS" panose="030F0702030302020204" pitchFamily="66" charset="0"/>
              </a:rPr>
              <a:t>speaker:Stanley</a:t>
            </a:r>
            <a:r>
              <a:rPr lang="en-US" sz="400" dirty="0">
                <a:latin typeface="Comic Sans MS" panose="030F0702030302020204" pitchFamily="66" charset="0"/>
              </a:rPr>
              <a:t> voice:stanley</a:t>
            </a:r>
            <a:r>
              <a:rPr lang="en-US" sz="400">
                <a:latin typeface="Comic Sans MS" panose="030F0702030302020204" pitchFamily="66" charset="0"/>
              </a:rPr>
              <a:t>_21</a:t>
            </a:r>
            <a:endParaRPr lang="en-US" sz="400" dirty="0">
              <a:latin typeface="Comic Sans MS" panose="030F0702030302020204" pitchFamily="66" charset="0"/>
            </a:endParaRPr>
          </a:p>
          <a:p>
            <a:pPr algn="ctr"/>
            <a:r>
              <a:rPr lang="en-US" sz="400" dirty="0" err="1">
                <a:latin typeface="Comic Sans MS" panose="030F0702030302020204" pitchFamily="66" charset="0"/>
              </a:rPr>
              <a:t>portrait:stanley</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1" name="Straight Arrow Connector 10">
            <a:extLst>
              <a:ext uri="{FF2B5EF4-FFF2-40B4-BE49-F238E27FC236}">
                <a16:creationId xmlns:a16="http://schemas.microsoft.com/office/drawing/2014/main" id="{FD32985C-6CFC-9032-FE1B-619E4273AF0E}"/>
              </a:ext>
            </a:extLst>
          </p:cNvPr>
          <p:cNvCxnSpPr>
            <a:cxnSpLocks/>
          </p:cNvCxnSpPr>
          <p:nvPr/>
        </p:nvCxnSpPr>
        <p:spPr>
          <a:xfrm>
            <a:off x="6782859" y="1244528"/>
            <a:ext cx="3490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20E580E-4A00-2614-DD5C-B874E3B3E729}"/>
              </a:ext>
            </a:extLst>
          </p:cNvPr>
          <p:cNvSpPr/>
          <p:nvPr/>
        </p:nvSpPr>
        <p:spPr>
          <a:xfrm>
            <a:off x="7131863" y="82731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Mitch walks toward 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3" name="Straight Arrow Connector 12">
            <a:extLst>
              <a:ext uri="{FF2B5EF4-FFF2-40B4-BE49-F238E27FC236}">
                <a16:creationId xmlns:a16="http://schemas.microsoft.com/office/drawing/2014/main" id="{05550E9A-8676-7FB0-ECA1-C814B7E70971}"/>
              </a:ext>
            </a:extLst>
          </p:cNvPr>
          <p:cNvCxnSpPr>
            <a:cxnSpLocks/>
          </p:cNvCxnSpPr>
          <p:nvPr/>
        </p:nvCxnSpPr>
        <p:spPr>
          <a:xfrm>
            <a:off x="8529058" y="1234399"/>
            <a:ext cx="3490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47024DD-346F-60DA-CBB9-3CBC7276BFFF}"/>
              </a:ext>
            </a:extLst>
          </p:cNvPr>
          <p:cNvSpPr/>
          <p:nvPr/>
        </p:nvSpPr>
        <p:spPr>
          <a:xfrm>
            <a:off x="8866324" y="82731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Hello! The Little Boys’ Room is busy right now.</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voice:blanche_32</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8" name="Straight Arrow Connector 17">
            <a:extLst>
              <a:ext uri="{FF2B5EF4-FFF2-40B4-BE49-F238E27FC236}">
                <a16:creationId xmlns:a16="http://schemas.microsoft.com/office/drawing/2014/main" id="{BE24874D-4365-81E6-D502-2676F03E3CC8}"/>
              </a:ext>
            </a:extLst>
          </p:cNvPr>
          <p:cNvCxnSpPr>
            <a:cxnSpLocks/>
          </p:cNvCxnSpPr>
          <p:nvPr/>
        </p:nvCxnSpPr>
        <p:spPr>
          <a:xfrm flipV="1">
            <a:off x="10263519" y="1224644"/>
            <a:ext cx="350188" cy="2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DB6F312-B7D8-8F12-40EE-5810AE671873}"/>
              </a:ext>
            </a:extLst>
          </p:cNvPr>
          <p:cNvCxnSpPr>
            <a:cxnSpLocks/>
          </p:cNvCxnSpPr>
          <p:nvPr/>
        </p:nvCxnSpPr>
        <p:spPr>
          <a:xfrm>
            <a:off x="11296981" y="1641485"/>
            <a:ext cx="0" cy="2716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33BC6CEA-AFD5-8BCF-6C2A-95DDD838AC71}"/>
              </a:ext>
            </a:extLst>
          </p:cNvPr>
          <p:cNvSpPr/>
          <p:nvPr/>
        </p:nvSpPr>
        <p:spPr>
          <a:xfrm>
            <a:off x="3458909" y="5340350"/>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You know it?</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voice:mitch:16</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43" name="Rectangle 42">
            <a:extLst>
              <a:ext uri="{FF2B5EF4-FFF2-40B4-BE49-F238E27FC236}">
                <a16:creationId xmlns:a16="http://schemas.microsoft.com/office/drawing/2014/main" id="{7153DE74-7D29-6BF2-777E-2159C621C8E1}"/>
              </a:ext>
            </a:extLst>
          </p:cNvPr>
          <p:cNvSpPr/>
          <p:nvPr/>
        </p:nvSpPr>
        <p:spPr>
          <a:xfrm>
            <a:off x="91696" y="3103249"/>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What did you just say.</a:t>
            </a:r>
          </a:p>
          <a:p>
            <a:pPr algn="ctr"/>
            <a:r>
              <a:rPr lang="en-US" sz="400" dirty="0" err="1">
                <a:latin typeface="Comic Sans MS" panose="030F0702030302020204" pitchFamily="66" charset="0"/>
              </a:rPr>
              <a:t>speaker:Stanley</a:t>
            </a:r>
            <a:r>
              <a:rPr lang="en-US" sz="400" dirty="0">
                <a:latin typeface="Comic Sans MS" panose="030F0702030302020204" pitchFamily="66" charset="0"/>
              </a:rPr>
              <a:t> voice:stanley_17</a:t>
            </a:r>
          </a:p>
          <a:p>
            <a:pPr algn="ctr"/>
            <a:r>
              <a:rPr lang="en-US" sz="400" dirty="0" err="1">
                <a:latin typeface="Comic Sans MS" panose="030F0702030302020204" pitchFamily="66" charset="0"/>
              </a:rPr>
              <a:t>portrait:stanley</a:t>
            </a:r>
            <a:endParaRPr lang="en-US" sz="400" dirty="0">
              <a:latin typeface="Comic Sans MS" panose="030F0702030302020204" pitchFamily="66" charset="0"/>
            </a:endParaRPr>
          </a:p>
          <a:p>
            <a:pPr algn="ctr"/>
            <a:r>
              <a:rPr lang="en-US" sz="400" dirty="0" err="1">
                <a:latin typeface="Comic Sans MS" panose="030F0702030302020204" pitchFamily="66" charset="0"/>
              </a:rPr>
              <a:t>relation:stanley_negativeone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5" name="Straight Arrow Connector 4">
            <a:extLst>
              <a:ext uri="{FF2B5EF4-FFF2-40B4-BE49-F238E27FC236}">
                <a16:creationId xmlns:a16="http://schemas.microsoft.com/office/drawing/2014/main" id="{64E130CC-F003-55C8-82CC-5F258EEF5E96}"/>
              </a:ext>
            </a:extLst>
          </p:cNvPr>
          <p:cNvCxnSpPr>
            <a:cxnSpLocks/>
          </p:cNvCxnSpPr>
          <p:nvPr/>
        </p:nvCxnSpPr>
        <p:spPr>
          <a:xfrm>
            <a:off x="787400" y="3937000"/>
            <a:ext cx="0" cy="279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69CBDF7-AB2F-6B02-4C20-01A5E5C08675}"/>
              </a:ext>
            </a:extLst>
          </p:cNvPr>
          <p:cNvCxnSpPr>
            <a:cxnSpLocks/>
          </p:cNvCxnSpPr>
          <p:nvPr/>
        </p:nvCxnSpPr>
        <p:spPr>
          <a:xfrm>
            <a:off x="1485900" y="5740506"/>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F79F35B-948E-8F1E-5446-FDF2EF955D71}"/>
              </a:ext>
            </a:extLst>
          </p:cNvPr>
          <p:cNvSpPr/>
          <p:nvPr/>
        </p:nvSpPr>
        <p:spPr>
          <a:xfrm>
            <a:off x="73746" y="5331094"/>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[Mitch strikes a match]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37" name="Rectangle 36">
            <a:extLst>
              <a:ext uri="{FF2B5EF4-FFF2-40B4-BE49-F238E27FC236}">
                <a16:creationId xmlns:a16="http://schemas.microsoft.com/office/drawing/2014/main" id="{8A3BD0A6-7A1C-4CAE-B8D7-B994BD87F33F}"/>
              </a:ext>
            </a:extLst>
          </p:cNvPr>
          <p:cNvSpPr/>
          <p:nvPr/>
        </p:nvSpPr>
        <p:spPr>
          <a:xfrm>
            <a:off x="1791158" y="5331094"/>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“And if God choose, I shall but love thee better—after—death!” Why, that’s from my favorite sonnet by Mrs. Browning!</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voice:blanche_40</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38" name="Straight Arrow Connector 37">
            <a:extLst>
              <a:ext uri="{FF2B5EF4-FFF2-40B4-BE49-F238E27FC236}">
                <a16:creationId xmlns:a16="http://schemas.microsoft.com/office/drawing/2014/main" id="{2EE33360-A641-0EBD-10E3-0DC72BB3DE77}"/>
              </a:ext>
            </a:extLst>
          </p:cNvPr>
          <p:cNvCxnSpPr>
            <a:cxnSpLocks/>
          </p:cNvCxnSpPr>
          <p:nvPr/>
        </p:nvCxnSpPr>
        <p:spPr>
          <a:xfrm>
            <a:off x="3175116" y="5692531"/>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14807B7-D475-00FC-A271-4A4443523441}"/>
              </a:ext>
            </a:extLst>
          </p:cNvPr>
          <p:cNvCxnSpPr>
            <a:cxnSpLocks/>
          </p:cNvCxnSpPr>
          <p:nvPr/>
        </p:nvCxnSpPr>
        <p:spPr>
          <a:xfrm>
            <a:off x="4858902" y="5689046"/>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FCB10B2-D8B9-FBD2-DA2A-6B2D08FE2A37}"/>
              </a:ext>
            </a:extLst>
          </p:cNvPr>
          <p:cNvCxnSpPr>
            <a:cxnSpLocks/>
          </p:cNvCxnSpPr>
          <p:nvPr/>
        </p:nvCxnSpPr>
        <p:spPr>
          <a:xfrm>
            <a:off x="768258" y="5046027"/>
            <a:ext cx="0" cy="252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8550767C-B4A9-FB4A-BBE2-9C4625F804E9}"/>
              </a:ext>
            </a:extLst>
          </p:cNvPr>
          <p:cNvSpPr/>
          <p:nvPr/>
        </p:nvSpPr>
        <p:spPr>
          <a:xfrm>
            <a:off x="5132980" y="5331093"/>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Certainly I do!</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voice:blanche_41</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86" name="Straight Arrow Connector 85">
            <a:extLst>
              <a:ext uri="{FF2B5EF4-FFF2-40B4-BE49-F238E27FC236}">
                <a16:creationId xmlns:a16="http://schemas.microsoft.com/office/drawing/2014/main" id="{FB053047-1D24-26FB-BDB5-7534EF48F97D}"/>
              </a:ext>
            </a:extLst>
          </p:cNvPr>
          <p:cNvCxnSpPr>
            <a:cxnSpLocks/>
          </p:cNvCxnSpPr>
          <p:nvPr/>
        </p:nvCxnSpPr>
        <p:spPr>
          <a:xfrm flipV="1">
            <a:off x="10876353" y="5094695"/>
            <a:ext cx="0" cy="245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55463B9-6DA9-700F-3440-656798DAB5E0}"/>
              </a:ext>
            </a:extLst>
          </p:cNvPr>
          <p:cNvCxnSpPr>
            <a:cxnSpLocks/>
          </p:cNvCxnSpPr>
          <p:nvPr/>
        </p:nvCxnSpPr>
        <p:spPr>
          <a:xfrm>
            <a:off x="6528870" y="5738178"/>
            <a:ext cx="292377" cy="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D03B5A9C-0C38-75C9-9D5D-2BFAD4B19941}"/>
              </a:ext>
            </a:extLst>
          </p:cNvPr>
          <p:cNvSpPr/>
          <p:nvPr/>
        </p:nvSpPr>
        <p:spPr>
          <a:xfrm>
            <a:off x="8515706" y="5340349"/>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It sounds like a romance.</a:t>
            </a:r>
          </a:p>
          <a:p>
            <a:pPr algn="ctr"/>
            <a:r>
              <a:rPr lang="en-US" sz="400" dirty="0" err="1">
                <a:latin typeface="Comic Sans MS" panose="030F0702030302020204" pitchFamily="66" charset="0"/>
              </a:rPr>
              <a:t>speaker:Blanhce</a:t>
            </a:r>
            <a:r>
              <a:rPr lang="en-US" sz="400" dirty="0">
                <a:latin typeface="Comic Sans MS" panose="030F0702030302020204" pitchFamily="66" charset="0"/>
              </a:rPr>
              <a:t> voice:blanche_42</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graphicFrame>
        <p:nvGraphicFramePr>
          <p:cNvPr id="102" name="Table 101">
            <a:extLst>
              <a:ext uri="{FF2B5EF4-FFF2-40B4-BE49-F238E27FC236}">
                <a16:creationId xmlns:a16="http://schemas.microsoft.com/office/drawing/2014/main" id="{C90C90D3-82C7-C46B-3D17-A96AD3EC657B}"/>
              </a:ext>
            </a:extLst>
          </p:cNvPr>
          <p:cNvGraphicFramePr>
            <a:graphicFrameLocks noGrp="1"/>
          </p:cNvGraphicFramePr>
          <p:nvPr>
            <p:extLst>
              <p:ext uri="{D42A27DB-BD31-4B8C-83A1-F6EECF244321}">
                <p14:modId xmlns:p14="http://schemas.microsoft.com/office/powerpoint/2010/main" val="3376316424"/>
              </p:ext>
            </p:extLst>
          </p:nvPr>
        </p:nvGraphicFramePr>
        <p:xfrm>
          <a:off x="8770858" y="1849269"/>
          <a:ext cx="1618692" cy="1006326"/>
        </p:xfrm>
        <a:graphic>
          <a:graphicData uri="http://schemas.openxmlformats.org/drawingml/2006/table">
            <a:tbl>
              <a:tblPr/>
              <a:tblGrid>
                <a:gridCol w="1618692">
                  <a:extLst>
                    <a:ext uri="{9D8B030D-6E8A-4147-A177-3AD203B41FA5}">
                      <a16:colId xmlns:a16="http://schemas.microsoft.com/office/drawing/2014/main" val="53105099"/>
                    </a:ext>
                  </a:extLst>
                </a:gridCol>
              </a:tblGrid>
              <a:tr h="1006326">
                <a:tc>
                  <a:txBody>
                    <a:bodyPr/>
                    <a:lstStyle/>
                    <a:p>
                      <a:endParaRPr lang="en-US" dirty="0"/>
                    </a:p>
                  </a:txBody>
                  <a:tcPr>
                    <a:lnL w="12700" cmpd="sng">
                      <a:solidFill>
                        <a:schemeClr val="accent6"/>
                      </a:solidFill>
                      <a:prstDash val="solid"/>
                    </a:lnL>
                    <a:lnR w="12700" cmpd="sng">
                      <a:solidFill>
                        <a:schemeClr val="accent6"/>
                      </a:solidFill>
                      <a:prstDash val="solid"/>
                    </a:lnR>
                    <a:lnT w="12700" cmpd="sng">
                      <a:solidFill>
                        <a:schemeClr val="accent6"/>
                      </a:solidFill>
                      <a:prstDash val="solid"/>
                    </a:lnT>
                    <a:lnB w="12700" cmpd="sng">
                      <a:solidFill>
                        <a:schemeClr val="accent6"/>
                      </a:solidFill>
                      <a:prstDash val="solid"/>
                    </a:lnB>
                  </a:tcPr>
                </a:tc>
                <a:extLst>
                  <a:ext uri="{0D108BD9-81ED-4DB2-BD59-A6C34878D82A}">
                    <a16:rowId xmlns:a16="http://schemas.microsoft.com/office/drawing/2014/main" val="2497934125"/>
                  </a:ext>
                </a:extLst>
              </a:tr>
            </a:tbl>
          </a:graphicData>
        </a:graphic>
      </p:graphicFrame>
      <p:cxnSp>
        <p:nvCxnSpPr>
          <p:cNvPr id="103" name="Straight Arrow Connector 102">
            <a:extLst>
              <a:ext uri="{FF2B5EF4-FFF2-40B4-BE49-F238E27FC236}">
                <a16:creationId xmlns:a16="http://schemas.microsoft.com/office/drawing/2014/main" id="{A4452294-F5FF-0ECF-E6D3-0D014F3AD907}"/>
              </a:ext>
            </a:extLst>
          </p:cNvPr>
          <p:cNvCxnSpPr>
            <a:cxnSpLocks/>
          </p:cNvCxnSpPr>
          <p:nvPr/>
        </p:nvCxnSpPr>
        <p:spPr>
          <a:xfrm flipH="1">
            <a:off x="9876471" y="4630583"/>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554A6673-AD0A-47E6-548B-847B2FD5BEF8}"/>
              </a:ext>
            </a:extLst>
          </p:cNvPr>
          <p:cNvSpPr/>
          <p:nvPr/>
        </p:nvSpPr>
        <p:spPr>
          <a:xfrm>
            <a:off x="10177755" y="4286630"/>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Oh?</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voice:blanche_43</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108" name="Trapezoid 107">
            <a:extLst>
              <a:ext uri="{FF2B5EF4-FFF2-40B4-BE49-F238E27FC236}">
                <a16:creationId xmlns:a16="http://schemas.microsoft.com/office/drawing/2014/main" id="{5033945D-4EDD-30B0-2C09-95ACBFD71A51}"/>
              </a:ext>
            </a:extLst>
          </p:cNvPr>
          <p:cNvSpPr/>
          <p:nvPr/>
        </p:nvSpPr>
        <p:spPr>
          <a:xfrm>
            <a:off x="1916742" y="4293612"/>
            <a:ext cx="1120836" cy="814171"/>
          </a:xfrm>
          <a:prstGeom prst="trapezoi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0" name="TextBox 109">
            <a:extLst>
              <a:ext uri="{FF2B5EF4-FFF2-40B4-BE49-F238E27FC236}">
                <a16:creationId xmlns:a16="http://schemas.microsoft.com/office/drawing/2014/main" id="{0D514DCD-2D3A-5710-977D-622380D465C6}"/>
              </a:ext>
            </a:extLst>
          </p:cNvPr>
          <p:cNvSpPr txBox="1"/>
          <p:nvPr/>
        </p:nvSpPr>
        <p:spPr>
          <a:xfrm>
            <a:off x="5409950" y="4315355"/>
            <a:ext cx="843257" cy="230832"/>
          </a:xfrm>
          <a:prstGeom prst="rect">
            <a:avLst/>
          </a:prstGeom>
          <a:noFill/>
        </p:spPr>
        <p:txBody>
          <a:bodyPr wrap="square" rtlCol="0">
            <a:spAutoFit/>
          </a:bodyPr>
          <a:lstStyle/>
          <a:p>
            <a:r>
              <a:rPr lang="en-US" sz="900" dirty="0">
                <a:latin typeface="Comic Sans MS" panose="030F0702030302020204" pitchFamily="66" charset="0"/>
              </a:rPr>
              <a:t>exit 1</a:t>
            </a:r>
          </a:p>
        </p:txBody>
      </p:sp>
      <p:sp>
        <p:nvSpPr>
          <p:cNvPr id="26" name="Rectangle 25">
            <a:extLst>
              <a:ext uri="{FF2B5EF4-FFF2-40B4-BE49-F238E27FC236}">
                <a16:creationId xmlns:a16="http://schemas.microsoft.com/office/drawing/2014/main" id="{65F75414-2552-107B-33EA-71EBC79E7AF7}"/>
              </a:ext>
            </a:extLst>
          </p:cNvPr>
          <p:cNvSpPr/>
          <p:nvPr/>
        </p:nvSpPr>
        <p:spPr>
          <a:xfrm>
            <a:off x="10600785" y="831966"/>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We’ve—been drinking beer.</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voice:mitch_12</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16" name="Rectangle 15">
            <a:extLst>
              <a:ext uri="{FF2B5EF4-FFF2-40B4-BE49-F238E27FC236}">
                <a16:creationId xmlns:a16="http://schemas.microsoft.com/office/drawing/2014/main" id="{0EF56D13-99E7-4B27-D4E7-9EB7A7E73F3B}"/>
              </a:ext>
            </a:extLst>
          </p:cNvPr>
          <p:cNvSpPr/>
          <p:nvPr/>
        </p:nvSpPr>
        <p:spPr>
          <a:xfrm>
            <a:off x="10598386" y="1937723"/>
            <a:ext cx="1397189" cy="814171"/>
          </a:xfrm>
          <a:prstGeom prst="rect">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148154A4-71C1-583F-2911-2AB875D92CE0}"/>
              </a:ext>
            </a:extLst>
          </p:cNvPr>
          <p:cNvSpPr txBox="1"/>
          <p:nvPr/>
        </p:nvSpPr>
        <p:spPr>
          <a:xfrm>
            <a:off x="10598386" y="1956669"/>
            <a:ext cx="1397189" cy="692497"/>
          </a:xfrm>
          <a:prstGeom prst="rect">
            <a:avLst/>
          </a:prstGeom>
          <a:noFill/>
        </p:spPr>
        <p:txBody>
          <a:bodyPr wrap="square">
            <a:spAutoFit/>
          </a:bodyPr>
          <a:lstStyle/>
          <a:p>
            <a:pPr algn="ctr"/>
            <a:r>
              <a:rPr lang="en-US" sz="600" dirty="0">
                <a:solidFill>
                  <a:schemeClr val="accent1"/>
                </a:solidFill>
                <a:latin typeface="Comic Sans MS" panose="030F0702030302020204" pitchFamily="66" charset="0"/>
              </a:rPr>
              <a:t>1.I don’t like beer. It’s coarse and rough and irritating and it gets everywhere.</a:t>
            </a:r>
          </a:p>
          <a:p>
            <a:pPr algn="ctr"/>
            <a:r>
              <a:rPr lang="en-US" sz="600" dirty="0">
                <a:solidFill>
                  <a:schemeClr val="accent6"/>
                </a:solidFill>
                <a:latin typeface="Comic Sans MS" panose="030F0702030302020204" pitchFamily="66" charset="0"/>
              </a:rPr>
              <a:t>2.I hate beer.</a:t>
            </a:r>
          </a:p>
          <a:p>
            <a:pPr algn="ctr"/>
            <a:r>
              <a:rPr lang="en-US" sz="500" dirty="0" err="1">
                <a:latin typeface="Comic Sans MS" panose="030F0702030302020204" pitchFamily="66" charset="0"/>
              </a:rPr>
              <a:t>speaker:Blanche</a:t>
            </a:r>
            <a:r>
              <a:rPr lang="en-US" sz="500" dirty="0">
                <a:latin typeface="Comic Sans MS" panose="030F0702030302020204" pitchFamily="66" charset="0"/>
              </a:rPr>
              <a:t> voice:blanche_33</a:t>
            </a:r>
          </a:p>
          <a:p>
            <a:pPr algn="ctr"/>
            <a:r>
              <a:rPr lang="en-US" sz="500" dirty="0" err="1">
                <a:latin typeface="Comic Sans MS" panose="030F0702030302020204" pitchFamily="66" charset="0"/>
              </a:rPr>
              <a:t>portrait:blanche</a:t>
            </a:r>
            <a:endParaRPr lang="en-US" sz="500" dirty="0">
              <a:latin typeface="Comic Sans MS" panose="030F0702030302020204" pitchFamily="66" charset="0"/>
            </a:endParaRPr>
          </a:p>
          <a:p>
            <a:pPr algn="ctr"/>
            <a:r>
              <a:rPr lang="en-US" sz="500" dirty="0">
                <a:latin typeface="Comic Sans MS" panose="030F0702030302020204" pitchFamily="66" charset="0"/>
              </a:rPr>
              <a:t>voice:blanche_34</a:t>
            </a:r>
          </a:p>
        </p:txBody>
      </p:sp>
      <p:cxnSp>
        <p:nvCxnSpPr>
          <p:cNvPr id="45" name="Straight Arrow Connector 44">
            <a:extLst>
              <a:ext uri="{FF2B5EF4-FFF2-40B4-BE49-F238E27FC236}">
                <a16:creationId xmlns:a16="http://schemas.microsoft.com/office/drawing/2014/main" id="{18B59631-1EDD-FE21-9A2D-1DEB15DBDB86}"/>
              </a:ext>
            </a:extLst>
          </p:cNvPr>
          <p:cNvCxnSpPr>
            <a:cxnSpLocks/>
          </p:cNvCxnSpPr>
          <p:nvPr/>
        </p:nvCxnSpPr>
        <p:spPr>
          <a:xfrm flipH="1">
            <a:off x="10281202" y="2486634"/>
            <a:ext cx="3134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F4C410E-66F8-C661-F916-99AFEB51A851}"/>
              </a:ext>
            </a:extLst>
          </p:cNvPr>
          <p:cNvCxnSpPr>
            <a:cxnSpLocks/>
          </p:cNvCxnSpPr>
          <p:nvPr/>
        </p:nvCxnSpPr>
        <p:spPr>
          <a:xfrm flipH="1">
            <a:off x="8516288" y="2350556"/>
            <a:ext cx="3588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B371BE2-5C78-6641-05DE-BA6C9F580A37}"/>
              </a:ext>
            </a:extLst>
          </p:cNvPr>
          <p:cNvCxnSpPr>
            <a:cxnSpLocks/>
          </p:cNvCxnSpPr>
          <p:nvPr/>
        </p:nvCxnSpPr>
        <p:spPr>
          <a:xfrm flipH="1" flipV="1">
            <a:off x="10281202" y="2327307"/>
            <a:ext cx="314821" cy="3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E063F780-D1CB-463C-7879-25E24164618B}"/>
              </a:ext>
            </a:extLst>
          </p:cNvPr>
          <p:cNvSpPr/>
          <p:nvPr/>
        </p:nvSpPr>
        <p:spPr>
          <a:xfrm>
            <a:off x="8876335" y="1942277"/>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It’s—a hot weather drink.</a:t>
            </a:r>
          </a:p>
          <a:p>
            <a:pPr algn="ctr"/>
            <a:r>
              <a:rPr lang="en-US" sz="400" dirty="0" err="1">
                <a:latin typeface="Comic Sans MS" panose="030F0702030302020204" pitchFamily="66" charset="0"/>
              </a:rPr>
              <a:t>speaker:Stanley</a:t>
            </a:r>
            <a:r>
              <a:rPr lang="en-US" sz="400" dirty="0">
                <a:latin typeface="Comic Sans MS" panose="030F0702030302020204" pitchFamily="66" charset="0"/>
              </a:rPr>
              <a:t> voice:stanley_14</a:t>
            </a:r>
          </a:p>
          <a:p>
            <a:pPr algn="ctr"/>
            <a:r>
              <a:rPr lang="en-US" sz="400" dirty="0" err="1">
                <a:latin typeface="Comic Sans MS" panose="030F0702030302020204" pitchFamily="66" charset="0"/>
              </a:rPr>
              <a:t>portrait:stanley</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graphicFrame>
        <p:nvGraphicFramePr>
          <p:cNvPr id="56" name="Table 55">
            <a:extLst>
              <a:ext uri="{FF2B5EF4-FFF2-40B4-BE49-F238E27FC236}">
                <a16:creationId xmlns:a16="http://schemas.microsoft.com/office/drawing/2014/main" id="{68A9C5A9-6C18-C1D8-8C45-18BAEAE5DAFF}"/>
              </a:ext>
            </a:extLst>
          </p:cNvPr>
          <p:cNvGraphicFramePr>
            <a:graphicFrameLocks noGrp="1"/>
          </p:cNvGraphicFramePr>
          <p:nvPr>
            <p:extLst>
              <p:ext uri="{D42A27DB-BD31-4B8C-83A1-F6EECF244321}">
                <p14:modId xmlns:p14="http://schemas.microsoft.com/office/powerpoint/2010/main" val="2802737817"/>
              </p:ext>
            </p:extLst>
          </p:nvPr>
        </p:nvGraphicFramePr>
        <p:xfrm>
          <a:off x="8879793" y="1950336"/>
          <a:ext cx="1404937" cy="804862"/>
        </p:xfrm>
        <a:graphic>
          <a:graphicData uri="http://schemas.openxmlformats.org/drawingml/2006/table">
            <a:tbl>
              <a:tblPr/>
              <a:tblGrid>
                <a:gridCol w="1404937">
                  <a:extLst>
                    <a:ext uri="{9D8B030D-6E8A-4147-A177-3AD203B41FA5}">
                      <a16:colId xmlns:a16="http://schemas.microsoft.com/office/drawing/2014/main" val="3212775057"/>
                    </a:ext>
                  </a:extLst>
                </a:gridCol>
              </a:tblGrid>
              <a:tr h="804862">
                <a:tc>
                  <a:txBody>
                    <a:bodyPr/>
                    <a:lstStyle/>
                    <a:p>
                      <a:endParaRPr lang="en-US" dirty="0"/>
                    </a:p>
                  </a:txBody>
                  <a:tcPr>
                    <a:lnL w="12700" cmpd="sng">
                      <a:solidFill>
                        <a:schemeClr val="accent1"/>
                      </a:solidFill>
                      <a:prstDash val="solid"/>
                    </a:lnL>
                    <a:lnR w="12700" cmpd="sng">
                      <a:solidFill>
                        <a:schemeClr val="accent1"/>
                      </a:solidFill>
                      <a:prstDash val="solid"/>
                    </a:lnR>
                    <a:lnT w="12700" cmpd="sng">
                      <a:solidFill>
                        <a:schemeClr val="accent1"/>
                      </a:solidFill>
                      <a:prstDash val="solid"/>
                    </a:lnT>
                    <a:lnB w="12700" cmpd="sng">
                      <a:solidFill>
                        <a:schemeClr val="accent1"/>
                      </a:solidFill>
                      <a:prstDash val="solid"/>
                    </a:lnB>
                  </a:tcPr>
                </a:tc>
                <a:extLst>
                  <a:ext uri="{0D108BD9-81ED-4DB2-BD59-A6C34878D82A}">
                    <a16:rowId xmlns:a16="http://schemas.microsoft.com/office/drawing/2014/main" val="2096051572"/>
                  </a:ext>
                </a:extLst>
              </a:tr>
            </a:tbl>
          </a:graphicData>
        </a:graphic>
      </p:graphicFrame>
      <p:graphicFrame>
        <p:nvGraphicFramePr>
          <p:cNvPr id="76" name="Table 75">
            <a:extLst>
              <a:ext uri="{FF2B5EF4-FFF2-40B4-BE49-F238E27FC236}">
                <a16:creationId xmlns:a16="http://schemas.microsoft.com/office/drawing/2014/main" id="{EC68219A-2561-86B6-AE15-871FD543AC1C}"/>
              </a:ext>
            </a:extLst>
          </p:cNvPr>
          <p:cNvGraphicFramePr>
            <a:graphicFrameLocks noGrp="1"/>
          </p:cNvGraphicFramePr>
          <p:nvPr/>
        </p:nvGraphicFramePr>
        <p:xfrm>
          <a:off x="76200" y="3115902"/>
          <a:ext cx="1409700" cy="812800"/>
        </p:xfrm>
        <a:graphic>
          <a:graphicData uri="http://schemas.openxmlformats.org/drawingml/2006/table">
            <a:tbl>
              <a:tblPr/>
              <a:tblGrid>
                <a:gridCol w="1409700">
                  <a:extLst>
                    <a:ext uri="{9D8B030D-6E8A-4147-A177-3AD203B41FA5}">
                      <a16:colId xmlns:a16="http://schemas.microsoft.com/office/drawing/2014/main" val="298753475"/>
                    </a:ext>
                  </a:extLst>
                </a:gridCol>
              </a:tblGrid>
              <a:tr h="812800">
                <a:tc>
                  <a:txBody>
                    <a:bodyPr/>
                    <a:lstStyle/>
                    <a:p>
                      <a:endParaRPr lang="en-US" dirty="0"/>
                    </a:p>
                  </a:txBody>
                  <a:tcPr>
                    <a:lnL w="12700" cmpd="sng">
                      <a:solidFill>
                        <a:schemeClr val="accent1"/>
                      </a:solidFill>
                      <a:prstDash val="solid"/>
                    </a:lnL>
                    <a:lnR w="12700" cmpd="sng">
                      <a:solidFill>
                        <a:schemeClr val="accent1"/>
                      </a:solidFill>
                      <a:prstDash val="solid"/>
                    </a:lnR>
                    <a:lnT w="12700" cmpd="sng">
                      <a:solidFill>
                        <a:schemeClr val="accent1"/>
                      </a:solidFill>
                      <a:prstDash val="solid"/>
                    </a:lnT>
                    <a:lnB w="12700" cmpd="sng">
                      <a:solidFill>
                        <a:schemeClr val="accent1"/>
                      </a:solidFill>
                      <a:prstDash val="solid"/>
                    </a:lnB>
                  </a:tcPr>
                </a:tc>
                <a:extLst>
                  <a:ext uri="{0D108BD9-81ED-4DB2-BD59-A6C34878D82A}">
                    <a16:rowId xmlns:a16="http://schemas.microsoft.com/office/drawing/2014/main" val="3203683614"/>
                  </a:ext>
                </a:extLst>
              </a:tr>
            </a:tbl>
          </a:graphicData>
        </a:graphic>
      </p:graphicFrame>
      <p:sp>
        <p:nvSpPr>
          <p:cNvPr id="78" name="Rectangle 77">
            <a:extLst>
              <a:ext uri="{FF2B5EF4-FFF2-40B4-BE49-F238E27FC236}">
                <a16:creationId xmlns:a16="http://schemas.microsoft.com/office/drawing/2014/main" id="{D5C71FA9-B6F3-0EDD-7B0A-783F6053CB10}"/>
              </a:ext>
            </a:extLst>
          </p:cNvPr>
          <p:cNvSpPr/>
          <p:nvPr/>
        </p:nvSpPr>
        <p:spPr>
          <a:xfrm>
            <a:off x="73746" y="4231856"/>
            <a:ext cx="1397189" cy="814171"/>
          </a:xfrm>
          <a:prstGeom prst="rect">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9" name="TextBox 78">
            <a:extLst>
              <a:ext uri="{FF2B5EF4-FFF2-40B4-BE49-F238E27FC236}">
                <a16:creationId xmlns:a16="http://schemas.microsoft.com/office/drawing/2014/main" id="{EE037FF0-B36F-E5EA-2FD6-8D625D795641}"/>
              </a:ext>
            </a:extLst>
          </p:cNvPr>
          <p:cNvSpPr txBox="1"/>
          <p:nvPr/>
        </p:nvSpPr>
        <p:spPr>
          <a:xfrm>
            <a:off x="73746" y="4250802"/>
            <a:ext cx="1397189" cy="600164"/>
          </a:xfrm>
          <a:prstGeom prst="rect">
            <a:avLst/>
          </a:prstGeom>
          <a:noFill/>
        </p:spPr>
        <p:txBody>
          <a:bodyPr wrap="square">
            <a:spAutoFit/>
          </a:bodyPr>
          <a:lstStyle/>
          <a:p>
            <a:pPr algn="ctr"/>
            <a:r>
              <a:rPr lang="en-US" sz="600" dirty="0">
                <a:solidFill>
                  <a:schemeClr val="accent1"/>
                </a:solidFill>
                <a:latin typeface="Comic Sans MS" panose="030F0702030302020204" pitchFamily="66" charset="0"/>
              </a:rPr>
              <a:t>1.Oh, is there an inscription? I can’t make it out.</a:t>
            </a:r>
          </a:p>
          <a:p>
            <a:pPr algn="ctr"/>
            <a:r>
              <a:rPr lang="en-US" sz="600" dirty="0">
                <a:solidFill>
                  <a:schemeClr val="accent6"/>
                </a:solidFill>
                <a:latin typeface="Comic Sans MS" panose="030F0702030302020204" pitchFamily="66" charset="0"/>
              </a:rPr>
              <a:t>2.You know what, keep it.</a:t>
            </a:r>
            <a:endParaRPr lang="en-US" sz="600" dirty="0">
              <a:solidFill>
                <a:srgbClr val="FF0000"/>
              </a:solidFill>
              <a:latin typeface="Comic Sans MS" panose="030F0702030302020204" pitchFamily="66" charset="0"/>
            </a:endParaRPr>
          </a:p>
          <a:p>
            <a:pPr algn="ctr"/>
            <a:r>
              <a:rPr lang="en-US" sz="500" dirty="0" err="1">
                <a:latin typeface="Comic Sans MS" panose="030F0702030302020204" pitchFamily="66" charset="0"/>
              </a:rPr>
              <a:t>speaker:Blanche</a:t>
            </a:r>
            <a:r>
              <a:rPr lang="en-US" sz="500" dirty="0">
                <a:latin typeface="Comic Sans MS" panose="030F0702030302020204" pitchFamily="66" charset="0"/>
              </a:rPr>
              <a:t> voice:blanche_38</a:t>
            </a:r>
          </a:p>
          <a:p>
            <a:pPr algn="ctr"/>
            <a:r>
              <a:rPr lang="en-US" sz="500" dirty="0" err="1">
                <a:latin typeface="Comic Sans MS" panose="030F0702030302020204" pitchFamily="66" charset="0"/>
              </a:rPr>
              <a:t>portrait:blanche</a:t>
            </a:r>
            <a:endParaRPr lang="en-US" sz="500" dirty="0">
              <a:latin typeface="Comic Sans MS" panose="030F0702030302020204" pitchFamily="66" charset="0"/>
            </a:endParaRPr>
          </a:p>
          <a:p>
            <a:pPr algn="ctr"/>
            <a:r>
              <a:rPr lang="en-US" sz="500" dirty="0">
                <a:latin typeface="Comic Sans MS" panose="030F0702030302020204" pitchFamily="66" charset="0"/>
              </a:rPr>
              <a:t>voice:blanche_39</a:t>
            </a:r>
          </a:p>
        </p:txBody>
      </p:sp>
      <p:cxnSp>
        <p:nvCxnSpPr>
          <p:cNvPr id="107" name="Straight Arrow Connector 106">
            <a:extLst>
              <a:ext uri="{FF2B5EF4-FFF2-40B4-BE49-F238E27FC236}">
                <a16:creationId xmlns:a16="http://schemas.microsoft.com/office/drawing/2014/main" id="{354FD868-D761-66B5-34FC-DBFEA80DBAAB}"/>
              </a:ext>
            </a:extLst>
          </p:cNvPr>
          <p:cNvCxnSpPr>
            <a:cxnSpLocks/>
          </p:cNvCxnSpPr>
          <p:nvPr/>
        </p:nvCxnSpPr>
        <p:spPr>
          <a:xfrm>
            <a:off x="9921274" y="5747434"/>
            <a:ext cx="292377" cy="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8E7286C6-7813-C513-94C7-50A9E31D7A72}"/>
              </a:ext>
            </a:extLst>
          </p:cNvPr>
          <p:cNvSpPr/>
          <p:nvPr/>
        </p:nvSpPr>
        <p:spPr>
          <a:xfrm>
            <a:off x="10192634" y="5331092"/>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A pretty sad one.</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voice:mitch_18</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115" name="Rectangle 114">
            <a:extLst>
              <a:ext uri="{FF2B5EF4-FFF2-40B4-BE49-F238E27FC236}">
                <a16:creationId xmlns:a16="http://schemas.microsoft.com/office/drawing/2014/main" id="{09A86E9D-E0C3-DBD0-B4F7-8E5CDEDFD674}"/>
              </a:ext>
            </a:extLst>
          </p:cNvPr>
          <p:cNvSpPr/>
          <p:nvPr/>
        </p:nvSpPr>
        <p:spPr>
          <a:xfrm>
            <a:off x="8498471" y="4280524"/>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The girl’s dead now.</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voice:mitch:19</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117" name="Rectangle 116">
            <a:extLst>
              <a:ext uri="{FF2B5EF4-FFF2-40B4-BE49-F238E27FC236}">
                <a16:creationId xmlns:a16="http://schemas.microsoft.com/office/drawing/2014/main" id="{62B0B559-2A8F-A329-696E-9EF9D3BB2D9E}"/>
              </a:ext>
            </a:extLst>
          </p:cNvPr>
          <p:cNvSpPr/>
          <p:nvPr/>
        </p:nvSpPr>
        <p:spPr>
          <a:xfrm>
            <a:off x="6811614" y="533146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There’s a story connected with that inscription.</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voice:mitch_17</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19" name="Rectangle 18">
            <a:extLst>
              <a:ext uri="{FF2B5EF4-FFF2-40B4-BE49-F238E27FC236}">
                <a16:creationId xmlns:a16="http://schemas.microsoft.com/office/drawing/2014/main" id="{487174FA-EF3F-63D3-2BCB-F84F6E824DAD}"/>
              </a:ext>
            </a:extLst>
          </p:cNvPr>
          <p:cNvSpPr/>
          <p:nvPr/>
        </p:nvSpPr>
        <p:spPr>
          <a:xfrm>
            <a:off x="7131862" y="1950912"/>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Oh, I don’t think so; it always makes me warmer. Have you got any cigs?</a:t>
            </a:r>
          </a:p>
          <a:p>
            <a:pPr algn="ctr"/>
            <a:r>
              <a:rPr lang="en-US" sz="400" dirty="0" err="1">
                <a:latin typeface="Comic Sans MS" panose="030F0702030302020204" pitchFamily="66" charset="0"/>
              </a:rPr>
              <a:t>speaker:Blanch</a:t>
            </a:r>
            <a:r>
              <a:rPr lang="en-US" sz="400" dirty="0">
                <a:latin typeface="Comic Sans MS" panose="030F0702030302020204" pitchFamily="66" charset="0"/>
              </a:rPr>
              <a:t> voice:blanche_35</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22" name="Straight Arrow Connector 21">
            <a:extLst>
              <a:ext uri="{FF2B5EF4-FFF2-40B4-BE49-F238E27FC236}">
                <a16:creationId xmlns:a16="http://schemas.microsoft.com/office/drawing/2014/main" id="{27D58B0B-82DE-EC26-4046-EABBE42C7464}"/>
              </a:ext>
            </a:extLst>
          </p:cNvPr>
          <p:cNvCxnSpPr>
            <a:cxnSpLocks/>
            <a:endCxn id="23" idx="3"/>
          </p:cNvCxnSpPr>
          <p:nvPr/>
        </p:nvCxnSpPr>
        <p:spPr>
          <a:xfrm flipH="1">
            <a:off x="6747806" y="2360727"/>
            <a:ext cx="367038" cy="3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882038-1C04-D2FC-DE14-3857467E6E2F}"/>
              </a:ext>
            </a:extLst>
          </p:cNvPr>
          <p:cNvSpPr/>
          <p:nvPr/>
        </p:nvSpPr>
        <p:spPr>
          <a:xfrm>
            <a:off x="5350611" y="1956669"/>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Sure.</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voice:mitch_13</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48" name="Straight Arrow Connector 47">
            <a:extLst>
              <a:ext uri="{FF2B5EF4-FFF2-40B4-BE49-F238E27FC236}">
                <a16:creationId xmlns:a16="http://schemas.microsoft.com/office/drawing/2014/main" id="{6592D5A9-EA82-E93A-EFCF-FC218DAC636B}"/>
              </a:ext>
            </a:extLst>
          </p:cNvPr>
          <p:cNvCxnSpPr>
            <a:cxnSpLocks/>
          </p:cNvCxnSpPr>
          <p:nvPr/>
        </p:nvCxnSpPr>
        <p:spPr>
          <a:xfrm flipH="1">
            <a:off x="4995397" y="2353285"/>
            <a:ext cx="3588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DC961D8A-1BFC-A4B1-5B13-1966E4392FA3}"/>
              </a:ext>
            </a:extLst>
          </p:cNvPr>
          <p:cNvSpPr/>
          <p:nvPr/>
        </p:nvSpPr>
        <p:spPr>
          <a:xfrm>
            <a:off x="3610971" y="1953641"/>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What kind are they?</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voice:blanche_36</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52" name="Straight Arrow Connector 51">
            <a:extLst>
              <a:ext uri="{FF2B5EF4-FFF2-40B4-BE49-F238E27FC236}">
                <a16:creationId xmlns:a16="http://schemas.microsoft.com/office/drawing/2014/main" id="{A1EF475D-96D9-2946-E50B-697A61186268}"/>
              </a:ext>
            </a:extLst>
          </p:cNvPr>
          <p:cNvCxnSpPr>
            <a:cxnSpLocks/>
            <a:endCxn id="57" idx="3"/>
          </p:cNvCxnSpPr>
          <p:nvPr/>
        </p:nvCxnSpPr>
        <p:spPr>
          <a:xfrm flipH="1">
            <a:off x="3235424" y="2348518"/>
            <a:ext cx="367038" cy="30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3F54C3C-E66A-F89E-934A-0E0A57DB9FBE}"/>
              </a:ext>
            </a:extLst>
          </p:cNvPr>
          <p:cNvSpPr/>
          <p:nvPr/>
        </p:nvSpPr>
        <p:spPr>
          <a:xfrm>
            <a:off x="1838229" y="1944460"/>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Luckies.</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voice:mitch_14</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58" name="Straight Arrow Connector 57">
            <a:extLst>
              <a:ext uri="{FF2B5EF4-FFF2-40B4-BE49-F238E27FC236}">
                <a16:creationId xmlns:a16="http://schemas.microsoft.com/office/drawing/2014/main" id="{3C0786D7-5EDB-FB28-6A9D-30268D7B21B4}"/>
              </a:ext>
            </a:extLst>
          </p:cNvPr>
          <p:cNvCxnSpPr>
            <a:cxnSpLocks/>
          </p:cNvCxnSpPr>
          <p:nvPr/>
        </p:nvCxnSpPr>
        <p:spPr>
          <a:xfrm flipH="1">
            <a:off x="1483015" y="2356313"/>
            <a:ext cx="35880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06C73D48-4928-B2AD-6E83-6ECABA108CC8}"/>
              </a:ext>
            </a:extLst>
          </p:cNvPr>
          <p:cNvSpPr/>
          <p:nvPr/>
        </p:nvSpPr>
        <p:spPr>
          <a:xfrm>
            <a:off x="98589" y="1956669"/>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Oh, good. What a pretty case. Silver?</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voice:blanche_37</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60" name="Straight Arrow Connector 59">
            <a:extLst>
              <a:ext uri="{FF2B5EF4-FFF2-40B4-BE49-F238E27FC236}">
                <a16:creationId xmlns:a16="http://schemas.microsoft.com/office/drawing/2014/main" id="{4D005FBA-1510-DB80-CC98-1AA758682196}"/>
              </a:ext>
            </a:extLst>
          </p:cNvPr>
          <p:cNvCxnSpPr>
            <a:cxnSpLocks/>
            <a:stCxn id="59" idx="2"/>
            <a:endCxn id="76" idx="0"/>
          </p:cNvCxnSpPr>
          <p:nvPr/>
        </p:nvCxnSpPr>
        <p:spPr>
          <a:xfrm flipH="1">
            <a:off x="781050" y="2770840"/>
            <a:ext cx="16137" cy="3450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CFC5318B-55B4-3770-63D3-C59A33BC00D6}"/>
              </a:ext>
            </a:extLst>
          </p:cNvPr>
          <p:cNvSpPr/>
          <p:nvPr/>
        </p:nvSpPr>
        <p:spPr>
          <a:xfrm>
            <a:off x="86826" y="3115902"/>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Yes. Yes; read the inscription.</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voice:mitch_15</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47" name="Straight Arrow Connector 46">
            <a:extLst>
              <a:ext uri="{FF2B5EF4-FFF2-40B4-BE49-F238E27FC236}">
                <a16:creationId xmlns:a16="http://schemas.microsoft.com/office/drawing/2014/main" id="{D9B5E362-C08B-6E12-044B-55F69A8F7BDF}"/>
              </a:ext>
            </a:extLst>
          </p:cNvPr>
          <p:cNvCxnSpPr>
            <a:cxnSpLocks/>
          </p:cNvCxnSpPr>
          <p:nvPr/>
        </p:nvCxnSpPr>
        <p:spPr>
          <a:xfrm>
            <a:off x="8208809" y="5738178"/>
            <a:ext cx="292377" cy="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5FF3001-7790-3679-A9AA-8CB5545C8819}"/>
              </a:ext>
            </a:extLst>
          </p:cNvPr>
          <p:cNvCxnSpPr>
            <a:cxnSpLocks/>
          </p:cNvCxnSpPr>
          <p:nvPr/>
        </p:nvCxnSpPr>
        <p:spPr>
          <a:xfrm flipH="1">
            <a:off x="8183504" y="4638733"/>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26D64C1-0B93-6351-2F27-907A058B0E9A}"/>
              </a:ext>
            </a:extLst>
          </p:cNvPr>
          <p:cNvSpPr/>
          <p:nvPr/>
        </p:nvSpPr>
        <p:spPr>
          <a:xfrm>
            <a:off x="6804414" y="428850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Oh!</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voice:blanche_44</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61" name="Straight Arrow Connector 60">
            <a:extLst>
              <a:ext uri="{FF2B5EF4-FFF2-40B4-BE49-F238E27FC236}">
                <a16:creationId xmlns:a16="http://schemas.microsoft.com/office/drawing/2014/main" id="{35AD7CEA-6884-C39A-18FB-8A3032686973}"/>
              </a:ext>
            </a:extLst>
          </p:cNvPr>
          <p:cNvCxnSpPr>
            <a:cxnSpLocks/>
          </p:cNvCxnSpPr>
          <p:nvPr/>
        </p:nvCxnSpPr>
        <p:spPr>
          <a:xfrm flipH="1">
            <a:off x="6470252" y="4649199"/>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CDBF8936-4136-2DCA-A691-EE0A69F0E300}"/>
              </a:ext>
            </a:extLst>
          </p:cNvPr>
          <p:cNvSpPr/>
          <p:nvPr/>
        </p:nvSpPr>
        <p:spPr>
          <a:xfrm>
            <a:off x="5092252" y="4299140"/>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She knew she was dying when she give me this. A very strange girl, very sweet—very!</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voice:mitch:20</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64" name="Straight Arrow Connector 63">
            <a:extLst>
              <a:ext uri="{FF2B5EF4-FFF2-40B4-BE49-F238E27FC236}">
                <a16:creationId xmlns:a16="http://schemas.microsoft.com/office/drawing/2014/main" id="{69027B32-D1C5-5DAF-0188-01B208DD03D0}"/>
              </a:ext>
            </a:extLst>
          </p:cNvPr>
          <p:cNvCxnSpPr>
            <a:cxnSpLocks/>
          </p:cNvCxnSpPr>
          <p:nvPr/>
        </p:nvCxnSpPr>
        <p:spPr>
          <a:xfrm flipH="1">
            <a:off x="4777285" y="4657349"/>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906DC26-1AE3-9C73-401D-104D5CF5E2BC}"/>
              </a:ext>
            </a:extLst>
          </p:cNvPr>
          <p:cNvSpPr/>
          <p:nvPr/>
        </p:nvSpPr>
        <p:spPr>
          <a:xfrm>
            <a:off x="3398195" y="4307121"/>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She must have been fond of you. Sick people have such deep, sincere attachments.</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voice:blanche_45</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66" name="Straight Arrow Connector 65">
            <a:extLst>
              <a:ext uri="{FF2B5EF4-FFF2-40B4-BE49-F238E27FC236}">
                <a16:creationId xmlns:a16="http://schemas.microsoft.com/office/drawing/2014/main" id="{CF44EACA-9863-B3A2-3A26-6B17DFB25E6B}"/>
              </a:ext>
            </a:extLst>
          </p:cNvPr>
          <p:cNvCxnSpPr>
            <a:cxnSpLocks/>
            <a:endCxn id="108" idx="3"/>
          </p:cNvCxnSpPr>
          <p:nvPr/>
        </p:nvCxnSpPr>
        <p:spPr>
          <a:xfrm flipH="1">
            <a:off x="2935807" y="4695590"/>
            <a:ext cx="462388" cy="51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D35E247-8506-2458-669C-6B79B2CEA454}"/>
              </a:ext>
            </a:extLst>
          </p:cNvPr>
          <p:cNvSpPr txBox="1"/>
          <p:nvPr/>
        </p:nvSpPr>
        <p:spPr>
          <a:xfrm>
            <a:off x="2159000" y="4419600"/>
            <a:ext cx="689935" cy="246221"/>
          </a:xfrm>
          <a:prstGeom prst="rect">
            <a:avLst/>
          </a:prstGeom>
          <a:noFill/>
        </p:spPr>
        <p:txBody>
          <a:bodyPr wrap="square" rtlCol="0">
            <a:spAutoFit/>
          </a:bodyPr>
          <a:lstStyle/>
          <a:p>
            <a:r>
              <a:rPr lang="en-US" sz="1000" dirty="0">
                <a:latin typeface="Comic Sans MS" panose="030F0702030302020204" pitchFamily="66" charset="0"/>
              </a:rPr>
              <a:t>Exit 1</a:t>
            </a:r>
          </a:p>
        </p:txBody>
      </p:sp>
    </p:spTree>
    <p:extLst>
      <p:ext uri="{BB962C8B-B14F-4D97-AF65-F5344CB8AC3E}">
        <p14:creationId xmlns:p14="http://schemas.microsoft.com/office/powerpoint/2010/main" val="2744877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9508-2DFA-E979-D09D-E9B5E6CAE5B3}"/>
              </a:ext>
            </a:extLst>
          </p:cNvPr>
          <p:cNvSpPr>
            <a:spLocks noGrp="1"/>
          </p:cNvSpPr>
          <p:nvPr>
            <p:ph type="title"/>
          </p:nvPr>
        </p:nvSpPr>
        <p:spPr>
          <a:xfrm>
            <a:off x="170543" y="176440"/>
            <a:ext cx="1817914" cy="650875"/>
          </a:xfrm>
        </p:spPr>
        <p:txBody>
          <a:bodyPr>
            <a:normAutofit/>
          </a:bodyPr>
          <a:lstStyle/>
          <a:p>
            <a:r>
              <a:rPr lang="en-US" sz="2000" dirty="0">
                <a:latin typeface="Comic Sans MS" panose="030F0702030302020204" pitchFamily="66" charset="0"/>
              </a:rPr>
              <a:t>Exit 1 (Main) Page 4</a:t>
            </a:r>
          </a:p>
        </p:txBody>
      </p:sp>
      <p:sp>
        <p:nvSpPr>
          <p:cNvPr id="34" name="Rectangle 33">
            <a:extLst>
              <a:ext uri="{FF2B5EF4-FFF2-40B4-BE49-F238E27FC236}">
                <a16:creationId xmlns:a16="http://schemas.microsoft.com/office/drawing/2014/main" id="{0DEDDB01-AEE7-72E5-2CBF-11CA1E131256}"/>
              </a:ext>
            </a:extLst>
          </p:cNvPr>
          <p:cNvSpPr/>
          <p:nvPr/>
        </p:nvSpPr>
        <p:spPr>
          <a:xfrm>
            <a:off x="3645776" y="2181372"/>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You’re French?</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voice:mitch_26</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41" name="Rectangle 40">
            <a:extLst>
              <a:ext uri="{FF2B5EF4-FFF2-40B4-BE49-F238E27FC236}">
                <a16:creationId xmlns:a16="http://schemas.microsoft.com/office/drawing/2014/main" id="{33BC6CEA-AFD5-8BCF-6C2A-95DDD838AC71}"/>
              </a:ext>
            </a:extLst>
          </p:cNvPr>
          <p:cNvSpPr/>
          <p:nvPr/>
        </p:nvSpPr>
        <p:spPr>
          <a:xfrm>
            <a:off x="271155" y="939636"/>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That’s right, they certainly do.</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voice:mitch:21</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25" name="Straight Arrow Connector 24">
            <a:extLst>
              <a:ext uri="{FF2B5EF4-FFF2-40B4-BE49-F238E27FC236}">
                <a16:creationId xmlns:a16="http://schemas.microsoft.com/office/drawing/2014/main" id="{869CBDF7-AB2F-6B02-4C20-01A5E5C08675}"/>
              </a:ext>
            </a:extLst>
          </p:cNvPr>
          <p:cNvCxnSpPr>
            <a:cxnSpLocks/>
          </p:cNvCxnSpPr>
          <p:nvPr/>
        </p:nvCxnSpPr>
        <p:spPr>
          <a:xfrm>
            <a:off x="8417762" y="1337464"/>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8A3BD0A6-7A1C-4CAE-B8D7-B994BD87F33F}"/>
              </a:ext>
            </a:extLst>
          </p:cNvPr>
          <p:cNvSpPr/>
          <p:nvPr/>
        </p:nvSpPr>
        <p:spPr>
          <a:xfrm>
            <a:off x="10661521" y="921159"/>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Mitch!</a:t>
            </a:r>
          </a:p>
          <a:p>
            <a:pPr algn="ctr"/>
            <a:r>
              <a:rPr lang="en-US" sz="400" dirty="0" err="1">
                <a:latin typeface="Comic Sans MS" panose="030F0702030302020204" pitchFamily="66" charset="0"/>
              </a:rPr>
              <a:t>speaker:Stanley</a:t>
            </a:r>
            <a:r>
              <a:rPr lang="en-US" sz="400" dirty="0">
                <a:latin typeface="Comic Sans MS" panose="030F0702030302020204" pitchFamily="66" charset="0"/>
              </a:rPr>
              <a:t> voice:stanley_20</a:t>
            </a:r>
          </a:p>
          <a:p>
            <a:pPr algn="ctr"/>
            <a:r>
              <a:rPr lang="en-US" sz="400" dirty="0" err="1">
                <a:latin typeface="Comic Sans MS" panose="030F0702030302020204" pitchFamily="66" charset="0"/>
              </a:rPr>
              <a:t>portrait:stanley</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38" name="Straight Arrow Connector 37">
            <a:extLst>
              <a:ext uri="{FF2B5EF4-FFF2-40B4-BE49-F238E27FC236}">
                <a16:creationId xmlns:a16="http://schemas.microsoft.com/office/drawing/2014/main" id="{2EE33360-A641-0EBD-10E3-0DC72BB3DE77}"/>
              </a:ext>
            </a:extLst>
          </p:cNvPr>
          <p:cNvCxnSpPr>
            <a:cxnSpLocks/>
          </p:cNvCxnSpPr>
          <p:nvPr/>
        </p:nvCxnSpPr>
        <p:spPr>
          <a:xfrm>
            <a:off x="10110613" y="1337464"/>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14807B7-D475-00FC-A271-4A4443523441}"/>
              </a:ext>
            </a:extLst>
          </p:cNvPr>
          <p:cNvCxnSpPr>
            <a:cxnSpLocks/>
          </p:cNvCxnSpPr>
          <p:nvPr/>
        </p:nvCxnSpPr>
        <p:spPr>
          <a:xfrm>
            <a:off x="1671148" y="1288332"/>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FCB10B2-D8B9-FBD2-DA2A-6B2D08FE2A37}"/>
              </a:ext>
            </a:extLst>
          </p:cNvPr>
          <p:cNvCxnSpPr>
            <a:cxnSpLocks/>
          </p:cNvCxnSpPr>
          <p:nvPr/>
        </p:nvCxnSpPr>
        <p:spPr>
          <a:xfrm>
            <a:off x="969752" y="2999160"/>
            <a:ext cx="0" cy="252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8550767C-B4A9-FB4A-BBE2-9C4625F804E9}"/>
              </a:ext>
            </a:extLst>
          </p:cNvPr>
          <p:cNvSpPr/>
          <p:nvPr/>
        </p:nvSpPr>
        <p:spPr>
          <a:xfrm>
            <a:off x="1945226" y="930379"/>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Sorrow makes for sincerity, I think.</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voice:blanche_46</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86" name="Straight Arrow Connector 85">
            <a:extLst>
              <a:ext uri="{FF2B5EF4-FFF2-40B4-BE49-F238E27FC236}">
                <a16:creationId xmlns:a16="http://schemas.microsoft.com/office/drawing/2014/main" id="{FB053047-1D24-26FB-BDB5-7534EF48F97D}"/>
              </a:ext>
            </a:extLst>
          </p:cNvPr>
          <p:cNvCxnSpPr>
            <a:cxnSpLocks/>
            <a:stCxn id="37" idx="2"/>
          </p:cNvCxnSpPr>
          <p:nvPr/>
        </p:nvCxnSpPr>
        <p:spPr>
          <a:xfrm flipH="1">
            <a:off x="11091859" y="1735330"/>
            <a:ext cx="268260" cy="407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55463B9-6DA9-700F-3440-656798DAB5E0}"/>
              </a:ext>
            </a:extLst>
          </p:cNvPr>
          <p:cNvCxnSpPr>
            <a:cxnSpLocks/>
          </p:cNvCxnSpPr>
          <p:nvPr/>
        </p:nvCxnSpPr>
        <p:spPr>
          <a:xfrm>
            <a:off x="3341116" y="1337464"/>
            <a:ext cx="292377" cy="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D03B5A9C-0C38-75C9-9D5D-2BFAD4B19941}"/>
              </a:ext>
            </a:extLst>
          </p:cNvPr>
          <p:cNvSpPr/>
          <p:nvPr/>
        </p:nvSpPr>
        <p:spPr>
          <a:xfrm>
            <a:off x="5327952" y="93963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The little there is belongs to people who have experienced some sorrow.</a:t>
            </a:r>
          </a:p>
          <a:p>
            <a:pPr algn="ctr"/>
            <a:r>
              <a:rPr lang="en-US" sz="400" dirty="0" err="1">
                <a:latin typeface="Comic Sans MS" panose="030F0702030302020204" pitchFamily="66" charset="0"/>
              </a:rPr>
              <a:t>speaker:Blanhce</a:t>
            </a:r>
            <a:r>
              <a:rPr lang="en-US" sz="400" dirty="0">
                <a:latin typeface="Comic Sans MS" panose="030F0702030302020204" pitchFamily="66" charset="0"/>
              </a:rPr>
              <a:t> voice:blanche_47</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03" name="Straight Arrow Connector 102">
            <a:extLst>
              <a:ext uri="{FF2B5EF4-FFF2-40B4-BE49-F238E27FC236}">
                <a16:creationId xmlns:a16="http://schemas.microsoft.com/office/drawing/2014/main" id="{A4452294-F5FF-0ECF-E6D3-0D014F3AD907}"/>
              </a:ext>
            </a:extLst>
          </p:cNvPr>
          <p:cNvCxnSpPr>
            <a:cxnSpLocks/>
          </p:cNvCxnSpPr>
          <p:nvPr/>
        </p:nvCxnSpPr>
        <p:spPr>
          <a:xfrm flipH="1">
            <a:off x="5021055" y="2492608"/>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554A6673-AD0A-47E6-548B-847B2FD5BEF8}"/>
              </a:ext>
            </a:extLst>
          </p:cNvPr>
          <p:cNvSpPr/>
          <p:nvPr/>
        </p:nvSpPr>
        <p:spPr>
          <a:xfrm>
            <a:off x="8723729" y="305650"/>
            <a:ext cx="1679795" cy="143890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I’m positive that I am. Show who hasn’t known any sorrow and I’ll show a superficial—Listen to me! My tongue is a little-thick! You boys are responsible for it. The show let out at eleven and we couldn’t come home on account of the poker game so we had to go somewhere and drink. I’m not accustomed to having more than one drink. Two is the limit—and three!</a:t>
            </a:r>
          </a:p>
          <a:p>
            <a:pPr algn="ctr"/>
            <a:r>
              <a:rPr lang="en-US" sz="600" dirty="0">
                <a:latin typeface="Comic Sans MS" panose="030F0702030302020204" pitchFamily="66" charset="0"/>
              </a:rPr>
              <a:t>[She laughs]</a:t>
            </a:r>
          </a:p>
          <a:p>
            <a:pPr algn="ctr"/>
            <a:r>
              <a:rPr lang="en-US" sz="600" dirty="0">
                <a:latin typeface="Comic Sans MS" panose="030F0702030302020204" pitchFamily="66" charset="0"/>
              </a:rPr>
              <a:t>Tonight I had three</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voice:blanche_48</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108" name="Trapezoid 107">
            <a:extLst>
              <a:ext uri="{FF2B5EF4-FFF2-40B4-BE49-F238E27FC236}">
                <a16:creationId xmlns:a16="http://schemas.microsoft.com/office/drawing/2014/main" id="{5033945D-4EDD-30B0-2C09-95ACBFD71A51}"/>
              </a:ext>
            </a:extLst>
          </p:cNvPr>
          <p:cNvSpPr/>
          <p:nvPr/>
        </p:nvSpPr>
        <p:spPr>
          <a:xfrm>
            <a:off x="10367539" y="5473754"/>
            <a:ext cx="1120836" cy="814171"/>
          </a:xfrm>
          <a:prstGeom prst="trapezoi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0" name="TextBox 109">
            <a:extLst>
              <a:ext uri="{FF2B5EF4-FFF2-40B4-BE49-F238E27FC236}">
                <a16:creationId xmlns:a16="http://schemas.microsoft.com/office/drawing/2014/main" id="{0D514DCD-2D3A-5710-977D-622380D465C6}"/>
              </a:ext>
            </a:extLst>
          </p:cNvPr>
          <p:cNvSpPr txBox="1"/>
          <p:nvPr/>
        </p:nvSpPr>
        <p:spPr>
          <a:xfrm>
            <a:off x="7316214" y="2169230"/>
            <a:ext cx="843257" cy="230832"/>
          </a:xfrm>
          <a:prstGeom prst="rect">
            <a:avLst/>
          </a:prstGeom>
          <a:noFill/>
        </p:spPr>
        <p:txBody>
          <a:bodyPr wrap="square" rtlCol="0">
            <a:spAutoFit/>
          </a:bodyPr>
          <a:lstStyle/>
          <a:p>
            <a:r>
              <a:rPr lang="en-US" sz="900" dirty="0">
                <a:latin typeface="Comic Sans MS" panose="030F0702030302020204" pitchFamily="66" charset="0"/>
              </a:rPr>
              <a:t>exit 1</a:t>
            </a:r>
          </a:p>
        </p:txBody>
      </p:sp>
      <p:cxnSp>
        <p:nvCxnSpPr>
          <p:cNvPr id="107" name="Straight Arrow Connector 106">
            <a:extLst>
              <a:ext uri="{FF2B5EF4-FFF2-40B4-BE49-F238E27FC236}">
                <a16:creationId xmlns:a16="http://schemas.microsoft.com/office/drawing/2014/main" id="{354FD868-D761-66B5-34FC-DBFEA80DBAAB}"/>
              </a:ext>
            </a:extLst>
          </p:cNvPr>
          <p:cNvCxnSpPr>
            <a:cxnSpLocks/>
          </p:cNvCxnSpPr>
          <p:nvPr/>
        </p:nvCxnSpPr>
        <p:spPr>
          <a:xfrm>
            <a:off x="6733520" y="1346720"/>
            <a:ext cx="292377" cy="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8E7286C6-7813-C513-94C7-50A9E31D7A72}"/>
              </a:ext>
            </a:extLst>
          </p:cNvPr>
          <p:cNvSpPr/>
          <p:nvPr/>
        </p:nvSpPr>
        <p:spPr>
          <a:xfrm>
            <a:off x="7007516" y="93963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 believe you are right about that.</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voice:mitch_23</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115" name="Rectangle 114">
            <a:extLst>
              <a:ext uri="{FF2B5EF4-FFF2-40B4-BE49-F238E27FC236}">
                <a16:creationId xmlns:a16="http://schemas.microsoft.com/office/drawing/2014/main" id="{09A86E9D-E0C3-DBD0-B4F7-8E5CDEDFD674}"/>
              </a:ext>
            </a:extLst>
          </p:cNvPr>
          <p:cNvSpPr/>
          <p:nvPr/>
        </p:nvSpPr>
        <p:spPr>
          <a:xfrm>
            <a:off x="10409667" y="2142451"/>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Deal me out I’m talking to Miss--.</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voice:mitch:_24</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117" name="Rectangle 116">
            <a:extLst>
              <a:ext uri="{FF2B5EF4-FFF2-40B4-BE49-F238E27FC236}">
                <a16:creationId xmlns:a16="http://schemas.microsoft.com/office/drawing/2014/main" id="{62B0B559-2A8F-A329-696E-9EF9D3BB2D9E}"/>
              </a:ext>
            </a:extLst>
          </p:cNvPr>
          <p:cNvSpPr/>
          <p:nvPr/>
        </p:nvSpPr>
        <p:spPr>
          <a:xfrm>
            <a:off x="3623860" y="930751"/>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It sure brings it out in people.</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voice:mitch_22</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62" name="Rectangle 61">
            <a:extLst>
              <a:ext uri="{FF2B5EF4-FFF2-40B4-BE49-F238E27FC236}">
                <a16:creationId xmlns:a16="http://schemas.microsoft.com/office/drawing/2014/main" id="{CFC5318B-55B4-3770-63D3-C59A33BC00D6}"/>
              </a:ext>
            </a:extLst>
          </p:cNvPr>
          <p:cNvSpPr/>
          <p:nvPr/>
        </p:nvSpPr>
        <p:spPr>
          <a:xfrm>
            <a:off x="1945226" y="3248877"/>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Sure. What?</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voice:mitch_28</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47" name="Straight Arrow Connector 46">
            <a:extLst>
              <a:ext uri="{FF2B5EF4-FFF2-40B4-BE49-F238E27FC236}">
                <a16:creationId xmlns:a16="http://schemas.microsoft.com/office/drawing/2014/main" id="{D9B5E362-C08B-6E12-044B-55F69A8F7BDF}"/>
              </a:ext>
            </a:extLst>
          </p:cNvPr>
          <p:cNvCxnSpPr>
            <a:cxnSpLocks/>
          </p:cNvCxnSpPr>
          <p:nvPr/>
        </p:nvCxnSpPr>
        <p:spPr>
          <a:xfrm>
            <a:off x="5021055" y="1337464"/>
            <a:ext cx="292377" cy="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5FF3001-7790-3679-A9AA-8CB5545C8819}"/>
              </a:ext>
            </a:extLst>
          </p:cNvPr>
          <p:cNvCxnSpPr>
            <a:cxnSpLocks/>
          </p:cNvCxnSpPr>
          <p:nvPr/>
        </p:nvCxnSpPr>
        <p:spPr>
          <a:xfrm flipH="1">
            <a:off x="10089768" y="2492608"/>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26D64C1-0B93-6351-2F27-907A058B0E9A}"/>
              </a:ext>
            </a:extLst>
          </p:cNvPr>
          <p:cNvSpPr/>
          <p:nvPr/>
        </p:nvSpPr>
        <p:spPr>
          <a:xfrm>
            <a:off x="8710678" y="2142380"/>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DuBois.</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voice:blanche_49</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61" name="Straight Arrow Connector 60">
            <a:extLst>
              <a:ext uri="{FF2B5EF4-FFF2-40B4-BE49-F238E27FC236}">
                <a16:creationId xmlns:a16="http://schemas.microsoft.com/office/drawing/2014/main" id="{35AD7CEA-6884-C39A-18FB-8A3032686973}"/>
              </a:ext>
            </a:extLst>
          </p:cNvPr>
          <p:cNvCxnSpPr>
            <a:cxnSpLocks/>
          </p:cNvCxnSpPr>
          <p:nvPr/>
        </p:nvCxnSpPr>
        <p:spPr>
          <a:xfrm flipH="1">
            <a:off x="8376516" y="2503074"/>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CDBF8936-4136-2DCA-A691-EE0A69F0E300}"/>
              </a:ext>
            </a:extLst>
          </p:cNvPr>
          <p:cNvSpPr/>
          <p:nvPr/>
        </p:nvSpPr>
        <p:spPr>
          <a:xfrm>
            <a:off x="6998516" y="215301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Miss DuBois?</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voice:mitch:25</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64" name="Straight Arrow Connector 63">
            <a:extLst>
              <a:ext uri="{FF2B5EF4-FFF2-40B4-BE49-F238E27FC236}">
                <a16:creationId xmlns:a16="http://schemas.microsoft.com/office/drawing/2014/main" id="{69027B32-D1C5-5DAF-0188-01B208DD03D0}"/>
              </a:ext>
            </a:extLst>
          </p:cNvPr>
          <p:cNvCxnSpPr>
            <a:cxnSpLocks/>
          </p:cNvCxnSpPr>
          <p:nvPr/>
        </p:nvCxnSpPr>
        <p:spPr>
          <a:xfrm flipH="1">
            <a:off x="6683549" y="2511224"/>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906DC26-1AE3-9C73-401D-104D5CF5E2BC}"/>
              </a:ext>
            </a:extLst>
          </p:cNvPr>
          <p:cNvSpPr/>
          <p:nvPr/>
        </p:nvSpPr>
        <p:spPr>
          <a:xfrm>
            <a:off x="5304459" y="2160996"/>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It’s a French name. It means woods and Blanche means white, so the two together mean white woods. Like an orchard in spring! You can remember it by that.</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voice:blanche_50</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69" name="TextBox 68">
            <a:extLst>
              <a:ext uri="{FF2B5EF4-FFF2-40B4-BE49-F238E27FC236}">
                <a16:creationId xmlns:a16="http://schemas.microsoft.com/office/drawing/2014/main" id="{6D35E247-8506-2458-669C-6B79B2CEA454}"/>
              </a:ext>
            </a:extLst>
          </p:cNvPr>
          <p:cNvSpPr txBox="1"/>
          <p:nvPr/>
        </p:nvSpPr>
        <p:spPr>
          <a:xfrm>
            <a:off x="10609797" y="5599742"/>
            <a:ext cx="689935" cy="246221"/>
          </a:xfrm>
          <a:prstGeom prst="rect">
            <a:avLst/>
          </a:prstGeom>
          <a:noFill/>
        </p:spPr>
        <p:txBody>
          <a:bodyPr wrap="square" rtlCol="0">
            <a:spAutoFit/>
          </a:bodyPr>
          <a:lstStyle/>
          <a:p>
            <a:r>
              <a:rPr lang="en-US" sz="1000" dirty="0">
                <a:latin typeface="Comic Sans MS" panose="030F0702030302020204" pitchFamily="66" charset="0"/>
              </a:rPr>
              <a:t>Exit 1</a:t>
            </a:r>
          </a:p>
        </p:txBody>
      </p:sp>
      <p:cxnSp>
        <p:nvCxnSpPr>
          <p:cNvPr id="42" name="Straight Arrow Connector 41">
            <a:extLst>
              <a:ext uri="{FF2B5EF4-FFF2-40B4-BE49-F238E27FC236}">
                <a16:creationId xmlns:a16="http://schemas.microsoft.com/office/drawing/2014/main" id="{E11907EF-D32D-34A1-25B2-74CFFDFA1371}"/>
              </a:ext>
            </a:extLst>
          </p:cNvPr>
          <p:cNvCxnSpPr>
            <a:cxnSpLocks/>
          </p:cNvCxnSpPr>
          <p:nvPr/>
        </p:nvCxnSpPr>
        <p:spPr>
          <a:xfrm>
            <a:off x="10374653" y="1285946"/>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A156D08-31CE-6C5A-431B-1FB85313ED54}"/>
              </a:ext>
            </a:extLst>
          </p:cNvPr>
          <p:cNvSpPr/>
          <p:nvPr/>
        </p:nvSpPr>
        <p:spPr>
          <a:xfrm>
            <a:off x="1938926" y="2181373"/>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We are French by extraction. Our first American ancestors were French Huguenots.</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voice:blanche_51</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71" name="Straight Arrow Connector 70">
            <a:extLst>
              <a:ext uri="{FF2B5EF4-FFF2-40B4-BE49-F238E27FC236}">
                <a16:creationId xmlns:a16="http://schemas.microsoft.com/office/drawing/2014/main" id="{31504C4F-6721-C938-315D-4C1CFE139B75}"/>
              </a:ext>
            </a:extLst>
          </p:cNvPr>
          <p:cNvCxnSpPr>
            <a:cxnSpLocks/>
          </p:cNvCxnSpPr>
          <p:nvPr/>
        </p:nvCxnSpPr>
        <p:spPr>
          <a:xfrm flipH="1">
            <a:off x="3336121" y="2560100"/>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A90386E5-8942-A26E-E664-C6773544FA3A}"/>
              </a:ext>
            </a:extLst>
          </p:cNvPr>
          <p:cNvSpPr/>
          <p:nvPr/>
        </p:nvSpPr>
        <p:spPr>
          <a:xfrm>
            <a:off x="271155" y="2191547"/>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You are Stella’s sister, are you not?</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voice:mitch_27</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77" name="Straight Arrow Connector 76">
            <a:extLst>
              <a:ext uri="{FF2B5EF4-FFF2-40B4-BE49-F238E27FC236}">
                <a16:creationId xmlns:a16="http://schemas.microsoft.com/office/drawing/2014/main" id="{F0F33E93-1A3D-CBB3-BED1-CBF16B876CC5}"/>
              </a:ext>
            </a:extLst>
          </p:cNvPr>
          <p:cNvCxnSpPr>
            <a:cxnSpLocks/>
          </p:cNvCxnSpPr>
          <p:nvPr/>
        </p:nvCxnSpPr>
        <p:spPr>
          <a:xfrm flipH="1">
            <a:off x="1646434" y="2502783"/>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88BF572F-751F-A6FD-2B98-AB3D3190BCD2}"/>
              </a:ext>
            </a:extLst>
          </p:cNvPr>
          <p:cNvSpPr/>
          <p:nvPr/>
        </p:nvSpPr>
        <p:spPr>
          <a:xfrm>
            <a:off x="271155" y="3276483"/>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Yes, Stella is my precious little sister. I call her little in spite of the fact she’s somewhat older than I. Just slightly. Less than a year. Will you do something for me?</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voice:blanche_52</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81" name="Straight Arrow Connector 80">
            <a:extLst>
              <a:ext uri="{FF2B5EF4-FFF2-40B4-BE49-F238E27FC236}">
                <a16:creationId xmlns:a16="http://schemas.microsoft.com/office/drawing/2014/main" id="{B9C36E57-E8BA-33A4-6449-57DD815E3457}"/>
              </a:ext>
            </a:extLst>
          </p:cNvPr>
          <p:cNvCxnSpPr>
            <a:cxnSpLocks/>
          </p:cNvCxnSpPr>
          <p:nvPr/>
        </p:nvCxnSpPr>
        <p:spPr>
          <a:xfrm>
            <a:off x="1668350" y="3683568"/>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C1A582CF-3F5F-37EE-F146-F36EAB87E0C0}"/>
              </a:ext>
            </a:extLst>
          </p:cNvPr>
          <p:cNvCxnSpPr>
            <a:cxnSpLocks/>
          </p:cNvCxnSpPr>
          <p:nvPr/>
        </p:nvCxnSpPr>
        <p:spPr>
          <a:xfrm>
            <a:off x="3345218" y="3606830"/>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E5DE7C9-23D0-0F43-00C2-C7CE76F85126}"/>
              </a:ext>
            </a:extLst>
          </p:cNvPr>
          <p:cNvSpPr/>
          <p:nvPr/>
        </p:nvSpPr>
        <p:spPr>
          <a:xfrm>
            <a:off x="3645776" y="3248877"/>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 bought this adorable little colored paper lantern at a Chinese shop on Bourbon. Put it over the light bulb! Will you, please?</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voice:blanche_53</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84" name="Straight Arrow Connector 83">
            <a:extLst>
              <a:ext uri="{FF2B5EF4-FFF2-40B4-BE49-F238E27FC236}">
                <a16:creationId xmlns:a16="http://schemas.microsoft.com/office/drawing/2014/main" id="{00D5E451-9C9A-CCC2-C838-35643DDCFE6B}"/>
              </a:ext>
            </a:extLst>
          </p:cNvPr>
          <p:cNvCxnSpPr>
            <a:cxnSpLocks/>
          </p:cNvCxnSpPr>
          <p:nvPr/>
        </p:nvCxnSpPr>
        <p:spPr>
          <a:xfrm>
            <a:off x="6722705" y="3646706"/>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93F424A1-F855-32F8-8D2D-C6678A9C56AE}"/>
              </a:ext>
            </a:extLst>
          </p:cNvPr>
          <p:cNvSpPr/>
          <p:nvPr/>
        </p:nvSpPr>
        <p:spPr>
          <a:xfrm>
            <a:off x="5346333" y="3260493"/>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Be glad to.</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voice:mitch_29</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87" name="Straight Arrow Connector 86">
            <a:extLst>
              <a:ext uri="{FF2B5EF4-FFF2-40B4-BE49-F238E27FC236}">
                <a16:creationId xmlns:a16="http://schemas.microsoft.com/office/drawing/2014/main" id="{02504EF8-D473-F9F2-93CA-5CFD6A8A6A1E}"/>
              </a:ext>
            </a:extLst>
          </p:cNvPr>
          <p:cNvCxnSpPr>
            <a:cxnSpLocks/>
          </p:cNvCxnSpPr>
          <p:nvPr/>
        </p:nvCxnSpPr>
        <p:spPr>
          <a:xfrm>
            <a:off x="10095260" y="3646317"/>
            <a:ext cx="292377" cy="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0512FEAD-8219-F566-FABF-B285F8F3CFE3}"/>
              </a:ext>
            </a:extLst>
          </p:cNvPr>
          <p:cNvSpPr/>
          <p:nvPr/>
        </p:nvSpPr>
        <p:spPr>
          <a:xfrm>
            <a:off x="10393261" y="3240666"/>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I’m very adaptable—to circumstances.</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voice:blanche_55</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91" name="Straight Arrow Connector 90">
            <a:extLst>
              <a:ext uri="{FF2B5EF4-FFF2-40B4-BE49-F238E27FC236}">
                <a16:creationId xmlns:a16="http://schemas.microsoft.com/office/drawing/2014/main" id="{26BD731D-A9D9-60EA-1915-479EB6044080}"/>
              </a:ext>
            </a:extLst>
          </p:cNvPr>
          <p:cNvCxnSpPr>
            <a:cxnSpLocks/>
          </p:cNvCxnSpPr>
          <p:nvPr/>
        </p:nvCxnSpPr>
        <p:spPr>
          <a:xfrm>
            <a:off x="5039436" y="3658322"/>
            <a:ext cx="292377" cy="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98A377C9-A83B-6730-D481-4AF2853481A6}"/>
              </a:ext>
            </a:extLst>
          </p:cNvPr>
          <p:cNvSpPr/>
          <p:nvPr/>
        </p:nvSpPr>
        <p:spPr>
          <a:xfrm>
            <a:off x="7007516" y="3248877"/>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 can’t stand a naked light bulb, any more than I can a rude remark or a vulgar action.</a:t>
            </a:r>
          </a:p>
          <a:p>
            <a:pPr algn="ctr"/>
            <a:r>
              <a:rPr lang="en-US" sz="400" dirty="0" err="1">
                <a:latin typeface="Comic Sans MS" panose="030F0702030302020204" pitchFamily="66" charset="0"/>
              </a:rPr>
              <a:t>speaker:Blanhce</a:t>
            </a:r>
            <a:r>
              <a:rPr lang="en-US" sz="400" dirty="0">
                <a:latin typeface="Comic Sans MS" panose="030F0702030302020204" pitchFamily="66" charset="0"/>
              </a:rPr>
              <a:t> voice:blanche_54</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93" name="Rectangle 92">
            <a:extLst>
              <a:ext uri="{FF2B5EF4-FFF2-40B4-BE49-F238E27FC236}">
                <a16:creationId xmlns:a16="http://schemas.microsoft.com/office/drawing/2014/main" id="{BC753FE4-AA10-9C7B-328F-4EF873929FAE}"/>
              </a:ext>
            </a:extLst>
          </p:cNvPr>
          <p:cNvSpPr/>
          <p:nvPr/>
        </p:nvSpPr>
        <p:spPr>
          <a:xfrm>
            <a:off x="8706170" y="3248877"/>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 guess we strike you as being a pretty rough bunch.</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voice:mitch_30</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94" name="Straight Arrow Connector 93">
            <a:extLst>
              <a:ext uri="{FF2B5EF4-FFF2-40B4-BE49-F238E27FC236}">
                <a16:creationId xmlns:a16="http://schemas.microsoft.com/office/drawing/2014/main" id="{69BB12A2-899A-25A5-9ACD-1D3192E5C1F5}"/>
              </a:ext>
            </a:extLst>
          </p:cNvPr>
          <p:cNvCxnSpPr>
            <a:cxnSpLocks/>
          </p:cNvCxnSpPr>
          <p:nvPr/>
        </p:nvCxnSpPr>
        <p:spPr>
          <a:xfrm>
            <a:off x="8374347" y="3613664"/>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0AADBFE-98AA-06F8-42C9-45A8CED04692}"/>
              </a:ext>
            </a:extLst>
          </p:cNvPr>
          <p:cNvSpPr/>
          <p:nvPr/>
        </p:nvSpPr>
        <p:spPr>
          <a:xfrm>
            <a:off x="3645776" y="4439281"/>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You may teach school but you’re certainly not an old maid.</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voice:mitch_33</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96" name="Straight Arrow Connector 95">
            <a:extLst>
              <a:ext uri="{FF2B5EF4-FFF2-40B4-BE49-F238E27FC236}">
                <a16:creationId xmlns:a16="http://schemas.microsoft.com/office/drawing/2014/main" id="{58688ED0-8057-F07E-C46A-0E86026352BF}"/>
              </a:ext>
            </a:extLst>
          </p:cNvPr>
          <p:cNvCxnSpPr>
            <a:cxnSpLocks/>
          </p:cNvCxnSpPr>
          <p:nvPr/>
        </p:nvCxnSpPr>
        <p:spPr>
          <a:xfrm>
            <a:off x="969752" y="5257069"/>
            <a:ext cx="0" cy="252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912E2DB1-F4D9-A338-D20B-C843759ECFCB}"/>
              </a:ext>
            </a:extLst>
          </p:cNvPr>
          <p:cNvCxnSpPr>
            <a:cxnSpLocks/>
          </p:cNvCxnSpPr>
          <p:nvPr/>
        </p:nvCxnSpPr>
        <p:spPr>
          <a:xfrm flipH="1">
            <a:off x="5021055" y="4750517"/>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A7E51BF6-A4D9-9E5D-A752-A715E29253FC}"/>
              </a:ext>
            </a:extLst>
          </p:cNvPr>
          <p:cNvSpPr txBox="1"/>
          <p:nvPr/>
        </p:nvSpPr>
        <p:spPr>
          <a:xfrm>
            <a:off x="7316214" y="4427139"/>
            <a:ext cx="843257" cy="230832"/>
          </a:xfrm>
          <a:prstGeom prst="rect">
            <a:avLst/>
          </a:prstGeom>
          <a:noFill/>
        </p:spPr>
        <p:txBody>
          <a:bodyPr wrap="square" rtlCol="0">
            <a:spAutoFit/>
          </a:bodyPr>
          <a:lstStyle/>
          <a:p>
            <a:r>
              <a:rPr lang="en-US" sz="900" dirty="0">
                <a:latin typeface="Comic Sans MS" panose="030F0702030302020204" pitchFamily="66" charset="0"/>
              </a:rPr>
              <a:t>exit 1</a:t>
            </a:r>
          </a:p>
        </p:txBody>
      </p:sp>
      <p:sp>
        <p:nvSpPr>
          <p:cNvPr id="100" name="Rectangle 99">
            <a:extLst>
              <a:ext uri="{FF2B5EF4-FFF2-40B4-BE49-F238E27FC236}">
                <a16:creationId xmlns:a16="http://schemas.microsoft.com/office/drawing/2014/main" id="{7796FDDE-3F06-34B2-4893-318F2187814A}"/>
              </a:ext>
            </a:extLst>
          </p:cNvPr>
          <p:cNvSpPr/>
          <p:nvPr/>
        </p:nvSpPr>
        <p:spPr>
          <a:xfrm>
            <a:off x="10409667" y="4400360"/>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Well, that’s a good thing to be. You are visiting Stanley and Stella?</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voice:mitch:_31</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01" name="Straight Arrow Connector 100">
            <a:extLst>
              <a:ext uri="{FF2B5EF4-FFF2-40B4-BE49-F238E27FC236}">
                <a16:creationId xmlns:a16="http://schemas.microsoft.com/office/drawing/2014/main" id="{4C5C5100-09D8-B7E8-1756-310DD56D7839}"/>
              </a:ext>
            </a:extLst>
          </p:cNvPr>
          <p:cNvCxnSpPr>
            <a:cxnSpLocks/>
          </p:cNvCxnSpPr>
          <p:nvPr/>
        </p:nvCxnSpPr>
        <p:spPr>
          <a:xfrm flipH="1">
            <a:off x="10089768" y="4750517"/>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D36EC585-7184-E7D3-0A95-86827842953C}"/>
              </a:ext>
            </a:extLst>
          </p:cNvPr>
          <p:cNvSpPr/>
          <p:nvPr/>
        </p:nvSpPr>
        <p:spPr>
          <a:xfrm>
            <a:off x="8710678" y="4400289"/>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Stella hasn’t been so well lately, and I came down to help her for a while. She’s very run down.</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voice:blanche_56</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05" name="Straight Arrow Connector 104">
            <a:extLst>
              <a:ext uri="{FF2B5EF4-FFF2-40B4-BE49-F238E27FC236}">
                <a16:creationId xmlns:a16="http://schemas.microsoft.com/office/drawing/2014/main" id="{9730C29F-4636-5174-FCA7-6F0C5BF104D0}"/>
              </a:ext>
            </a:extLst>
          </p:cNvPr>
          <p:cNvCxnSpPr>
            <a:cxnSpLocks/>
          </p:cNvCxnSpPr>
          <p:nvPr/>
        </p:nvCxnSpPr>
        <p:spPr>
          <a:xfrm flipH="1">
            <a:off x="8376516" y="4760983"/>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592CB89D-B401-4F49-D9CF-B6B05972E6BF}"/>
              </a:ext>
            </a:extLst>
          </p:cNvPr>
          <p:cNvSpPr/>
          <p:nvPr/>
        </p:nvSpPr>
        <p:spPr>
          <a:xfrm>
            <a:off x="6998516" y="4410924"/>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You’re not--? </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voice:mitch:32</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12" name="Straight Arrow Connector 111">
            <a:extLst>
              <a:ext uri="{FF2B5EF4-FFF2-40B4-BE49-F238E27FC236}">
                <a16:creationId xmlns:a16="http://schemas.microsoft.com/office/drawing/2014/main" id="{2410A375-E941-DEFF-2974-E29AE889C8F6}"/>
              </a:ext>
            </a:extLst>
          </p:cNvPr>
          <p:cNvCxnSpPr>
            <a:cxnSpLocks/>
          </p:cNvCxnSpPr>
          <p:nvPr/>
        </p:nvCxnSpPr>
        <p:spPr>
          <a:xfrm flipH="1">
            <a:off x="6683549" y="4769133"/>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45AF491F-BBA9-0727-4DD0-C27E9A6D52AE}"/>
              </a:ext>
            </a:extLst>
          </p:cNvPr>
          <p:cNvSpPr/>
          <p:nvPr/>
        </p:nvSpPr>
        <p:spPr>
          <a:xfrm>
            <a:off x="5304459" y="441890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Married? No, no. I’m an old maid schoolteacher!</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voice:blanche_57</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114" name="Rectangle 113">
            <a:extLst>
              <a:ext uri="{FF2B5EF4-FFF2-40B4-BE49-F238E27FC236}">
                <a16:creationId xmlns:a16="http://schemas.microsoft.com/office/drawing/2014/main" id="{54BA87B0-4F09-4363-E1DA-7745A7AA39AC}"/>
              </a:ext>
            </a:extLst>
          </p:cNvPr>
          <p:cNvSpPr/>
          <p:nvPr/>
        </p:nvSpPr>
        <p:spPr>
          <a:xfrm>
            <a:off x="1938926" y="4439282"/>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Thank you, sir! I appreciate your gallantry!</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voice:blanche_58</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16" name="Straight Arrow Connector 115">
            <a:extLst>
              <a:ext uri="{FF2B5EF4-FFF2-40B4-BE49-F238E27FC236}">
                <a16:creationId xmlns:a16="http://schemas.microsoft.com/office/drawing/2014/main" id="{755B6F29-09DE-61F3-E938-1AE1E08DCF34}"/>
              </a:ext>
            </a:extLst>
          </p:cNvPr>
          <p:cNvCxnSpPr>
            <a:cxnSpLocks/>
          </p:cNvCxnSpPr>
          <p:nvPr/>
        </p:nvCxnSpPr>
        <p:spPr>
          <a:xfrm flipH="1">
            <a:off x="3336121" y="4818009"/>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100715A7-C93F-8787-BCBC-C2A536E9749A}"/>
              </a:ext>
            </a:extLst>
          </p:cNvPr>
          <p:cNvSpPr/>
          <p:nvPr/>
        </p:nvSpPr>
        <p:spPr>
          <a:xfrm>
            <a:off x="271155" y="4449456"/>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So you are in the teaching profession?</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voice:mitch_34</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19" name="Straight Arrow Connector 118">
            <a:extLst>
              <a:ext uri="{FF2B5EF4-FFF2-40B4-BE49-F238E27FC236}">
                <a16:creationId xmlns:a16="http://schemas.microsoft.com/office/drawing/2014/main" id="{94EF536C-A35B-177E-7FEC-F7A139A6F234}"/>
              </a:ext>
            </a:extLst>
          </p:cNvPr>
          <p:cNvCxnSpPr>
            <a:cxnSpLocks/>
          </p:cNvCxnSpPr>
          <p:nvPr/>
        </p:nvCxnSpPr>
        <p:spPr>
          <a:xfrm flipH="1">
            <a:off x="1646434" y="4760692"/>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CEC41277-569C-79F6-984A-149A409F9BE8}"/>
              </a:ext>
            </a:extLst>
          </p:cNvPr>
          <p:cNvCxnSpPr>
            <a:cxnSpLocks/>
            <a:endCxn id="100" idx="0"/>
          </p:cNvCxnSpPr>
          <p:nvPr/>
        </p:nvCxnSpPr>
        <p:spPr>
          <a:xfrm>
            <a:off x="11100061" y="4054837"/>
            <a:ext cx="8204" cy="345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FB9C9DFE-2EE6-7CDE-B315-5EB4A1EDDD89}"/>
              </a:ext>
            </a:extLst>
          </p:cNvPr>
          <p:cNvSpPr/>
          <p:nvPr/>
        </p:nvSpPr>
        <p:spPr>
          <a:xfrm>
            <a:off x="1945226" y="5483400"/>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Grade school or high school or--</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voice:mitch_35</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126" name="Rectangle 125">
            <a:extLst>
              <a:ext uri="{FF2B5EF4-FFF2-40B4-BE49-F238E27FC236}">
                <a16:creationId xmlns:a16="http://schemas.microsoft.com/office/drawing/2014/main" id="{7C9DDF88-B5BB-BADD-CA73-7DA1B9F94767}"/>
              </a:ext>
            </a:extLst>
          </p:cNvPr>
          <p:cNvSpPr/>
          <p:nvPr/>
        </p:nvSpPr>
        <p:spPr>
          <a:xfrm>
            <a:off x="271155" y="5511006"/>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Yes. Ah, yes…</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voice:blanche_59</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27" name="Straight Arrow Connector 126">
            <a:extLst>
              <a:ext uri="{FF2B5EF4-FFF2-40B4-BE49-F238E27FC236}">
                <a16:creationId xmlns:a16="http://schemas.microsoft.com/office/drawing/2014/main" id="{FA6F1B7D-D190-B210-89F1-43BA02B3988A}"/>
              </a:ext>
            </a:extLst>
          </p:cNvPr>
          <p:cNvCxnSpPr>
            <a:cxnSpLocks/>
          </p:cNvCxnSpPr>
          <p:nvPr/>
        </p:nvCxnSpPr>
        <p:spPr>
          <a:xfrm>
            <a:off x="1668350" y="5918091"/>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F3E6C0E4-B15E-A5DF-676F-B37224EB68B0}"/>
              </a:ext>
            </a:extLst>
          </p:cNvPr>
          <p:cNvCxnSpPr>
            <a:cxnSpLocks/>
          </p:cNvCxnSpPr>
          <p:nvPr/>
        </p:nvCxnSpPr>
        <p:spPr>
          <a:xfrm>
            <a:off x="3345218" y="5841353"/>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96866A2E-833C-1D13-4410-619337DE9A01}"/>
              </a:ext>
            </a:extLst>
          </p:cNvPr>
          <p:cNvSpPr/>
          <p:nvPr/>
        </p:nvSpPr>
        <p:spPr>
          <a:xfrm>
            <a:off x="3645776" y="5483400"/>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Mitch!</a:t>
            </a:r>
          </a:p>
          <a:p>
            <a:pPr algn="ctr"/>
            <a:r>
              <a:rPr lang="en-US" sz="400" dirty="0" err="1">
                <a:latin typeface="Comic Sans MS" panose="030F0702030302020204" pitchFamily="66" charset="0"/>
              </a:rPr>
              <a:t>speaker:Stanley</a:t>
            </a:r>
            <a:r>
              <a:rPr lang="en-US" sz="400" dirty="0">
                <a:latin typeface="Comic Sans MS" panose="030F0702030302020204" pitchFamily="66" charset="0"/>
              </a:rPr>
              <a:t> voice:stanley_21</a:t>
            </a:r>
          </a:p>
          <a:p>
            <a:pPr algn="ctr"/>
            <a:r>
              <a:rPr lang="en-US" sz="400" dirty="0" err="1">
                <a:latin typeface="Comic Sans MS" panose="030F0702030302020204" pitchFamily="66" charset="0"/>
              </a:rPr>
              <a:t>portrait:stanley</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30" name="Straight Arrow Connector 129">
            <a:extLst>
              <a:ext uri="{FF2B5EF4-FFF2-40B4-BE49-F238E27FC236}">
                <a16:creationId xmlns:a16="http://schemas.microsoft.com/office/drawing/2014/main" id="{8F2F7AF6-FC5C-4B54-8764-01B3F54DEEEF}"/>
              </a:ext>
            </a:extLst>
          </p:cNvPr>
          <p:cNvCxnSpPr>
            <a:cxnSpLocks/>
          </p:cNvCxnSpPr>
          <p:nvPr/>
        </p:nvCxnSpPr>
        <p:spPr>
          <a:xfrm>
            <a:off x="6722705" y="5881229"/>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02357A86-7FFD-1D3A-2B67-ED4E71A9AD2C}"/>
              </a:ext>
            </a:extLst>
          </p:cNvPr>
          <p:cNvSpPr/>
          <p:nvPr/>
        </p:nvSpPr>
        <p:spPr>
          <a:xfrm>
            <a:off x="5346333" y="5495016"/>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Coming!</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voice:mitch_36</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32" name="Straight Arrow Connector 131">
            <a:extLst>
              <a:ext uri="{FF2B5EF4-FFF2-40B4-BE49-F238E27FC236}">
                <a16:creationId xmlns:a16="http://schemas.microsoft.com/office/drawing/2014/main" id="{E5F6C065-4F18-A7BC-D495-1D447933D973}"/>
              </a:ext>
            </a:extLst>
          </p:cNvPr>
          <p:cNvCxnSpPr>
            <a:cxnSpLocks/>
          </p:cNvCxnSpPr>
          <p:nvPr/>
        </p:nvCxnSpPr>
        <p:spPr>
          <a:xfrm>
            <a:off x="10095260" y="5880840"/>
            <a:ext cx="292377" cy="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D1E8E4E8-D1F4-04BB-8C7B-140B935DC881}"/>
              </a:ext>
            </a:extLst>
          </p:cNvPr>
          <p:cNvCxnSpPr>
            <a:cxnSpLocks/>
          </p:cNvCxnSpPr>
          <p:nvPr/>
        </p:nvCxnSpPr>
        <p:spPr>
          <a:xfrm>
            <a:off x="5039436" y="5892845"/>
            <a:ext cx="292377" cy="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Rectangle 134">
            <a:extLst>
              <a:ext uri="{FF2B5EF4-FFF2-40B4-BE49-F238E27FC236}">
                <a16:creationId xmlns:a16="http://schemas.microsoft.com/office/drawing/2014/main" id="{813413A5-2870-0A00-38D9-B1A8C7FBF072}"/>
              </a:ext>
            </a:extLst>
          </p:cNvPr>
          <p:cNvSpPr/>
          <p:nvPr/>
        </p:nvSpPr>
        <p:spPr>
          <a:xfrm>
            <a:off x="7007516" y="5483400"/>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Gracious, what lung-power!... I teach high school. In Laurel.</a:t>
            </a:r>
          </a:p>
          <a:p>
            <a:pPr algn="ctr"/>
            <a:r>
              <a:rPr lang="en-US" sz="400" dirty="0" err="1">
                <a:latin typeface="Comic Sans MS" panose="030F0702030302020204" pitchFamily="66" charset="0"/>
              </a:rPr>
              <a:t>speaker:Blanhce</a:t>
            </a:r>
            <a:r>
              <a:rPr lang="en-US" sz="400" dirty="0">
                <a:latin typeface="Comic Sans MS" panose="030F0702030302020204" pitchFamily="66" charset="0"/>
              </a:rPr>
              <a:t> voice:blanche_60</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136" name="Rectangle 135">
            <a:extLst>
              <a:ext uri="{FF2B5EF4-FFF2-40B4-BE49-F238E27FC236}">
                <a16:creationId xmlns:a16="http://schemas.microsoft.com/office/drawing/2014/main" id="{38DC1239-9D5F-09E9-B83A-D66DD101B9EA}"/>
              </a:ext>
            </a:extLst>
          </p:cNvPr>
          <p:cNvSpPr/>
          <p:nvPr/>
        </p:nvSpPr>
        <p:spPr>
          <a:xfrm>
            <a:off x="8706170" y="5483400"/>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What do you teach? What subject?.</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voice:mitch_37</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37" name="Straight Arrow Connector 136">
            <a:extLst>
              <a:ext uri="{FF2B5EF4-FFF2-40B4-BE49-F238E27FC236}">
                <a16:creationId xmlns:a16="http://schemas.microsoft.com/office/drawing/2014/main" id="{CE4F1765-41F2-20C3-2D4F-F1DBB31756B9}"/>
              </a:ext>
            </a:extLst>
          </p:cNvPr>
          <p:cNvCxnSpPr>
            <a:cxnSpLocks/>
          </p:cNvCxnSpPr>
          <p:nvPr/>
        </p:nvCxnSpPr>
        <p:spPr>
          <a:xfrm>
            <a:off x="8374347" y="5848187"/>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132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9508-2DFA-E979-D09D-E9B5E6CAE5B3}"/>
              </a:ext>
            </a:extLst>
          </p:cNvPr>
          <p:cNvSpPr>
            <a:spLocks noGrp="1"/>
          </p:cNvSpPr>
          <p:nvPr>
            <p:ph type="title"/>
          </p:nvPr>
        </p:nvSpPr>
        <p:spPr>
          <a:xfrm>
            <a:off x="170543" y="176440"/>
            <a:ext cx="1817914" cy="650875"/>
          </a:xfrm>
        </p:spPr>
        <p:txBody>
          <a:bodyPr>
            <a:normAutofit/>
          </a:bodyPr>
          <a:lstStyle/>
          <a:p>
            <a:r>
              <a:rPr lang="en-US" sz="2000" dirty="0">
                <a:latin typeface="Comic Sans MS" panose="030F0702030302020204" pitchFamily="66" charset="0"/>
              </a:rPr>
              <a:t>Exit 1 (Main) Page 5</a:t>
            </a:r>
          </a:p>
        </p:txBody>
      </p:sp>
      <p:sp>
        <p:nvSpPr>
          <p:cNvPr id="34" name="Rectangle 33">
            <a:extLst>
              <a:ext uri="{FF2B5EF4-FFF2-40B4-BE49-F238E27FC236}">
                <a16:creationId xmlns:a16="http://schemas.microsoft.com/office/drawing/2014/main" id="{0DEDDB01-AEE7-72E5-2CBF-11CA1E131256}"/>
              </a:ext>
            </a:extLst>
          </p:cNvPr>
          <p:cNvSpPr/>
          <p:nvPr/>
        </p:nvSpPr>
        <p:spPr>
          <a:xfrm>
            <a:off x="3645776" y="2181372"/>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This is terrible.</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voice:mitch_40</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25" name="Straight Arrow Connector 24">
            <a:extLst>
              <a:ext uri="{FF2B5EF4-FFF2-40B4-BE49-F238E27FC236}">
                <a16:creationId xmlns:a16="http://schemas.microsoft.com/office/drawing/2014/main" id="{869CBDF7-AB2F-6B02-4C20-01A5E5C08675}"/>
              </a:ext>
            </a:extLst>
          </p:cNvPr>
          <p:cNvCxnSpPr>
            <a:cxnSpLocks/>
          </p:cNvCxnSpPr>
          <p:nvPr/>
        </p:nvCxnSpPr>
        <p:spPr>
          <a:xfrm>
            <a:off x="8417762" y="1337464"/>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8A3BD0A6-7A1C-4CAE-B8D7-B994BD87F33F}"/>
              </a:ext>
            </a:extLst>
          </p:cNvPr>
          <p:cNvSpPr/>
          <p:nvPr/>
        </p:nvSpPr>
        <p:spPr>
          <a:xfrm>
            <a:off x="10661521" y="305651"/>
            <a:ext cx="1397195" cy="14296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[She turns the knobs on the radio and it begins to play "Wien, Wien, </a:t>
            </a:r>
            <a:r>
              <a:rPr lang="en-US" sz="600" dirty="0" err="1">
                <a:latin typeface="Comic Sans MS" panose="030F0702030302020204" pitchFamily="66" charset="0"/>
              </a:rPr>
              <a:t>nur</a:t>
            </a:r>
            <a:r>
              <a:rPr lang="en-US" sz="600" dirty="0">
                <a:latin typeface="Comic Sans MS" panose="030F0702030302020204" pitchFamily="66" charset="0"/>
              </a:rPr>
              <a:t> du </a:t>
            </a:r>
            <a:r>
              <a:rPr lang="en-US" sz="600" dirty="0" err="1">
                <a:latin typeface="Comic Sans MS" panose="030F0702030302020204" pitchFamily="66" charset="0"/>
              </a:rPr>
              <a:t>allein</a:t>
            </a:r>
            <a:r>
              <a:rPr lang="en-US" sz="600" dirty="0">
                <a:latin typeface="Comic Sans MS" panose="030F0702030302020204" pitchFamily="66" charset="0"/>
              </a:rPr>
              <a:t>." Blanche waltzes to the music with romantic gestures. Mitch is delighted and moves in awkward imitation]</a:t>
            </a:r>
          </a:p>
          <a:p>
            <a:pPr algn="ctr"/>
            <a:r>
              <a:rPr lang="en-US" sz="600" dirty="0">
                <a:latin typeface="Comic Sans MS" panose="030F0702030302020204" pitchFamily="66" charset="0"/>
              </a:rPr>
              <a:t>[Stanley stalks fiercely through the portieres into the bedroom. He crosses to the small white</a:t>
            </a:r>
          </a:p>
          <a:p>
            <a:pPr algn="ctr"/>
            <a:r>
              <a:rPr lang="en-US" sz="600" dirty="0">
                <a:latin typeface="Comic Sans MS" panose="030F0702030302020204" pitchFamily="66" charset="0"/>
              </a:rPr>
              <a:t>radio and snatches it off the table. With a shouted oath, he tosses the instrument out the window.]</a:t>
            </a:r>
          </a:p>
        </p:txBody>
      </p:sp>
      <p:cxnSp>
        <p:nvCxnSpPr>
          <p:cNvPr id="38" name="Straight Arrow Connector 37">
            <a:extLst>
              <a:ext uri="{FF2B5EF4-FFF2-40B4-BE49-F238E27FC236}">
                <a16:creationId xmlns:a16="http://schemas.microsoft.com/office/drawing/2014/main" id="{2EE33360-A641-0EBD-10E3-0DC72BB3DE77}"/>
              </a:ext>
            </a:extLst>
          </p:cNvPr>
          <p:cNvCxnSpPr>
            <a:cxnSpLocks/>
          </p:cNvCxnSpPr>
          <p:nvPr/>
        </p:nvCxnSpPr>
        <p:spPr>
          <a:xfrm>
            <a:off x="10110613" y="1337464"/>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FCB10B2-D8B9-FBD2-DA2A-6B2D08FE2A37}"/>
              </a:ext>
            </a:extLst>
          </p:cNvPr>
          <p:cNvCxnSpPr>
            <a:cxnSpLocks/>
          </p:cNvCxnSpPr>
          <p:nvPr/>
        </p:nvCxnSpPr>
        <p:spPr>
          <a:xfrm>
            <a:off x="969752" y="2999160"/>
            <a:ext cx="0" cy="252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8550767C-B4A9-FB4A-BBE2-9C4625F804E9}"/>
              </a:ext>
            </a:extLst>
          </p:cNvPr>
          <p:cNvSpPr/>
          <p:nvPr/>
        </p:nvSpPr>
        <p:spPr>
          <a:xfrm>
            <a:off x="1945226" y="930379"/>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Guess!.</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voice:blanche_61</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86" name="Straight Arrow Connector 85">
            <a:extLst>
              <a:ext uri="{FF2B5EF4-FFF2-40B4-BE49-F238E27FC236}">
                <a16:creationId xmlns:a16="http://schemas.microsoft.com/office/drawing/2014/main" id="{FB053047-1D24-26FB-BDB5-7534EF48F97D}"/>
              </a:ext>
            </a:extLst>
          </p:cNvPr>
          <p:cNvCxnSpPr>
            <a:cxnSpLocks/>
            <a:stCxn id="37" idx="2"/>
          </p:cNvCxnSpPr>
          <p:nvPr/>
        </p:nvCxnSpPr>
        <p:spPr>
          <a:xfrm flipH="1">
            <a:off x="11091859" y="1735331"/>
            <a:ext cx="268260" cy="4070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55463B9-6DA9-700F-3440-656798DAB5E0}"/>
              </a:ext>
            </a:extLst>
          </p:cNvPr>
          <p:cNvCxnSpPr>
            <a:cxnSpLocks/>
          </p:cNvCxnSpPr>
          <p:nvPr/>
        </p:nvCxnSpPr>
        <p:spPr>
          <a:xfrm>
            <a:off x="3341116" y="1337464"/>
            <a:ext cx="292377" cy="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D03B5A9C-0C38-75C9-9D5D-2BFAD4B19941}"/>
              </a:ext>
            </a:extLst>
          </p:cNvPr>
          <p:cNvSpPr/>
          <p:nvPr/>
        </p:nvSpPr>
        <p:spPr>
          <a:xfrm>
            <a:off x="5327952" y="514355"/>
            <a:ext cx="1397195" cy="123945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Never arithmetic, sir, never arithmetic!.</a:t>
            </a:r>
          </a:p>
          <a:p>
            <a:pPr algn="ctr"/>
            <a:r>
              <a:rPr lang="en-US" sz="600" dirty="0">
                <a:latin typeface="Comic Sans MS" panose="030F0702030302020204" pitchFamily="66" charset="0"/>
              </a:rPr>
              <a:t>[with a laugh]</a:t>
            </a:r>
          </a:p>
          <a:p>
            <a:pPr algn="ctr"/>
            <a:r>
              <a:rPr lang="en-US" sz="600" dirty="0">
                <a:latin typeface="Comic Sans MS" panose="030F0702030302020204" pitchFamily="66" charset="0"/>
              </a:rPr>
              <a:t>I don’t even know my </a:t>
            </a:r>
            <a:r>
              <a:rPr lang="en-US" sz="600" dirty="0" err="1">
                <a:latin typeface="Comic Sans MS" panose="030F0702030302020204" pitchFamily="66" charset="0"/>
              </a:rPr>
              <a:t>mutiplication</a:t>
            </a:r>
            <a:r>
              <a:rPr lang="en-US" sz="600" dirty="0">
                <a:latin typeface="Comic Sans MS" panose="030F0702030302020204" pitchFamily="66" charset="0"/>
              </a:rPr>
              <a:t> tables! No, I have the misfortune of being an English instructor. I attempt to instill a bunch of </a:t>
            </a:r>
            <a:r>
              <a:rPr lang="en-US" sz="600" dirty="0" err="1">
                <a:latin typeface="Comic Sans MS" panose="030F0702030302020204" pitchFamily="66" charset="0"/>
              </a:rPr>
              <a:t>bobby-soxers</a:t>
            </a:r>
            <a:r>
              <a:rPr lang="en-US" sz="600" dirty="0">
                <a:latin typeface="Comic Sans MS" panose="030F0702030302020204" pitchFamily="66" charset="0"/>
              </a:rPr>
              <a:t> and drug-store Romeos with reverence for Hawthorne and Whitman and Poe!</a:t>
            </a:r>
          </a:p>
          <a:p>
            <a:pPr algn="ctr"/>
            <a:r>
              <a:rPr lang="en-US" sz="400" dirty="0" err="1">
                <a:latin typeface="Comic Sans MS" panose="030F0702030302020204" pitchFamily="66" charset="0"/>
              </a:rPr>
              <a:t>speaker:Blanhce</a:t>
            </a:r>
            <a:r>
              <a:rPr lang="en-US" sz="400" dirty="0">
                <a:latin typeface="Comic Sans MS" panose="030F0702030302020204" pitchFamily="66" charset="0"/>
              </a:rPr>
              <a:t> voice:blanche_62</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03" name="Straight Arrow Connector 102">
            <a:extLst>
              <a:ext uri="{FF2B5EF4-FFF2-40B4-BE49-F238E27FC236}">
                <a16:creationId xmlns:a16="http://schemas.microsoft.com/office/drawing/2014/main" id="{A4452294-F5FF-0ECF-E6D3-0D014F3AD907}"/>
              </a:ext>
            </a:extLst>
          </p:cNvPr>
          <p:cNvCxnSpPr>
            <a:cxnSpLocks/>
          </p:cNvCxnSpPr>
          <p:nvPr/>
        </p:nvCxnSpPr>
        <p:spPr>
          <a:xfrm flipH="1">
            <a:off x="5021055" y="2492608"/>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554A6673-AD0A-47E6-548B-847B2FD5BEF8}"/>
              </a:ext>
            </a:extLst>
          </p:cNvPr>
          <p:cNvSpPr/>
          <p:nvPr/>
        </p:nvSpPr>
        <p:spPr>
          <a:xfrm>
            <a:off x="8723729" y="305650"/>
            <a:ext cx="1679795" cy="143890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How very right you are! Their literary heritage is not what most of them treasure above all else! But they’re sweet things! And in the spring, it’s touching to notice them making their first discovery of love! As if nobody had ever known it before!</a:t>
            </a:r>
          </a:p>
          <a:p>
            <a:pPr algn="ctr"/>
            <a:r>
              <a:rPr lang="en-US" sz="600" dirty="0">
                <a:latin typeface="Comic Sans MS" panose="030F0702030302020204" pitchFamily="66" charset="0"/>
              </a:rPr>
              <a:t>[The bathroom door opens and Stella comes out.]</a:t>
            </a:r>
          </a:p>
          <a:p>
            <a:pPr algn="ctr"/>
            <a:r>
              <a:rPr lang="en-US" sz="600" dirty="0">
                <a:latin typeface="Comic Sans MS" panose="030F0702030302020204" pitchFamily="66" charset="0"/>
              </a:rPr>
              <a:t>Oh! Have you finished? Wait—I’ll turn on the radio.</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voice:blanche_63</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108" name="Trapezoid 107">
            <a:extLst>
              <a:ext uri="{FF2B5EF4-FFF2-40B4-BE49-F238E27FC236}">
                <a16:creationId xmlns:a16="http://schemas.microsoft.com/office/drawing/2014/main" id="{5033945D-4EDD-30B0-2C09-95ACBFD71A51}"/>
              </a:ext>
            </a:extLst>
          </p:cNvPr>
          <p:cNvSpPr/>
          <p:nvPr/>
        </p:nvSpPr>
        <p:spPr>
          <a:xfrm>
            <a:off x="3619297" y="5483400"/>
            <a:ext cx="1120836" cy="814171"/>
          </a:xfrm>
          <a:prstGeom prst="trapezoi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0" name="TextBox 109">
            <a:extLst>
              <a:ext uri="{FF2B5EF4-FFF2-40B4-BE49-F238E27FC236}">
                <a16:creationId xmlns:a16="http://schemas.microsoft.com/office/drawing/2014/main" id="{0D514DCD-2D3A-5710-977D-622380D465C6}"/>
              </a:ext>
            </a:extLst>
          </p:cNvPr>
          <p:cNvSpPr txBox="1"/>
          <p:nvPr/>
        </p:nvSpPr>
        <p:spPr>
          <a:xfrm>
            <a:off x="7316214" y="2169230"/>
            <a:ext cx="843257" cy="230832"/>
          </a:xfrm>
          <a:prstGeom prst="rect">
            <a:avLst/>
          </a:prstGeom>
          <a:noFill/>
        </p:spPr>
        <p:txBody>
          <a:bodyPr wrap="square" rtlCol="0">
            <a:spAutoFit/>
          </a:bodyPr>
          <a:lstStyle/>
          <a:p>
            <a:r>
              <a:rPr lang="en-US" sz="900" dirty="0">
                <a:latin typeface="Comic Sans MS" panose="030F0702030302020204" pitchFamily="66" charset="0"/>
              </a:rPr>
              <a:t>exit 1</a:t>
            </a:r>
          </a:p>
        </p:txBody>
      </p:sp>
      <p:cxnSp>
        <p:nvCxnSpPr>
          <p:cNvPr id="107" name="Straight Arrow Connector 106">
            <a:extLst>
              <a:ext uri="{FF2B5EF4-FFF2-40B4-BE49-F238E27FC236}">
                <a16:creationId xmlns:a16="http://schemas.microsoft.com/office/drawing/2014/main" id="{354FD868-D761-66B5-34FC-DBFEA80DBAAB}"/>
              </a:ext>
            </a:extLst>
          </p:cNvPr>
          <p:cNvCxnSpPr>
            <a:cxnSpLocks/>
          </p:cNvCxnSpPr>
          <p:nvPr/>
        </p:nvCxnSpPr>
        <p:spPr>
          <a:xfrm>
            <a:off x="6733520" y="1346720"/>
            <a:ext cx="292377" cy="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8E7286C6-7813-C513-94C7-50A9E31D7A72}"/>
              </a:ext>
            </a:extLst>
          </p:cNvPr>
          <p:cNvSpPr/>
          <p:nvPr/>
        </p:nvSpPr>
        <p:spPr>
          <a:xfrm>
            <a:off x="7007516" y="93963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 guess that some of them are more interested in other things.</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voice:mitch_39</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115" name="Rectangle 114">
            <a:extLst>
              <a:ext uri="{FF2B5EF4-FFF2-40B4-BE49-F238E27FC236}">
                <a16:creationId xmlns:a16="http://schemas.microsoft.com/office/drawing/2014/main" id="{09A86E9D-E0C3-DBD0-B4F7-8E5CDEDFD674}"/>
              </a:ext>
            </a:extLst>
          </p:cNvPr>
          <p:cNvSpPr/>
          <p:nvPr/>
        </p:nvSpPr>
        <p:spPr>
          <a:xfrm>
            <a:off x="10409667" y="2142451"/>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Drunk—drunk—animal thing, you!</a:t>
            </a:r>
          </a:p>
          <a:p>
            <a:pPr algn="ctr"/>
            <a:r>
              <a:rPr lang="en-US" sz="600" dirty="0">
                <a:latin typeface="Comic Sans MS" panose="030F0702030302020204" pitchFamily="66" charset="0"/>
              </a:rPr>
              <a:t>[She rushes through to the poker table]</a:t>
            </a:r>
          </a:p>
          <a:p>
            <a:pPr algn="ctr"/>
            <a:r>
              <a:rPr lang="en-US" sz="600" dirty="0">
                <a:latin typeface="Comic Sans MS" panose="030F0702030302020204" pitchFamily="66" charset="0"/>
              </a:rPr>
              <a:t>All of you—please go home! If any of you have one spark of decency in you—</a:t>
            </a:r>
          </a:p>
          <a:p>
            <a:pPr algn="ctr"/>
            <a:r>
              <a:rPr lang="en-US" sz="500" dirty="0" err="1">
                <a:latin typeface="Comic Sans MS" panose="030F0702030302020204" pitchFamily="66" charset="0"/>
              </a:rPr>
              <a:t>speaker:Stella</a:t>
            </a:r>
            <a:r>
              <a:rPr lang="en-US" sz="500" dirty="0">
                <a:latin typeface="Comic Sans MS" panose="030F0702030302020204" pitchFamily="66" charset="0"/>
              </a:rPr>
              <a:t> voice:stella:_31</a:t>
            </a:r>
          </a:p>
          <a:p>
            <a:pPr algn="ctr"/>
            <a:r>
              <a:rPr lang="en-US" sz="500" dirty="0" err="1">
                <a:latin typeface="Comic Sans MS" panose="030F0702030302020204" pitchFamily="66" charset="0"/>
              </a:rPr>
              <a:t>portrait:stella</a:t>
            </a:r>
            <a:endParaRPr lang="en-US" sz="500" dirty="0">
              <a:latin typeface="Comic Sans MS" panose="030F0702030302020204" pitchFamily="66" charset="0"/>
            </a:endParaRPr>
          </a:p>
          <a:p>
            <a:pPr algn="ctr"/>
            <a:endParaRPr lang="en-US" sz="600" dirty="0">
              <a:latin typeface="Comic Sans MS" panose="030F0702030302020204" pitchFamily="66" charset="0"/>
            </a:endParaRPr>
          </a:p>
        </p:txBody>
      </p:sp>
      <p:sp>
        <p:nvSpPr>
          <p:cNvPr id="117" name="Rectangle 116">
            <a:extLst>
              <a:ext uri="{FF2B5EF4-FFF2-40B4-BE49-F238E27FC236}">
                <a16:creationId xmlns:a16="http://schemas.microsoft.com/office/drawing/2014/main" id="{62B0B559-2A8F-A329-696E-9EF9D3BB2D9E}"/>
              </a:ext>
            </a:extLst>
          </p:cNvPr>
          <p:cNvSpPr/>
          <p:nvPr/>
        </p:nvSpPr>
        <p:spPr>
          <a:xfrm>
            <a:off x="3623860" y="930751"/>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 bet you teach art or music?</a:t>
            </a:r>
          </a:p>
          <a:p>
            <a:pPr algn="ctr"/>
            <a:r>
              <a:rPr lang="en-US" sz="600" dirty="0">
                <a:latin typeface="Comic Sans MS" panose="030F0702030302020204" pitchFamily="66" charset="0"/>
              </a:rPr>
              <a:t>[Blanche laughs delicately]</a:t>
            </a:r>
          </a:p>
          <a:p>
            <a:pPr algn="ctr"/>
            <a:r>
              <a:rPr lang="en-US" sz="600" dirty="0">
                <a:latin typeface="Comic Sans MS" panose="030F0702030302020204" pitchFamily="66" charset="0"/>
              </a:rPr>
              <a:t>Of course I could be wrong. You might teach arithmetic.</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voice:mitch_38</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62" name="Rectangle 61">
            <a:extLst>
              <a:ext uri="{FF2B5EF4-FFF2-40B4-BE49-F238E27FC236}">
                <a16:creationId xmlns:a16="http://schemas.microsoft.com/office/drawing/2014/main" id="{CFC5318B-55B4-3770-63D3-C59A33BC00D6}"/>
              </a:ext>
            </a:extLst>
          </p:cNvPr>
          <p:cNvSpPr/>
          <p:nvPr/>
        </p:nvSpPr>
        <p:spPr>
          <a:xfrm>
            <a:off x="1945226" y="3248877"/>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Poker shouldn’t be played in a house with women.</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voice:mitch_42</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47" name="Straight Arrow Connector 46">
            <a:extLst>
              <a:ext uri="{FF2B5EF4-FFF2-40B4-BE49-F238E27FC236}">
                <a16:creationId xmlns:a16="http://schemas.microsoft.com/office/drawing/2014/main" id="{D9B5E362-C08B-6E12-044B-55F69A8F7BDF}"/>
              </a:ext>
            </a:extLst>
          </p:cNvPr>
          <p:cNvCxnSpPr>
            <a:cxnSpLocks/>
          </p:cNvCxnSpPr>
          <p:nvPr/>
        </p:nvCxnSpPr>
        <p:spPr>
          <a:xfrm>
            <a:off x="5021055" y="1337464"/>
            <a:ext cx="292377" cy="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5FF3001-7790-3679-A9AA-8CB5545C8819}"/>
              </a:ext>
            </a:extLst>
          </p:cNvPr>
          <p:cNvCxnSpPr>
            <a:cxnSpLocks/>
          </p:cNvCxnSpPr>
          <p:nvPr/>
        </p:nvCxnSpPr>
        <p:spPr>
          <a:xfrm flipH="1">
            <a:off x="10089768" y="2492608"/>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26D64C1-0B93-6351-2F27-907A058B0E9A}"/>
              </a:ext>
            </a:extLst>
          </p:cNvPr>
          <p:cNvSpPr/>
          <p:nvPr/>
        </p:nvSpPr>
        <p:spPr>
          <a:xfrm>
            <a:off x="8710678" y="2142380"/>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Stella, watch, he’s--</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voice:blanche_64</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61" name="Straight Arrow Connector 60">
            <a:extLst>
              <a:ext uri="{FF2B5EF4-FFF2-40B4-BE49-F238E27FC236}">
                <a16:creationId xmlns:a16="http://schemas.microsoft.com/office/drawing/2014/main" id="{35AD7CEA-6884-C39A-18FB-8A3032686973}"/>
              </a:ext>
            </a:extLst>
          </p:cNvPr>
          <p:cNvCxnSpPr>
            <a:cxnSpLocks/>
          </p:cNvCxnSpPr>
          <p:nvPr/>
        </p:nvCxnSpPr>
        <p:spPr>
          <a:xfrm flipH="1">
            <a:off x="8376516" y="2503074"/>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CDBF8936-4136-2DCA-A691-EE0A69F0E300}"/>
              </a:ext>
            </a:extLst>
          </p:cNvPr>
          <p:cNvSpPr/>
          <p:nvPr/>
        </p:nvSpPr>
        <p:spPr>
          <a:xfrm>
            <a:off x="6998516" y="215301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[Stanley charges after Stella]</a:t>
            </a:r>
          </a:p>
          <a:p>
            <a:pPr algn="ctr"/>
            <a:r>
              <a:rPr lang="en-US" sz="600" dirty="0">
                <a:latin typeface="Comic Sans MS" panose="030F0702030302020204" pitchFamily="66" charset="0"/>
              </a:rPr>
              <a:t>Take it easy, Stanley. Easy, fellow,--Let’s all--</a:t>
            </a:r>
          </a:p>
          <a:p>
            <a:pPr algn="ctr"/>
            <a:r>
              <a:rPr lang="en-US" sz="400" dirty="0" err="1">
                <a:latin typeface="Comic Sans MS" panose="030F0702030302020204" pitchFamily="66" charset="0"/>
              </a:rPr>
              <a:t>speaker:Steve</a:t>
            </a:r>
            <a:r>
              <a:rPr lang="en-US" sz="400" dirty="0">
                <a:latin typeface="Comic Sans MS" panose="030F0702030302020204" pitchFamily="66" charset="0"/>
              </a:rPr>
              <a:t> voice:steve_9</a:t>
            </a:r>
          </a:p>
          <a:p>
            <a:pPr algn="ctr"/>
            <a:r>
              <a:rPr lang="en-US" sz="400" dirty="0" err="1">
                <a:latin typeface="Comic Sans MS" panose="030F0702030302020204" pitchFamily="66" charset="0"/>
              </a:rPr>
              <a:t>portrait:steve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64" name="Straight Arrow Connector 63">
            <a:extLst>
              <a:ext uri="{FF2B5EF4-FFF2-40B4-BE49-F238E27FC236}">
                <a16:creationId xmlns:a16="http://schemas.microsoft.com/office/drawing/2014/main" id="{69027B32-D1C5-5DAF-0188-01B208DD03D0}"/>
              </a:ext>
            </a:extLst>
          </p:cNvPr>
          <p:cNvCxnSpPr>
            <a:cxnSpLocks/>
          </p:cNvCxnSpPr>
          <p:nvPr/>
        </p:nvCxnSpPr>
        <p:spPr>
          <a:xfrm flipH="1">
            <a:off x="6683549" y="2511224"/>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7906DC26-1AE3-9C73-401D-104D5CF5E2BC}"/>
              </a:ext>
            </a:extLst>
          </p:cNvPr>
          <p:cNvSpPr/>
          <p:nvPr/>
        </p:nvSpPr>
        <p:spPr>
          <a:xfrm>
            <a:off x="5304459" y="2032028"/>
            <a:ext cx="1397195" cy="9431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You lay your hands on me and I’ll--[She backs out of sight to bathroom. Stanley follows. There is the sound of a blow. Stella cries out and Blanche screams and runs into the kitchen. The men rush forward]</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voice:stella_28</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69" name="TextBox 68">
            <a:extLst>
              <a:ext uri="{FF2B5EF4-FFF2-40B4-BE49-F238E27FC236}">
                <a16:creationId xmlns:a16="http://schemas.microsoft.com/office/drawing/2014/main" id="{6D35E247-8506-2458-669C-6B79B2CEA454}"/>
              </a:ext>
            </a:extLst>
          </p:cNvPr>
          <p:cNvSpPr txBox="1"/>
          <p:nvPr/>
        </p:nvSpPr>
        <p:spPr>
          <a:xfrm>
            <a:off x="3861555" y="5609388"/>
            <a:ext cx="689935" cy="246221"/>
          </a:xfrm>
          <a:prstGeom prst="rect">
            <a:avLst/>
          </a:prstGeom>
          <a:noFill/>
        </p:spPr>
        <p:txBody>
          <a:bodyPr wrap="square" rtlCol="0">
            <a:spAutoFit/>
          </a:bodyPr>
          <a:lstStyle/>
          <a:p>
            <a:r>
              <a:rPr lang="en-US" sz="1000" dirty="0">
                <a:latin typeface="Comic Sans MS" panose="030F0702030302020204" pitchFamily="66" charset="0"/>
              </a:rPr>
              <a:t>Exit 1</a:t>
            </a:r>
          </a:p>
        </p:txBody>
      </p:sp>
      <p:cxnSp>
        <p:nvCxnSpPr>
          <p:cNvPr id="42" name="Straight Arrow Connector 41">
            <a:extLst>
              <a:ext uri="{FF2B5EF4-FFF2-40B4-BE49-F238E27FC236}">
                <a16:creationId xmlns:a16="http://schemas.microsoft.com/office/drawing/2014/main" id="{E11907EF-D32D-34A1-25B2-74CFFDFA1371}"/>
              </a:ext>
            </a:extLst>
          </p:cNvPr>
          <p:cNvCxnSpPr>
            <a:cxnSpLocks/>
          </p:cNvCxnSpPr>
          <p:nvPr/>
        </p:nvCxnSpPr>
        <p:spPr>
          <a:xfrm>
            <a:off x="10374653" y="1285946"/>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6A156D08-31CE-6C5A-431B-1FB85313ED54}"/>
              </a:ext>
            </a:extLst>
          </p:cNvPr>
          <p:cNvSpPr/>
          <p:nvPr/>
        </p:nvSpPr>
        <p:spPr>
          <a:xfrm>
            <a:off x="1938926" y="2181373"/>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Lunacy, absolute lunacy!</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voice:blanche_65</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71" name="Straight Arrow Connector 70">
            <a:extLst>
              <a:ext uri="{FF2B5EF4-FFF2-40B4-BE49-F238E27FC236}">
                <a16:creationId xmlns:a16="http://schemas.microsoft.com/office/drawing/2014/main" id="{31504C4F-6721-C938-315D-4C1CFE139B75}"/>
              </a:ext>
            </a:extLst>
          </p:cNvPr>
          <p:cNvCxnSpPr>
            <a:cxnSpLocks/>
          </p:cNvCxnSpPr>
          <p:nvPr/>
        </p:nvCxnSpPr>
        <p:spPr>
          <a:xfrm flipH="1">
            <a:off x="3336121" y="2560100"/>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A90386E5-8942-A26E-E664-C6773544FA3A}"/>
              </a:ext>
            </a:extLst>
          </p:cNvPr>
          <p:cNvSpPr/>
          <p:nvPr/>
        </p:nvSpPr>
        <p:spPr>
          <a:xfrm>
            <a:off x="271155" y="2191547"/>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Get him in here, men.</a:t>
            </a:r>
          </a:p>
          <a:p>
            <a:pPr algn="ctr"/>
            <a:r>
              <a:rPr lang="en-US" sz="600" dirty="0">
                <a:latin typeface="Comic Sans MS" panose="030F0702030302020204" pitchFamily="66" charset="0"/>
              </a:rPr>
              <a:t>[Stanley is forced into the bedroom]</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voice:mitch_41</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77" name="Straight Arrow Connector 76">
            <a:extLst>
              <a:ext uri="{FF2B5EF4-FFF2-40B4-BE49-F238E27FC236}">
                <a16:creationId xmlns:a16="http://schemas.microsoft.com/office/drawing/2014/main" id="{F0F33E93-1A3D-CBB3-BED1-CBF16B876CC5}"/>
              </a:ext>
            </a:extLst>
          </p:cNvPr>
          <p:cNvCxnSpPr>
            <a:cxnSpLocks/>
          </p:cNvCxnSpPr>
          <p:nvPr/>
        </p:nvCxnSpPr>
        <p:spPr>
          <a:xfrm flipH="1">
            <a:off x="1646434" y="2502783"/>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88BF572F-751F-A6FD-2B98-AB3D3190BCD2}"/>
              </a:ext>
            </a:extLst>
          </p:cNvPr>
          <p:cNvSpPr/>
          <p:nvPr/>
        </p:nvSpPr>
        <p:spPr>
          <a:xfrm>
            <a:off x="271155" y="3276483"/>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 want to go away, I want to go away!</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voice:stella_29</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81" name="Straight Arrow Connector 80">
            <a:extLst>
              <a:ext uri="{FF2B5EF4-FFF2-40B4-BE49-F238E27FC236}">
                <a16:creationId xmlns:a16="http://schemas.microsoft.com/office/drawing/2014/main" id="{B9C36E57-E8BA-33A4-6449-57DD815E3457}"/>
              </a:ext>
            </a:extLst>
          </p:cNvPr>
          <p:cNvCxnSpPr>
            <a:cxnSpLocks/>
          </p:cNvCxnSpPr>
          <p:nvPr/>
        </p:nvCxnSpPr>
        <p:spPr>
          <a:xfrm>
            <a:off x="1668350" y="3683568"/>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C1A582CF-3F5F-37EE-F146-F36EAB87E0C0}"/>
              </a:ext>
            </a:extLst>
          </p:cNvPr>
          <p:cNvCxnSpPr>
            <a:cxnSpLocks/>
          </p:cNvCxnSpPr>
          <p:nvPr/>
        </p:nvCxnSpPr>
        <p:spPr>
          <a:xfrm>
            <a:off x="3345218" y="3606830"/>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E5DE7C9-23D0-0F43-00C2-C7CE76F85126}"/>
              </a:ext>
            </a:extLst>
          </p:cNvPr>
          <p:cNvSpPr/>
          <p:nvPr/>
        </p:nvSpPr>
        <p:spPr>
          <a:xfrm>
            <a:off x="3645776" y="3248877"/>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 want my sister’s clothes! We’ll go to that woman’s upstairs!</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voice:blanche_66</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84" name="Straight Arrow Connector 83">
            <a:extLst>
              <a:ext uri="{FF2B5EF4-FFF2-40B4-BE49-F238E27FC236}">
                <a16:creationId xmlns:a16="http://schemas.microsoft.com/office/drawing/2014/main" id="{00D5E451-9C9A-CCC2-C838-35643DDCFE6B}"/>
              </a:ext>
            </a:extLst>
          </p:cNvPr>
          <p:cNvCxnSpPr>
            <a:cxnSpLocks/>
          </p:cNvCxnSpPr>
          <p:nvPr/>
        </p:nvCxnSpPr>
        <p:spPr>
          <a:xfrm>
            <a:off x="6722705" y="3646706"/>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93F424A1-F855-32F8-8D2D-C6678A9C56AE}"/>
              </a:ext>
            </a:extLst>
          </p:cNvPr>
          <p:cNvSpPr/>
          <p:nvPr/>
        </p:nvSpPr>
        <p:spPr>
          <a:xfrm>
            <a:off x="5346333" y="3260493"/>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They’re in the chest.</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voice:mitch_43</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87" name="Straight Arrow Connector 86">
            <a:extLst>
              <a:ext uri="{FF2B5EF4-FFF2-40B4-BE49-F238E27FC236}">
                <a16:creationId xmlns:a16="http://schemas.microsoft.com/office/drawing/2014/main" id="{02504EF8-D473-F9F2-93CA-5CFD6A8A6A1E}"/>
              </a:ext>
            </a:extLst>
          </p:cNvPr>
          <p:cNvCxnSpPr>
            <a:cxnSpLocks/>
          </p:cNvCxnSpPr>
          <p:nvPr/>
        </p:nvCxnSpPr>
        <p:spPr>
          <a:xfrm>
            <a:off x="10095260" y="3646317"/>
            <a:ext cx="292377" cy="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0512FEAD-8219-F566-FABF-B285F8F3CFE3}"/>
              </a:ext>
            </a:extLst>
          </p:cNvPr>
          <p:cNvSpPr/>
          <p:nvPr/>
        </p:nvSpPr>
        <p:spPr>
          <a:xfrm>
            <a:off x="8706169" y="3256953"/>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What’s the matter; what’s happened?</a:t>
            </a:r>
          </a:p>
          <a:p>
            <a:pPr algn="ctr"/>
            <a:r>
              <a:rPr lang="en-US" sz="400" dirty="0" err="1">
                <a:latin typeface="Comic Sans MS" panose="030F0702030302020204" pitchFamily="66" charset="0"/>
              </a:rPr>
              <a:t>speaker:Stanley</a:t>
            </a:r>
            <a:r>
              <a:rPr lang="en-US" sz="400" dirty="0">
                <a:latin typeface="Comic Sans MS" panose="030F0702030302020204" pitchFamily="66" charset="0"/>
              </a:rPr>
              <a:t> voice:stanley_22</a:t>
            </a:r>
          </a:p>
          <a:p>
            <a:pPr algn="ctr"/>
            <a:r>
              <a:rPr lang="en-US" sz="400" dirty="0" err="1">
                <a:latin typeface="Comic Sans MS" panose="030F0702030302020204" pitchFamily="66" charset="0"/>
              </a:rPr>
              <a:t>portrait:stanley</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91" name="Straight Arrow Connector 90">
            <a:extLst>
              <a:ext uri="{FF2B5EF4-FFF2-40B4-BE49-F238E27FC236}">
                <a16:creationId xmlns:a16="http://schemas.microsoft.com/office/drawing/2014/main" id="{26BD731D-A9D9-60EA-1915-479EB6044080}"/>
              </a:ext>
            </a:extLst>
          </p:cNvPr>
          <p:cNvCxnSpPr>
            <a:cxnSpLocks/>
          </p:cNvCxnSpPr>
          <p:nvPr/>
        </p:nvCxnSpPr>
        <p:spPr>
          <a:xfrm>
            <a:off x="5039436" y="3658322"/>
            <a:ext cx="292377" cy="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98A377C9-A83B-6730-D481-4AF2853481A6}"/>
              </a:ext>
            </a:extLst>
          </p:cNvPr>
          <p:cNvSpPr/>
          <p:nvPr/>
        </p:nvSpPr>
        <p:spPr>
          <a:xfrm>
            <a:off x="7007516" y="3248877"/>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Stella, Stella, precious! Dear, dear little sister, don’t be afraid!</a:t>
            </a:r>
          </a:p>
          <a:p>
            <a:pPr algn="ctr"/>
            <a:r>
              <a:rPr lang="en-US" sz="600" dirty="0">
                <a:latin typeface="Comic Sans MS" panose="030F0702030302020204" pitchFamily="66" charset="0"/>
              </a:rPr>
              <a:t>[Blanches guides Stella to the front door]</a:t>
            </a:r>
          </a:p>
          <a:p>
            <a:pPr algn="ctr"/>
            <a:r>
              <a:rPr lang="en-US" sz="400" dirty="0" err="1">
                <a:latin typeface="Comic Sans MS" panose="030F0702030302020204" pitchFamily="66" charset="0"/>
              </a:rPr>
              <a:t>speaker:Blanhce</a:t>
            </a:r>
            <a:r>
              <a:rPr lang="en-US" sz="400" dirty="0">
                <a:latin typeface="Comic Sans MS" panose="030F0702030302020204" pitchFamily="66" charset="0"/>
              </a:rPr>
              <a:t> voice:blanche_67</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93" name="Rectangle 92">
            <a:extLst>
              <a:ext uri="{FF2B5EF4-FFF2-40B4-BE49-F238E27FC236}">
                <a16:creationId xmlns:a16="http://schemas.microsoft.com/office/drawing/2014/main" id="{BC753FE4-AA10-9C7B-328F-4EF873929FAE}"/>
              </a:ext>
            </a:extLst>
          </p:cNvPr>
          <p:cNvSpPr/>
          <p:nvPr/>
        </p:nvSpPr>
        <p:spPr>
          <a:xfrm>
            <a:off x="10403524" y="3231112"/>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You just blew your top, Stan.</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voice:mitch_44</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94" name="Straight Arrow Connector 93">
            <a:extLst>
              <a:ext uri="{FF2B5EF4-FFF2-40B4-BE49-F238E27FC236}">
                <a16:creationId xmlns:a16="http://schemas.microsoft.com/office/drawing/2014/main" id="{69BB12A2-899A-25A5-9ACD-1D3192E5C1F5}"/>
              </a:ext>
            </a:extLst>
          </p:cNvPr>
          <p:cNvCxnSpPr>
            <a:cxnSpLocks/>
          </p:cNvCxnSpPr>
          <p:nvPr/>
        </p:nvCxnSpPr>
        <p:spPr>
          <a:xfrm>
            <a:off x="8374347" y="3613664"/>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0AADBFE-98AA-06F8-42C9-45A8CED04692}"/>
              </a:ext>
            </a:extLst>
          </p:cNvPr>
          <p:cNvSpPr/>
          <p:nvPr/>
        </p:nvSpPr>
        <p:spPr>
          <a:xfrm>
            <a:off x="3645776" y="4439281"/>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[thickly]</a:t>
            </a:r>
          </a:p>
          <a:p>
            <a:pPr algn="ctr"/>
            <a:r>
              <a:rPr lang="en-US" sz="600" dirty="0">
                <a:latin typeface="Comic Sans MS" panose="030F0702030302020204" pitchFamily="66" charset="0"/>
              </a:rPr>
              <a:t>I want water.</a:t>
            </a:r>
          </a:p>
          <a:p>
            <a:pPr algn="ctr"/>
            <a:r>
              <a:rPr lang="en-US" sz="400" dirty="0" err="1">
                <a:latin typeface="Comic Sans MS" panose="030F0702030302020204" pitchFamily="66" charset="0"/>
              </a:rPr>
              <a:t>speaker:Stanley</a:t>
            </a:r>
            <a:r>
              <a:rPr lang="en-US" sz="400" dirty="0">
                <a:latin typeface="Comic Sans MS" panose="030F0702030302020204" pitchFamily="66" charset="0"/>
              </a:rPr>
              <a:t> voice:stanley_23</a:t>
            </a:r>
          </a:p>
          <a:p>
            <a:pPr algn="ctr"/>
            <a:r>
              <a:rPr lang="en-US" sz="400" dirty="0" err="1">
                <a:latin typeface="Comic Sans MS" panose="030F0702030302020204" pitchFamily="66" charset="0"/>
              </a:rPr>
              <a:t>portrait:stanley</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96" name="Straight Arrow Connector 95">
            <a:extLst>
              <a:ext uri="{FF2B5EF4-FFF2-40B4-BE49-F238E27FC236}">
                <a16:creationId xmlns:a16="http://schemas.microsoft.com/office/drawing/2014/main" id="{58688ED0-8057-F07E-C46A-0E86026352BF}"/>
              </a:ext>
            </a:extLst>
          </p:cNvPr>
          <p:cNvCxnSpPr>
            <a:cxnSpLocks/>
          </p:cNvCxnSpPr>
          <p:nvPr/>
        </p:nvCxnSpPr>
        <p:spPr>
          <a:xfrm>
            <a:off x="969752" y="5257069"/>
            <a:ext cx="0" cy="252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912E2DB1-F4D9-A338-D20B-C843759ECFCB}"/>
              </a:ext>
            </a:extLst>
          </p:cNvPr>
          <p:cNvCxnSpPr>
            <a:cxnSpLocks/>
          </p:cNvCxnSpPr>
          <p:nvPr/>
        </p:nvCxnSpPr>
        <p:spPr>
          <a:xfrm flipH="1">
            <a:off x="5021055" y="4750517"/>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A7E51BF6-A4D9-9E5D-A752-A715E29253FC}"/>
              </a:ext>
            </a:extLst>
          </p:cNvPr>
          <p:cNvSpPr txBox="1"/>
          <p:nvPr/>
        </p:nvSpPr>
        <p:spPr>
          <a:xfrm>
            <a:off x="7316214" y="4427139"/>
            <a:ext cx="843257" cy="230832"/>
          </a:xfrm>
          <a:prstGeom prst="rect">
            <a:avLst/>
          </a:prstGeom>
          <a:noFill/>
        </p:spPr>
        <p:txBody>
          <a:bodyPr wrap="square" rtlCol="0">
            <a:spAutoFit/>
          </a:bodyPr>
          <a:lstStyle/>
          <a:p>
            <a:r>
              <a:rPr lang="en-US" sz="900" dirty="0">
                <a:latin typeface="Comic Sans MS" panose="030F0702030302020204" pitchFamily="66" charset="0"/>
              </a:rPr>
              <a:t>exit 1</a:t>
            </a:r>
          </a:p>
        </p:txBody>
      </p:sp>
      <p:sp>
        <p:nvSpPr>
          <p:cNvPr id="100" name="Rectangle 99">
            <a:extLst>
              <a:ext uri="{FF2B5EF4-FFF2-40B4-BE49-F238E27FC236}">
                <a16:creationId xmlns:a16="http://schemas.microsoft.com/office/drawing/2014/main" id="{7796FDDE-3F06-34B2-4893-318F2187814A}"/>
              </a:ext>
            </a:extLst>
          </p:cNvPr>
          <p:cNvSpPr/>
          <p:nvPr/>
        </p:nvSpPr>
        <p:spPr>
          <a:xfrm>
            <a:off x="10409667" y="4400360"/>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He’s okay, now.</a:t>
            </a:r>
          </a:p>
          <a:p>
            <a:pPr algn="ctr"/>
            <a:r>
              <a:rPr lang="en-US" sz="400" dirty="0" err="1">
                <a:latin typeface="Comic Sans MS" panose="030F0702030302020204" pitchFamily="66" charset="0"/>
              </a:rPr>
              <a:t>speaker:Pablo</a:t>
            </a:r>
            <a:r>
              <a:rPr lang="en-US" sz="400" dirty="0">
                <a:latin typeface="Comic Sans MS" panose="030F0702030302020204" pitchFamily="66" charset="0"/>
              </a:rPr>
              <a:t> voice:pablo:_10</a:t>
            </a:r>
          </a:p>
          <a:p>
            <a:pPr algn="ctr"/>
            <a:r>
              <a:rPr lang="en-US" sz="400" dirty="0" err="1">
                <a:latin typeface="Comic Sans MS" panose="030F0702030302020204" pitchFamily="66" charset="0"/>
              </a:rPr>
              <a:t>portrait:pablo</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01" name="Straight Arrow Connector 100">
            <a:extLst>
              <a:ext uri="{FF2B5EF4-FFF2-40B4-BE49-F238E27FC236}">
                <a16:creationId xmlns:a16="http://schemas.microsoft.com/office/drawing/2014/main" id="{4C5C5100-09D8-B7E8-1756-310DD56D7839}"/>
              </a:ext>
            </a:extLst>
          </p:cNvPr>
          <p:cNvCxnSpPr>
            <a:cxnSpLocks/>
          </p:cNvCxnSpPr>
          <p:nvPr/>
        </p:nvCxnSpPr>
        <p:spPr>
          <a:xfrm flipH="1">
            <a:off x="10089768" y="4750517"/>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D36EC585-7184-E7D3-0A95-86827842953C}"/>
              </a:ext>
            </a:extLst>
          </p:cNvPr>
          <p:cNvSpPr/>
          <p:nvPr/>
        </p:nvSpPr>
        <p:spPr>
          <a:xfrm>
            <a:off x="8710678" y="4400289"/>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Sure, my boy’s okay!</a:t>
            </a:r>
          </a:p>
          <a:p>
            <a:pPr algn="ctr"/>
            <a:r>
              <a:rPr lang="en-US" sz="400" dirty="0" err="1">
                <a:latin typeface="Comic Sans MS" panose="030F0702030302020204" pitchFamily="66" charset="0"/>
              </a:rPr>
              <a:t>speaker:Steve</a:t>
            </a:r>
            <a:r>
              <a:rPr lang="en-US" sz="400" dirty="0">
                <a:latin typeface="Comic Sans MS" panose="030F0702030302020204" pitchFamily="66" charset="0"/>
              </a:rPr>
              <a:t> voice:steve_10</a:t>
            </a:r>
          </a:p>
          <a:p>
            <a:pPr algn="ctr"/>
            <a:r>
              <a:rPr lang="en-US" sz="400" dirty="0" err="1">
                <a:latin typeface="Comic Sans MS" panose="030F0702030302020204" pitchFamily="66" charset="0"/>
              </a:rPr>
              <a:t>portrait:steve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05" name="Straight Arrow Connector 104">
            <a:extLst>
              <a:ext uri="{FF2B5EF4-FFF2-40B4-BE49-F238E27FC236}">
                <a16:creationId xmlns:a16="http://schemas.microsoft.com/office/drawing/2014/main" id="{9730C29F-4636-5174-FCA7-6F0C5BF104D0}"/>
              </a:ext>
            </a:extLst>
          </p:cNvPr>
          <p:cNvCxnSpPr>
            <a:cxnSpLocks/>
          </p:cNvCxnSpPr>
          <p:nvPr/>
        </p:nvCxnSpPr>
        <p:spPr>
          <a:xfrm flipH="1">
            <a:off x="8376516" y="4760983"/>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592CB89D-B401-4F49-D9CF-B6B05972E6BF}"/>
              </a:ext>
            </a:extLst>
          </p:cNvPr>
          <p:cNvSpPr/>
          <p:nvPr/>
        </p:nvSpPr>
        <p:spPr>
          <a:xfrm>
            <a:off x="6998516" y="4410924"/>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Put him on the bed and get a wet towel. </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voice:mitch:45</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12" name="Straight Arrow Connector 111">
            <a:extLst>
              <a:ext uri="{FF2B5EF4-FFF2-40B4-BE49-F238E27FC236}">
                <a16:creationId xmlns:a16="http://schemas.microsoft.com/office/drawing/2014/main" id="{2410A375-E941-DEFF-2974-E29AE889C8F6}"/>
              </a:ext>
            </a:extLst>
          </p:cNvPr>
          <p:cNvCxnSpPr>
            <a:cxnSpLocks/>
          </p:cNvCxnSpPr>
          <p:nvPr/>
        </p:nvCxnSpPr>
        <p:spPr>
          <a:xfrm flipH="1">
            <a:off x="6683549" y="4769133"/>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45AF491F-BBA9-0727-4DD0-C27E9A6D52AE}"/>
              </a:ext>
            </a:extLst>
          </p:cNvPr>
          <p:cNvSpPr/>
          <p:nvPr/>
        </p:nvSpPr>
        <p:spPr>
          <a:xfrm>
            <a:off x="5304459" y="441890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 think some coffee would do him a world of good, now.</a:t>
            </a:r>
          </a:p>
          <a:p>
            <a:pPr algn="ctr"/>
            <a:r>
              <a:rPr lang="en-US" sz="400" dirty="0" err="1">
                <a:latin typeface="Comic Sans MS" panose="030F0702030302020204" pitchFamily="66" charset="0"/>
              </a:rPr>
              <a:t>speaker:Pablo</a:t>
            </a:r>
            <a:r>
              <a:rPr lang="en-US" sz="400" dirty="0">
                <a:latin typeface="Comic Sans MS" panose="030F0702030302020204" pitchFamily="66" charset="0"/>
              </a:rPr>
              <a:t> voice:pablo_10</a:t>
            </a:r>
          </a:p>
          <a:p>
            <a:pPr algn="ctr"/>
            <a:r>
              <a:rPr lang="en-US" sz="400" dirty="0" err="1">
                <a:latin typeface="Comic Sans MS" panose="030F0702030302020204" pitchFamily="66" charset="0"/>
              </a:rPr>
              <a:t>portrait:pablo</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114" name="Rectangle 113">
            <a:extLst>
              <a:ext uri="{FF2B5EF4-FFF2-40B4-BE49-F238E27FC236}">
                <a16:creationId xmlns:a16="http://schemas.microsoft.com/office/drawing/2014/main" id="{54BA87B0-4F09-4363-E1DA-7745A7AA39AC}"/>
              </a:ext>
            </a:extLst>
          </p:cNvPr>
          <p:cNvSpPr/>
          <p:nvPr/>
        </p:nvSpPr>
        <p:spPr>
          <a:xfrm>
            <a:off x="271155" y="4439281"/>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[water turns on]</a:t>
            </a:r>
          </a:p>
          <a:p>
            <a:pPr algn="ctr"/>
            <a:r>
              <a:rPr lang="en-US" sz="600" dirty="0">
                <a:latin typeface="Comic Sans MS" panose="030F0702030302020204" pitchFamily="66" charset="0"/>
              </a:rPr>
              <a:t>Let go of me, you dogs!</a:t>
            </a:r>
          </a:p>
          <a:p>
            <a:pPr algn="ctr"/>
            <a:r>
              <a:rPr lang="en-US" sz="400" dirty="0" err="1">
                <a:latin typeface="Comic Sans MS" panose="030F0702030302020204" pitchFamily="66" charset="0"/>
              </a:rPr>
              <a:t>speaker:Stanley</a:t>
            </a:r>
            <a:r>
              <a:rPr lang="en-US" sz="400" dirty="0">
                <a:latin typeface="Comic Sans MS" panose="030F0702030302020204" pitchFamily="66" charset="0"/>
              </a:rPr>
              <a:t> voice:stanley_23</a:t>
            </a:r>
          </a:p>
          <a:p>
            <a:pPr algn="ctr"/>
            <a:r>
              <a:rPr lang="en-US" sz="400" dirty="0" err="1">
                <a:latin typeface="Comic Sans MS" panose="030F0702030302020204" pitchFamily="66" charset="0"/>
              </a:rPr>
              <a:t>portrait:stanley</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16" name="Straight Arrow Connector 115">
            <a:extLst>
              <a:ext uri="{FF2B5EF4-FFF2-40B4-BE49-F238E27FC236}">
                <a16:creationId xmlns:a16="http://schemas.microsoft.com/office/drawing/2014/main" id="{755B6F29-09DE-61F3-E938-1AE1E08DCF34}"/>
              </a:ext>
            </a:extLst>
          </p:cNvPr>
          <p:cNvCxnSpPr>
            <a:cxnSpLocks/>
          </p:cNvCxnSpPr>
          <p:nvPr/>
        </p:nvCxnSpPr>
        <p:spPr>
          <a:xfrm flipH="1">
            <a:off x="3336121" y="4818009"/>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100715A7-C93F-8787-BCBC-C2A536E9749A}"/>
              </a:ext>
            </a:extLst>
          </p:cNvPr>
          <p:cNvSpPr/>
          <p:nvPr/>
        </p:nvSpPr>
        <p:spPr>
          <a:xfrm>
            <a:off x="1954990" y="4429661"/>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Put him under the shower!</a:t>
            </a:r>
          </a:p>
          <a:p>
            <a:pPr algn="ctr"/>
            <a:r>
              <a:rPr lang="en-US" sz="600" dirty="0">
                <a:latin typeface="Comic Sans MS" panose="030F0702030302020204" pitchFamily="66" charset="0"/>
              </a:rPr>
              <a:t>[the boys go into bathroom with </a:t>
            </a:r>
            <a:r>
              <a:rPr lang="en-US" sz="600" dirty="0" err="1">
                <a:latin typeface="Comic Sans MS" panose="030F0702030302020204" pitchFamily="66" charset="0"/>
              </a:rPr>
              <a:t>stanley</a:t>
            </a:r>
            <a:r>
              <a:rPr lang="en-US" sz="600" dirty="0">
                <a:latin typeface="Comic Sans MS" panose="030F0702030302020204" pitchFamily="66" charset="0"/>
              </a:rPr>
              <a:t>]</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voice:mitch_46</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19" name="Straight Arrow Connector 118">
            <a:extLst>
              <a:ext uri="{FF2B5EF4-FFF2-40B4-BE49-F238E27FC236}">
                <a16:creationId xmlns:a16="http://schemas.microsoft.com/office/drawing/2014/main" id="{94EF536C-A35B-177E-7FEC-F7A139A6F234}"/>
              </a:ext>
            </a:extLst>
          </p:cNvPr>
          <p:cNvCxnSpPr>
            <a:cxnSpLocks/>
          </p:cNvCxnSpPr>
          <p:nvPr/>
        </p:nvCxnSpPr>
        <p:spPr>
          <a:xfrm flipH="1">
            <a:off x="1646434" y="4760692"/>
            <a:ext cx="3455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CEC41277-569C-79F6-984A-149A409F9BE8}"/>
              </a:ext>
            </a:extLst>
          </p:cNvPr>
          <p:cNvCxnSpPr>
            <a:cxnSpLocks/>
            <a:endCxn id="100" idx="0"/>
          </p:cNvCxnSpPr>
          <p:nvPr/>
        </p:nvCxnSpPr>
        <p:spPr>
          <a:xfrm>
            <a:off x="11100061" y="4054837"/>
            <a:ext cx="8204" cy="345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FB9C9DFE-2EE6-7CDE-B315-5EB4A1EDDD89}"/>
              </a:ext>
            </a:extLst>
          </p:cNvPr>
          <p:cNvSpPr/>
          <p:nvPr/>
        </p:nvSpPr>
        <p:spPr>
          <a:xfrm>
            <a:off x="1945226" y="5483400"/>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Poker should not be played in a house with women.</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voice:mitch_47</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126" name="Rectangle 125">
            <a:extLst>
              <a:ext uri="{FF2B5EF4-FFF2-40B4-BE49-F238E27FC236}">
                <a16:creationId xmlns:a16="http://schemas.microsoft.com/office/drawing/2014/main" id="{7C9DDF88-B5BB-BADD-CA73-7DA1B9F94767}"/>
              </a:ext>
            </a:extLst>
          </p:cNvPr>
          <p:cNvSpPr/>
          <p:nvPr/>
        </p:nvSpPr>
        <p:spPr>
          <a:xfrm>
            <a:off x="271155" y="5511006"/>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Let’s get quick out of here!</a:t>
            </a:r>
          </a:p>
          <a:p>
            <a:pPr algn="ctr"/>
            <a:r>
              <a:rPr lang="en-US" sz="600" dirty="0">
                <a:latin typeface="Comic Sans MS" panose="030F0702030302020204" pitchFamily="66" charset="0"/>
              </a:rPr>
              <a:t>[Steve and Pablo run out of the house while Mitch stands in corner]</a:t>
            </a:r>
          </a:p>
          <a:p>
            <a:pPr algn="ctr"/>
            <a:r>
              <a:rPr lang="en-US" sz="400" dirty="0" err="1">
                <a:latin typeface="Comic Sans MS" panose="030F0702030302020204" pitchFamily="66" charset="0"/>
              </a:rPr>
              <a:t>speaker:Steve</a:t>
            </a:r>
            <a:r>
              <a:rPr lang="en-US" sz="400" dirty="0">
                <a:latin typeface="Comic Sans MS" panose="030F0702030302020204" pitchFamily="66" charset="0"/>
              </a:rPr>
              <a:t> voice:steve_11</a:t>
            </a:r>
          </a:p>
          <a:p>
            <a:pPr algn="ctr"/>
            <a:r>
              <a:rPr lang="en-US" sz="400" dirty="0" err="1">
                <a:latin typeface="Comic Sans MS" panose="030F0702030302020204" pitchFamily="66" charset="0"/>
              </a:rPr>
              <a:t>portrait:steve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27" name="Straight Arrow Connector 126">
            <a:extLst>
              <a:ext uri="{FF2B5EF4-FFF2-40B4-BE49-F238E27FC236}">
                <a16:creationId xmlns:a16="http://schemas.microsoft.com/office/drawing/2014/main" id="{FA6F1B7D-D190-B210-89F1-43BA02B3988A}"/>
              </a:ext>
            </a:extLst>
          </p:cNvPr>
          <p:cNvCxnSpPr>
            <a:cxnSpLocks/>
          </p:cNvCxnSpPr>
          <p:nvPr/>
        </p:nvCxnSpPr>
        <p:spPr>
          <a:xfrm>
            <a:off x="1668350" y="5918091"/>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F3E6C0E4-B15E-A5DF-676F-B37224EB68B0}"/>
              </a:ext>
            </a:extLst>
          </p:cNvPr>
          <p:cNvCxnSpPr>
            <a:cxnSpLocks/>
          </p:cNvCxnSpPr>
          <p:nvPr/>
        </p:nvCxnSpPr>
        <p:spPr>
          <a:xfrm>
            <a:off x="3345218" y="5841353"/>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797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1587599"/>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1712256"/>
            <a:ext cx="12188824" cy="3433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828FBB-61EF-73E6-1FEB-15AD738AB018}"/>
              </a:ext>
            </a:extLst>
          </p:cNvPr>
          <p:cNvSpPr>
            <a:spLocks noGrp="1"/>
          </p:cNvSpPr>
          <p:nvPr>
            <p:ph type="title"/>
          </p:nvPr>
        </p:nvSpPr>
        <p:spPr>
          <a:xfrm>
            <a:off x="795338" y="1875822"/>
            <a:ext cx="10601325" cy="1857374"/>
          </a:xfrm>
        </p:spPr>
        <p:txBody>
          <a:bodyPr vert="horz" lIns="91440" tIns="45720" rIns="91440" bIns="45720" rtlCol="0" anchor="b">
            <a:normAutofit fontScale="90000"/>
          </a:bodyPr>
          <a:lstStyle/>
          <a:p>
            <a:pPr algn="ctr"/>
            <a:r>
              <a:rPr lang="en-US" sz="6000" dirty="0">
                <a:latin typeface="Comic Sans MS" panose="030F0702030302020204" pitchFamily="66" charset="0"/>
              </a:rPr>
              <a:t>Demo Time!</a:t>
            </a:r>
            <a:br>
              <a:rPr lang="en-US" sz="6000" dirty="0">
                <a:latin typeface="Comic Sans MS" panose="030F0702030302020204" pitchFamily="66" charset="0"/>
              </a:rPr>
            </a:br>
            <a:br>
              <a:rPr lang="en-US" sz="2800" dirty="0">
                <a:latin typeface="Comic Sans MS" panose="030F0702030302020204" pitchFamily="66" charset="0"/>
              </a:rPr>
            </a:br>
            <a:r>
              <a:rPr lang="en-US" sz="2800" dirty="0">
                <a:latin typeface="Comic Sans MS" panose="030F0702030302020204" pitchFamily="66" charset="0"/>
              </a:rPr>
              <a:t>Hopefully coming to a Unity server near you!</a:t>
            </a:r>
            <a:br>
              <a:rPr lang="en-US" sz="2800" dirty="0">
                <a:latin typeface="Comic Sans MS" panose="030F0702030302020204" pitchFamily="66" charset="0"/>
              </a:rPr>
            </a:br>
            <a:r>
              <a:rPr lang="en-US" sz="2800" dirty="0">
                <a:latin typeface="Comic Sans MS" panose="030F0702030302020204" pitchFamily="66" charset="0"/>
              </a:rPr>
              <a:t>(once I’m done)</a:t>
            </a:r>
            <a:endParaRPr lang="en-US" sz="6000" kern="1200" dirty="0">
              <a:solidFill>
                <a:schemeClr val="tx1"/>
              </a:solidFill>
              <a:latin typeface="Comic Sans MS" panose="030F0702030302020204" pitchFamily="66" charset="0"/>
            </a:endParaRPr>
          </a:p>
        </p:txBody>
      </p:sp>
      <p:cxnSp>
        <p:nvCxnSpPr>
          <p:cNvPr id="14" name="Straight Connector 13">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5270402"/>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54EEF01-190A-468F-A13C-CD98AC1C7D6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3998" y="5123318"/>
            <a:ext cx="9144001" cy="911681"/>
          </a:xfrm>
          <a:prstGeom prst="rect">
            <a:avLst/>
          </a:prstGeom>
          <a:noFill/>
        </p:spPr>
        <p:txBody>
          <a:bodyPr wrap="square" rtlCol="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lumMod val="85000"/>
                  <a:lumOff val="15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600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C8B046D-30FF-3914-8262-5D9662736ED6}"/>
              </a:ext>
            </a:extLst>
          </p:cNvPr>
          <p:cNvSpPr>
            <a:spLocks noGrp="1"/>
          </p:cNvSpPr>
          <p:nvPr>
            <p:ph type="title"/>
          </p:nvPr>
        </p:nvSpPr>
        <p:spPr>
          <a:xfrm>
            <a:off x="777240" y="731519"/>
            <a:ext cx="2951585" cy="3237579"/>
          </a:xfrm>
        </p:spPr>
        <p:txBody>
          <a:bodyPr>
            <a:normAutofit/>
          </a:bodyPr>
          <a:lstStyle/>
          <a:p>
            <a:r>
              <a:rPr lang="en-US" sz="3800" dirty="0">
                <a:solidFill>
                  <a:srgbClr val="FFFFFF"/>
                </a:solidFill>
                <a:latin typeface="Comic Sans MS" panose="030F0702030302020204" pitchFamily="66" charset="0"/>
              </a:rPr>
              <a:t>Why Games?</a:t>
            </a:r>
            <a:br>
              <a:rPr lang="en-US" sz="3800" dirty="0">
                <a:solidFill>
                  <a:srgbClr val="FFFFFF"/>
                </a:solidFill>
                <a:latin typeface="Comic Sans MS" panose="030F0702030302020204" pitchFamily="66" charset="0"/>
              </a:rPr>
            </a:br>
            <a:r>
              <a:rPr lang="en-US" sz="2000" dirty="0">
                <a:solidFill>
                  <a:srgbClr val="FFFFFF"/>
                </a:solidFill>
                <a:latin typeface="Comic Sans MS" panose="030F0702030302020204" pitchFamily="66" charset="0"/>
              </a:rPr>
              <a:t>1. I like video games.</a:t>
            </a:r>
            <a:br>
              <a:rPr lang="en-US" sz="2000" dirty="0">
                <a:solidFill>
                  <a:srgbClr val="FFFFFF"/>
                </a:solidFill>
                <a:latin typeface="Comic Sans MS" panose="030F0702030302020204" pitchFamily="66" charset="0"/>
              </a:rPr>
            </a:br>
            <a:r>
              <a:rPr lang="en-US" sz="2000" dirty="0">
                <a:solidFill>
                  <a:srgbClr val="FFFFFF"/>
                </a:solidFill>
                <a:latin typeface="Comic Sans MS" panose="030F0702030302020204" pitchFamily="66" charset="0"/>
              </a:rPr>
              <a:t>2. They’re approachable (for me)</a:t>
            </a:r>
            <a:br>
              <a:rPr lang="en-US" sz="2000" dirty="0">
                <a:solidFill>
                  <a:srgbClr val="FFFFFF"/>
                </a:solidFill>
                <a:latin typeface="Comic Sans MS" panose="030F0702030302020204" pitchFamily="66" charset="0"/>
              </a:rPr>
            </a:br>
            <a:r>
              <a:rPr lang="en-US" sz="2000" dirty="0">
                <a:solidFill>
                  <a:srgbClr val="FFFFFF"/>
                </a:solidFill>
                <a:latin typeface="Comic Sans MS" panose="030F0702030302020204" pitchFamily="66" charset="0"/>
              </a:rPr>
              <a:t>3. Still looking for one.</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736A0C-EDB3-C283-01E7-900DC7EE70C7}"/>
              </a:ext>
            </a:extLst>
          </p:cNvPr>
          <p:cNvSpPr>
            <a:spLocks noGrp="1"/>
          </p:cNvSpPr>
          <p:nvPr>
            <p:ph idx="1"/>
          </p:nvPr>
        </p:nvSpPr>
        <p:spPr>
          <a:xfrm>
            <a:off x="4379709" y="686862"/>
            <a:ext cx="7037591" cy="5475129"/>
          </a:xfrm>
        </p:spPr>
        <p:txBody>
          <a:bodyPr anchor="ctr">
            <a:normAutofit/>
          </a:bodyPr>
          <a:lstStyle/>
          <a:p>
            <a:pPr marL="0" indent="0">
              <a:buNone/>
            </a:pPr>
            <a:r>
              <a:rPr lang="en-US" sz="2600" dirty="0">
                <a:latin typeface="Comic Sans MS" panose="030F0702030302020204" pitchFamily="66" charset="0"/>
              </a:rPr>
              <a:t>I love video games!</a:t>
            </a:r>
          </a:p>
          <a:p>
            <a:pPr marL="0" indent="0">
              <a:buNone/>
            </a:pPr>
            <a:endParaRPr lang="en-US" sz="2600" dirty="0">
              <a:latin typeface="Comic Sans MS" panose="030F0702030302020204" pitchFamily="66" charset="0"/>
            </a:endParaRPr>
          </a:p>
          <a:p>
            <a:pPr marL="0" indent="0">
              <a:buNone/>
            </a:pPr>
            <a:r>
              <a:rPr lang="en-US" sz="2600" dirty="0">
                <a:latin typeface="Comic Sans MS" panose="030F0702030302020204" pitchFamily="66" charset="0"/>
              </a:rPr>
              <a:t>Also, I didn’t REALLY understand any of the project suggestions.</a:t>
            </a:r>
          </a:p>
          <a:p>
            <a:pPr marL="0" indent="0">
              <a:buNone/>
            </a:pPr>
            <a:endParaRPr lang="en-US" sz="2600" dirty="0">
              <a:latin typeface="Comic Sans MS" panose="030F0702030302020204" pitchFamily="66" charset="0"/>
            </a:endParaRPr>
          </a:p>
          <a:p>
            <a:pPr marL="0" indent="0">
              <a:buNone/>
            </a:pPr>
            <a:r>
              <a:rPr lang="en-US" sz="2600" dirty="0">
                <a:latin typeface="Comic Sans MS" panose="030F0702030302020204" pitchFamily="66" charset="0"/>
              </a:rPr>
              <a:t>But a couple of previously presented projects inspired me to try it with Unity.</a:t>
            </a:r>
          </a:p>
          <a:p>
            <a:pPr marL="0" indent="0">
              <a:buNone/>
            </a:pPr>
            <a:endParaRPr lang="en-US" sz="2600" dirty="0">
              <a:latin typeface="Comic Sans MS" panose="030F0702030302020204" pitchFamily="66" charset="0"/>
            </a:endParaRPr>
          </a:p>
          <a:p>
            <a:pPr marL="0" indent="0">
              <a:buNone/>
            </a:pPr>
            <a:endParaRPr lang="en-US" sz="2600" dirty="0">
              <a:latin typeface="Comic Sans MS" panose="030F0702030302020204" pitchFamily="66" charset="0"/>
            </a:endParaRPr>
          </a:p>
          <a:p>
            <a:pPr marL="0" indent="0">
              <a:buNone/>
            </a:pPr>
            <a:r>
              <a:rPr lang="en-US" sz="2400" dirty="0">
                <a:latin typeface="Comic Sans MS" panose="030F0702030302020204" pitchFamily="66" charset="0"/>
              </a:rPr>
              <a:t>Also, I thought text-based games (with user choices) would be simple enough to try to do for my first game.</a:t>
            </a:r>
          </a:p>
        </p:txBody>
      </p:sp>
      <p:sp>
        <p:nvSpPr>
          <p:cNvPr id="4" name="TextBox 3">
            <a:extLst>
              <a:ext uri="{FF2B5EF4-FFF2-40B4-BE49-F238E27FC236}">
                <a16:creationId xmlns:a16="http://schemas.microsoft.com/office/drawing/2014/main" id="{2CA7A733-E4E4-C687-6996-2A4F85D90BA3}"/>
              </a:ext>
            </a:extLst>
          </p:cNvPr>
          <p:cNvSpPr txBox="1"/>
          <p:nvPr/>
        </p:nvSpPr>
        <p:spPr>
          <a:xfrm>
            <a:off x="618603" y="4501212"/>
            <a:ext cx="3262109" cy="2123658"/>
          </a:xfrm>
          <a:prstGeom prst="rect">
            <a:avLst/>
          </a:prstGeom>
          <a:noFill/>
        </p:spPr>
        <p:txBody>
          <a:bodyPr wrap="square" rtlCol="0">
            <a:spAutoFit/>
          </a:bodyPr>
          <a:lstStyle/>
          <a:p>
            <a:r>
              <a:rPr lang="en-US" sz="2400" dirty="0">
                <a:latin typeface="Comic Sans MS" panose="030F0702030302020204" pitchFamily="66" charset="0"/>
              </a:rPr>
              <a:t>Why a text heavy narrative game?</a:t>
            </a:r>
          </a:p>
          <a:p>
            <a:endParaRPr lang="en-US" sz="2400" dirty="0">
              <a:latin typeface="Comic Sans MS" panose="030F0702030302020204" pitchFamily="66" charset="0"/>
            </a:endParaRPr>
          </a:p>
          <a:p>
            <a:r>
              <a:rPr lang="en-US" dirty="0">
                <a:latin typeface="Comic Sans MS" panose="030F0702030302020204" pitchFamily="66" charset="0"/>
              </a:rPr>
              <a:t>2. They’re approachable(for me)</a:t>
            </a:r>
          </a:p>
          <a:p>
            <a:endParaRPr lang="en-US" sz="2400" dirty="0">
              <a:latin typeface="Comic Sans MS" panose="030F0702030302020204" pitchFamily="66" charset="0"/>
            </a:endParaRPr>
          </a:p>
        </p:txBody>
      </p:sp>
    </p:spTree>
    <p:extLst>
      <p:ext uri="{BB962C8B-B14F-4D97-AF65-F5344CB8AC3E}">
        <p14:creationId xmlns:p14="http://schemas.microsoft.com/office/powerpoint/2010/main" val="1886253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orful patterns on the sky">
            <a:extLst>
              <a:ext uri="{FF2B5EF4-FFF2-40B4-BE49-F238E27FC236}">
                <a16:creationId xmlns:a16="http://schemas.microsoft.com/office/drawing/2014/main" id="{F19B1088-7765-ACE0-8E54-5247A64A5917}"/>
              </a:ext>
            </a:extLst>
          </p:cNvPr>
          <p:cNvPicPr>
            <a:picLocks noChangeAspect="1"/>
          </p:cNvPicPr>
          <p:nvPr/>
        </p:nvPicPr>
        <p:blipFill rotWithShape="1">
          <a:blip r:embed="rId2">
            <a:alphaModFix amt="30000"/>
          </a:blip>
          <a:srcRect t="5527" r="-1" b="10181"/>
          <a:stretch/>
        </p:blipFill>
        <p:spPr>
          <a:xfrm>
            <a:off x="20" y="10"/>
            <a:ext cx="12188932" cy="6857990"/>
          </a:xfrm>
          <a:prstGeom prst="rect">
            <a:avLst/>
          </a:prstGeom>
        </p:spPr>
      </p:pic>
      <p:pic>
        <p:nvPicPr>
          <p:cNvPr id="8" name="Picture 7">
            <a:extLst>
              <a:ext uri="{FF2B5EF4-FFF2-40B4-BE49-F238E27FC236}">
                <a16:creationId xmlns:a16="http://schemas.microsoft.com/office/drawing/2014/main" id="{69FAD158-998B-1842-DC12-B1EA57A39EE2}"/>
              </a:ext>
            </a:extLst>
          </p:cNvPr>
          <p:cNvPicPr>
            <a:picLocks noChangeAspect="1"/>
          </p:cNvPicPr>
          <p:nvPr/>
        </p:nvPicPr>
        <p:blipFill>
          <a:blip r:embed="rId3"/>
          <a:stretch>
            <a:fillRect/>
          </a:stretch>
        </p:blipFill>
        <p:spPr>
          <a:xfrm>
            <a:off x="4632398" y="5316793"/>
            <a:ext cx="1462088" cy="1181100"/>
          </a:xfrm>
          <a:prstGeom prst="rect">
            <a:avLst/>
          </a:prstGeom>
        </p:spPr>
      </p:pic>
      <p:pic>
        <p:nvPicPr>
          <p:cNvPr id="10" name="Picture 9">
            <a:extLst>
              <a:ext uri="{FF2B5EF4-FFF2-40B4-BE49-F238E27FC236}">
                <a16:creationId xmlns:a16="http://schemas.microsoft.com/office/drawing/2014/main" id="{7072070C-3A6E-1702-3C24-3689268039DC}"/>
              </a:ext>
            </a:extLst>
          </p:cNvPr>
          <p:cNvPicPr>
            <a:picLocks noChangeAspect="1"/>
          </p:cNvPicPr>
          <p:nvPr/>
        </p:nvPicPr>
        <p:blipFill>
          <a:blip r:embed="rId4"/>
          <a:stretch>
            <a:fillRect/>
          </a:stretch>
        </p:blipFill>
        <p:spPr>
          <a:xfrm>
            <a:off x="6223050" y="5669900"/>
            <a:ext cx="988911" cy="474886"/>
          </a:xfrm>
          <a:prstGeom prst="rect">
            <a:avLst/>
          </a:prstGeom>
        </p:spPr>
      </p:pic>
      <p:sp>
        <p:nvSpPr>
          <p:cNvPr id="11" name="Flowchart: Decision 10">
            <a:extLst>
              <a:ext uri="{FF2B5EF4-FFF2-40B4-BE49-F238E27FC236}">
                <a16:creationId xmlns:a16="http://schemas.microsoft.com/office/drawing/2014/main" id="{8D291A47-4A8D-23D8-864F-5DD510B7FD15}"/>
              </a:ext>
            </a:extLst>
          </p:cNvPr>
          <p:cNvSpPr/>
          <p:nvPr/>
        </p:nvSpPr>
        <p:spPr>
          <a:xfrm>
            <a:off x="4247535" y="3628103"/>
            <a:ext cx="2964426" cy="1563329"/>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Comic Sans MS" panose="030F0702030302020204" pitchFamily="66" charset="0"/>
              </a:rPr>
              <a:t>(Start Here)</a:t>
            </a:r>
          </a:p>
          <a:p>
            <a:pPr algn="ctr"/>
            <a:r>
              <a:rPr lang="en-US" sz="1400" dirty="0">
                <a:latin typeface="Comic Sans MS" panose="030F0702030302020204" pitchFamily="66" charset="0"/>
              </a:rPr>
              <a:t>Detect for Player input (Collider or Enter)</a:t>
            </a:r>
          </a:p>
        </p:txBody>
      </p:sp>
      <p:sp>
        <p:nvSpPr>
          <p:cNvPr id="12" name="Flowchart: Decision 11">
            <a:extLst>
              <a:ext uri="{FF2B5EF4-FFF2-40B4-BE49-F238E27FC236}">
                <a16:creationId xmlns:a16="http://schemas.microsoft.com/office/drawing/2014/main" id="{C09413D5-D732-3A43-EB8A-1794B0A1A157}"/>
              </a:ext>
            </a:extLst>
          </p:cNvPr>
          <p:cNvSpPr/>
          <p:nvPr/>
        </p:nvSpPr>
        <p:spPr>
          <a:xfrm>
            <a:off x="7211961" y="1803909"/>
            <a:ext cx="2964426" cy="1563329"/>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Comic Sans MS" panose="030F0702030302020204" pitchFamily="66" charset="0"/>
              </a:rPr>
              <a:t>Activate Script and Start (or Continue) reading ink file.</a:t>
            </a:r>
            <a:endParaRPr lang="en-US" dirty="0">
              <a:latin typeface="Comic Sans MS" panose="030F0702030302020204" pitchFamily="66" charset="0"/>
            </a:endParaRPr>
          </a:p>
        </p:txBody>
      </p:sp>
      <p:pic>
        <p:nvPicPr>
          <p:cNvPr id="14" name="Picture 13">
            <a:extLst>
              <a:ext uri="{FF2B5EF4-FFF2-40B4-BE49-F238E27FC236}">
                <a16:creationId xmlns:a16="http://schemas.microsoft.com/office/drawing/2014/main" id="{4B86E1BF-BF2B-5EC0-97DE-9FBA1DB0A387}"/>
              </a:ext>
            </a:extLst>
          </p:cNvPr>
          <p:cNvPicPr>
            <a:picLocks noChangeAspect="1"/>
          </p:cNvPicPr>
          <p:nvPr/>
        </p:nvPicPr>
        <p:blipFill>
          <a:blip r:embed="rId5"/>
          <a:stretch>
            <a:fillRect/>
          </a:stretch>
        </p:blipFill>
        <p:spPr>
          <a:xfrm>
            <a:off x="9028503" y="3429000"/>
            <a:ext cx="2878798" cy="968323"/>
          </a:xfrm>
          <a:prstGeom prst="rect">
            <a:avLst/>
          </a:prstGeom>
        </p:spPr>
      </p:pic>
      <p:sp>
        <p:nvSpPr>
          <p:cNvPr id="15" name="Flowchart: Decision 14">
            <a:extLst>
              <a:ext uri="{FF2B5EF4-FFF2-40B4-BE49-F238E27FC236}">
                <a16:creationId xmlns:a16="http://schemas.microsoft.com/office/drawing/2014/main" id="{BE2E06FF-E16B-BA9B-BDFB-73FAE7948144}"/>
              </a:ext>
            </a:extLst>
          </p:cNvPr>
          <p:cNvSpPr/>
          <p:nvPr/>
        </p:nvSpPr>
        <p:spPr>
          <a:xfrm>
            <a:off x="4247535" y="303196"/>
            <a:ext cx="2964426" cy="1563329"/>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Comic Sans MS" panose="030F0702030302020204" pitchFamily="66" charset="0"/>
              </a:rPr>
              <a:t>Enable Dialogue Panel and display current line and choices.</a:t>
            </a:r>
          </a:p>
        </p:txBody>
      </p:sp>
      <p:sp>
        <p:nvSpPr>
          <p:cNvPr id="20" name="Flowchart: Decision 19">
            <a:extLst>
              <a:ext uri="{FF2B5EF4-FFF2-40B4-BE49-F238E27FC236}">
                <a16:creationId xmlns:a16="http://schemas.microsoft.com/office/drawing/2014/main" id="{C0DFF3DF-A482-CC5D-9AF8-15A28B5DD706}"/>
              </a:ext>
            </a:extLst>
          </p:cNvPr>
          <p:cNvSpPr/>
          <p:nvPr/>
        </p:nvSpPr>
        <p:spPr>
          <a:xfrm>
            <a:off x="1283109" y="1803910"/>
            <a:ext cx="2964426" cy="1563329"/>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Comic Sans MS" panose="030F0702030302020204" pitchFamily="66" charset="0"/>
              </a:rPr>
              <a:t>Handle tags. Includes timelines and audio. </a:t>
            </a:r>
            <a:endParaRPr lang="en-US" dirty="0">
              <a:latin typeface="Comic Sans MS" panose="030F0702030302020204" pitchFamily="66" charset="0"/>
            </a:endParaRPr>
          </a:p>
        </p:txBody>
      </p:sp>
      <p:pic>
        <p:nvPicPr>
          <p:cNvPr id="22" name="Picture 21">
            <a:extLst>
              <a:ext uri="{FF2B5EF4-FFF2-40B4-BE49-F238E27FC236}">
                <a16:creationId xmlns:a16="http://schemas.microsoft.com/office/drawing/2014/main" id="{A38CBB96-A666-DA37-EB30-C5E58386AB3D}"/>
              </a:ext>
            </a:extLst>
          </p:cNvPr>
          <p:cNvPicPr>
            <a:picLocks noChangeAspect="1"/>
          </p:cNvPicPr>
          <p:nvPr/>
        </p:nvPicPr>
        <p:blipFill>
          <a:blip r:embed="rId6"/>
          <a:stretch>
            <a:fillRect/>
          </a:stretch>
        </p:blipFill>
        <p:spPr>
          <a:xfrm>
            <a:off x="7601740" y="112333"/>
            <a:ext cx="2184867" cy="1539137"/>
          </a:xfrm>
          <a:prstGeom prst="rect">
            <a:avLst/>
          </a:prstGeom>
        </p:spPr>
      </p:pic>
      <p:cxnSp>
        <p:nvCxnSpPr>
          <p:cNvPr id="26" name="Straight Arrow Connector 25">
            <a:extLst>
              <a:ext uri="{FF2B5EF4-FFF2-40B4-BE49-F238E27FC236}">
                <a16:creationId xmlns:a16="http://schemas.microsoft.com/office/drawing/2014/main" id="{EB782CA9-DC98-6C0F-2703-A282CDF7EFB0}"/>
              </a:ext>
            </a:extLst>
          </p:cNvPr>
          <p:cNvCxnSpPr/>
          <p:nvPr/>
        </p:nvCxnSpPr>
        <p:spPr>
          <a:xfrm flipV="1">
            <a:off x="6496280" y="3038168"/>
            <a:ext cx="1541591" cy="96832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561CBC7C-61A3-ADE7-8AE7-8CA54D724751}"/>
              </a:ext>
            </a:extLst>
          </p:cNvPr>
          <p:cNvCxnSpPr>
            <a:cxnSpLocks/>
          </p:cNvCxnSpPr>
          <p:nvPr/>
        </p:nvCxnSpPr>
        <p:spPr>
          <a:xfrm flipH="1" flipV="1">
            <a:off x="6495028" y="1526588"/>
            <a:ext cx="1449439" cy="6625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D306EF3-C3C4-27BD-743E-1BC77E7C14BF}"/>
              </a:ext>
            </a:extLst>
          </p:cNvPr>
          <p:cNvCxnSpPr/>
          <p:nvPr/>
        </p:nvCxnSpPr>
        <p:spPr>
          <a:xfrm flipH="1">
            <a:off x="3510116" y="1445342"/>
            <a:ext cx="1415845" cy="743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EB61918-5997-F768-398F-EECE5726D9C5}"/>
              </a:ext>
            </a:extLst>
          </p:cNvPr>
          <p:cNvCxnSpPr/>
          <p:nvPr/>
        </p:nvCxnSpPr>
        <p:spPr>
          <a:xfrm>
            <a:off x="3421626" y="3038168"/>
            <a:ext cx="1592826" cy="96832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37" name="Picture 36">
            <a:extLst>
              <a:ext uri="{FF2B5EF4-FFF2-40B4-BE49-F238E27FC236}">
                <a16:creationId xmlns:a16="http://schemas.microsoft.com/office/drawing/2014/main" id="{FA4E0418-3FB5-C569-ABB9-902B0127D819}"/>
              </a:ext>
            </a:extLst>
          </p:cNvPr>
          <p:cNvPicPr>
            <a:picLocks noChangeAspect="1"/>
          </p:cNvPicPr>
          <p:nvPr/>
        </p:nvPicPr>
        <p:blipFill>
          <a:blip r:embed="rId7"/>
          <a:stretch>
            <a:fillRect/>
          </a:stretch>
        </p:blipFill>
        <p:spPr>
          <a:xfrm>
            <a:off x="74816" y="3374923"/>
            <a:ext cx="5391150" cy="381000"/>
          </a:xfrm>
          <a:prstGeom prst="rect">
            <a:avLst/>
          </a:prstGeom>
        </p:spPr>
      </p:pic>
      <p:pic>
        <p:nvPicPr>
          <p:cNvPr id="39" name="Picture 38">
            <a:extLst>
              <a:ext uri="{FF2B5EF4-FFF2-40B4-BE49-F238E27FC236}">
                <a16:creationId xmlns:a16="http://schemas.microsoft.com/office/drawing/2014/main" id="{71409C1B-5024-007C-186D-8097DC50904F}"/>
              </a:ext>
            </a:extLst>
          </p:cNvPr>
          <p:cNvPicPr>
            <a:picLocks noChangeAspect="1"/>
          </p:cNvPicPr>
          <p:nvPr/>
        </p:nvPicPr>
        <p:blipFill>
          <a:blip r:embed="rId8"/>
          <a:stretch>
            <a:fillRect/>
          </a:stretch>
        </p:blipFill>
        <p:spPr>
          <a:xfrm>
            <a:off x="263012" y="1445342"/>
            <a:ext cx="990600" cy="942975"/>
          </a:xfrm>
          <a:prstGeom prst="rect">
            <a:avLst/>
          </a:prstGeom>
        </p:spPr>
      </p:pic>
    </p:spTree>
    <p:extLst>
      <p:ext uri="{BB962C8B-B14F-4D97-AF65-F5344CB8AC3E}">
        <p14:creationId xmlns:p14="http://schemas.microsoft.com/office/powerpoint/2010/main" val="1910939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lorful patterns on the sky">
            <a:extLst>
              <a:ext uri="{FF2B5EF4-FFF2-40B4-BE49-F238E27FC236}">
                <a16:creationId xmlns:a16="http://schemas.microsoft.com/office/drawing/2014/main" id="{D3C29AD7-7471-ED8D-6720-AC29AB79D2B6}"/>
              </a:ext>
            </a:extLst>
          </p:cNvPr>
          <p:cNvPicPr>
            <a:picLocks noChangeAspect="1"/>
          </p:cNvPicPr>
          <p:nvPr/>
        </p:nvPicPr>
        <p:blipFill rotWithShape="1">
          <a:blip r:embed="rId2">
            <a:alphaModFix amt="30000"/>
          </a:blip>
          <a:srcRect t="5527" r="-1" b="10181"/>
          <a:stretch/>
        </p:blipFill>
        <p:spPr>
          <a:xfrm>
            <a:off x="20" y="10"/>
            <a:ext cx="12188932" cy="6857990"/>
          </a:xfrm>
          <a:prstGeom prst="rect">
            <a:avLst/>
          </a:prstGeom>
        </p:spPr>
      </p:pic>
      <p:pic>
        <p:nvPicPr>
          <p:cNvPr id="6" name="Picture 5">
            <a:extLst>
              <a:ext uri="{FF2B5EF4-FFF2-40B4-BE49-F238E27FC236}">
                <a16:creationId xmlns:a16="http://schemas.microsoft.com/office/drawing/2014/main" id="{273984C7-DC19-4AC4-5D42-9B9D7B9AEE0F}"/>
              </a:ext>
            </a:extLst>
          </p:cNvPr>
          <p:cNvPicPr>
            <a:picLocks noChangeAspect="1"/>
          </p:cNvPicPr>
          <p:nvPr/>
        </p:nvPicPr>
        <p:blipFill>
          <a:blip r:embed="rId3"/>
          <a:stretch>
            <a:fillRect/>
          </a:stretch>
        </p:blipFill>
        <p:spPr>
          <a:xfrm>
            <a:off x="1803473" y="818229"/>
            <a:ext cx="8582025" cy="4248150"/>
          </a:xfrm>
          <a:prstGeom prst="rect">
            <a:avLst/>
          </a:prstGeom>
        </p:spPr>
      </p:pic>
      <p:pic>
        <p:nvPicPr>
          <p:cNvPr id="8" name="Picture 7">
            <a:extLst>
              <a:ext uri="{FF2B5EF4-FFF2-40B4-BE49-F238E27FC236}">
                <a16:creationId xmlns:a16="http://schemas.microsoft.com/office/drawing/2014/main" id="{46F8C9B6-235E-3D13-610B-A3B745211454}"/>
              </a:ext>
            </a:extLst>
          </p:cNvPr>
          <p:cNvPicPr>
            <a:picLocks noChangeAspect="1"/>
          </p:cNvPicPr>
          <p:nvPr/>
        </p:nvPicPr>
        <p:blipFill>
          <a:blip r:embed="rId4"/>
          <a:stretch>
            <a:fillRect/>
          </a:stretch>
        </p:blipFill>
        <p:spPr>
          <a:xfrm>
            <a:off x="5345620" y="0"/>
            <a:ext cx="1497729" cy="1242796"/>
          </a:xfrm>
          <a:prstGeom prst="rect">
            <a:avLst/>
          </a:prstGeom>
        </p:spPr>
      </p:pic>
      <p:pic>
        <p:nvPicPr>
          <p:cNvPr id="10" name="Picture 9">
            <a:extLst>
              <a:ext uri="{FF2B5EF4-FFF2-40B4-BE49-F238E27FC236}">
                <a16:creationId xmlns:a16="http://schemas.microsoft.com/office/drawing/2014/main" id="{E9A0A71E-E272-4D62-5C9F-C368F5715298}"/>
              </a:ext>
            </a:extLst>
          </p:cNvPr>
          <p:cNvPicPr>
            <a:picLocks noChangeAspect="1"/>
          </p:cNvPicPr>
          <p:nvPr/>
        </p:nvPicPr>
        <p:blipFill>
          <a:blip r:embed="rId5"/>
          <a:stretch>
            <a:fillRect/>
          </a:stretch>
        </p:blipFill>
        <p:spPr>
          <a:xfrm>
            <a:off x="10511178" y="3598605"/>
            <a:ext cx="1552094" cy="766917"/>
          </a:xfrm>
          <a:prstGeom prst="rect">
            <a:avLst/>
          </a:prstGeom>
        </p:spPr>
      </p:pic>
      <p:pic>
        <p:nvPicPr>
          <p:cNvPr id="11" name="Picture 10">
            <a:extLst>
              <a:ext uri="{FF2B5EF4-FFF2-40B4-BE49-F238E27FC236}">
                <a16:creationId xmlns:a16="http://schemas.microsoft.com/office/drawing/2014/main" id="{488D6D2C-32D0-6B8C-02C9-814916E7AE08}"/>
              </a:ext>
            </a:extLst>
          </p:cNvPr>
          <p:cNvPicPr>
            <a:picLocks noChangeAspect="1"/>
          </p:cNvPicPr>
          <p:nvPr/>
        </p:nvPicPr>
        <p:blipFill>
          <a:blip r:embed="rId6"/>
          <a:stretch>
            <a:fillRect/>
          </a:stretch>
        </p:blipFill>
        <p:spPr>
          <a:xfrm>
            <a:off x="281764" y="4834182"/>
            <a:ext cx="2794777" cy="500731"/>
          </a:xfrm>
          <a:prstGeom prst="rect">
            <a:avLst/>
          </a:prstGeom>
        </p:spPr>
      </p:pic>
      <p:pic>
        <p:nvPicPr>
          <p:cNvPr id="12" name="Picture 11">
            <a:extLst>
              <a:ext uri="{FF2B5EF4-FFF2-40B4-BE49-F238E27FC236}">
                <a16:creationId xmlns:a16="http://schemas.microsoft.com/office/drawing/2014/main" id="{8ABABEF0-2B7A-CDE9-C030-76182593D70B}"/>
              </a:ext>
            </a:extLst>
          </p:cNvPr>
          <p:cNvPicPr>
            <a:picLocks noChangeAspect="1"/>
          </p:cNvPicPr>
          <p:nvPr/>
        </p:nvPicPr>
        <p:blipFill>
          <a:blip r:embed="rId7"/>
          <a:stretch>
            <a:fillRect/>
          </a:stretch>
        </p:blipFill>
        <p:spPr>
          <a:xfrm>
            <a:off x="162678" y="5288256"/>
            <a:ext cx="5182942" cy="855437"/>
          </a:xfrm>
          <a:prstGeom prst="rect">
            <a:avLst/>
          </a:prstGeom>
        </p:spPr>
      </p:pic>
      <p:pic>
        <p:nvPicPr>
          <p:cNvPr id="13" name="Picture 12">
            <a:extLst>
              <a:ext uri="{FF2B5EF4-FFF2-40B4-BE49-F238E27FC236}">
                <a16:creationId xmlns:a16="http://schemas.microsoft.com/office/drawing/2014/main" id="{170B872D-5478-4053-59D4-31B5B2B2C0C6}"/>
              </a:ext>
            </a:extLst>
          </p:cNvPr>
          <p:cNvPicPr>
            <a:picLocks noChangeAspect="1"/>
          </p:cNvPicPr>
          <p:nvPr/>
        </p:nvPicPr>
        <p:blipFill>
          <a:blip r:embed="rId8"/>
          <a:stretch>
            <a:fillRect/>
          </a:stretch>
        </p:blipFill>
        <p:spPr>
          <a:xfrm>
            <a:off x="6724265" y="5066379"/>
            <a:ext cx="5182942" cy="1059854"/>
          </a:xfrm>
          <a:prstGeom prst="rect">
            <a:avLst/>
          </a:prstGeom>
        </p:spPr>
      </p:pic>
    </p:spTree>
    <p:extLst>
      <p:ext uri="{BB962C8B-B14F-4D97-AF65-F5344CB8AC3E}">
        <p14:creationId xmlns:p14="http://schemas.microsoft.com/office/powerpoint/2010/main" val="1033411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83A8-2AD5-13EE-5BB3-0DFBC9C5FDFC}"/>
              </a:ext>
            </a:extLst>
          </p:cNvPr>
          <p:cNvSpPr>
            <a:spLocks noGrp="1"/>
          </p:cNvSpPr>
          <p:nvPr>
            <p:ph type="title"/>
          </p:nvPr>
        </p:nvSpPr>
        <p:spPr/>
        <p:txBody>
          <a:bodyPr/>
          <a:lstStyle/>
          <a:p>
            <a:pPr algn="ctr"/>
            <a:r>
              <a:rPr lang="en-US" dirty="0">
                <a:latin typeface="Comic Sans MS" panose="030F0702030302020204" pitchFamily="66" charset="0"/>
              </a:rPr>
              <a:t>Choices and Gathers</a:t>
            </a:r>
          </a:p>
        </p:txBody>
      </p:sp>
      <p:pic>
        <p:nvPicPr>
          <p:cNvPr id="7" name="Picture 6">
            <a:extLst>
              <a:ext uri="{FF2B5EF4-FFF2-40B4-BE49-F238E27FC236}">
                <a16:creationId xmlns:a16="http://schemas.microsoft.com/office/drawing/2014/main" id="{5B750CD6-6C3F-0A6F-228E-421F6052FFDA}"/>
              </a:ext>
            </a:extLst>
          </p:cNvPr>
          <p:cNvPicPr>
            <a:picLocks noChangeAspect="1"/>
          </p:cNvPicPr>
          <p:nvPr/>
        </p:nvPicPr>
        <p:blipFill>
          <a:blip r:embed="rId2"/>
          <a:stretch>
            <a:fillRect/>
          </a:stretch>
        </p:blipFill>
        <p:spPr>
          <a:xfrm>
            <a:off x="355128" y="2118391"/>
            <a:ext cx="9245298" cy="1302258"/>
          </a:xfrm>
          <a:prstGeom prst="rect">
            <a:avLst/>
          </a:prstGeom>
        </p:spPr>
      </p:pic>
      <p:pic>
        <p:nvPicPr>
          <p:cNvPr id="9" name="Picture 8">
            <a:extLst>
              <a:ext uri="{FF2B5EF4-FFF2-40B4-BE49-F238E27FC236}">
                <a16:creationId xmlns:a16="http://schemas.microsoft.com/office/drawing/2014/main" id="{68020C8A-190E-269B-9D37-928559ABE776}"/>
              </a:ext>
            </a:extLst>
          </p:cNvPr>
          <p:cNvPicPr>
            <a:picLocks noChangeAspect="1"/>
          </p:cNvPicPr>
          <p:nvPr/>
        </p:nvPicPr>
        <p:blipFill>
          <a:blip r:embed="rId3"/>
          <a:stretch>
            <a:fillRect/>
          </a:stretch>
        </p:blipFill>
        <p:spPr>
          <a:xfrm>
            <a:off x="115528" y="3425530"/>
            <a:ext cx="9733615" cy="2260323"/>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2E029D3B-4AE5-53D2-716F-DC0713710966}"/>
                  </a:ext>
                </a:extLst>
              </p14:cNvPr>
              <p14:cNvContentPartPr/>
              <p14:nvPr/>
            </p14:nvContentPartPr>
            <p14:xfrm>
              <a:off x="4719240" y="825306"/>
              <a:ext cx="360" cy="360"/>
            </p14:xfrm>
          </p:contentPart>
        </mc:Choice>
        <mc:Fallback xmlns="">
          <p:pic>
            <p:nvPicPr>
              <p:cNvPr id="15" name="Ink 14">
                <a:extLst>
                  <a:ext uri="{FF2B5EF4-FFF2-40B4-BE49-F238E27FC236}">
                    <a16:creationId xmlns:a16="http://schemas.microsoft.com/office/drawing/2014/main" id="{2E029D3B-4AE5-53D2-716F-DC0713710966}"/>
                  </a:ext>
                </a:extLst>
              </p:cNvPr>
              <p:cNvPicPr/>
              <p:nvPr/>
            </p:nvPicPr>
            <p:blipFill>
              <a:blip r:embed="rId13"/>
              <a:stretch>
                <a:fillRect/>
              </a:stretch>
            </p:blipFill>
            <p:spPr>
              <a:xfrm>
                <a:off x="4710600" y="8163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5E9406A8-2144-0404-5D36-00CC7AD90A6C}"/>
                  </a:ext>
                </a:extLst>
              </p14:cNvPr>
              <p14:cNvContentPartPr/>
              <p14:nvPr/>
            </p14:nvContentPartPr>
            <p14:xfrm>
              <a:off x="4011480" y="1164786"/>
              <a:ext cx="360" cy="360"/>
            </p14:xfrm>
          </p:contentPart>
        </mc:Choice>
        <mc:Fallback xmlns="">
          <p:pic>
            <p:nvPicPr>
              <p:cNvPr id="16" name="Ink 15">
                <a:extLst>
                  <a:ext uri="{FF2B5EF4-FFF2-40B4-BE49-F238E27FC236}">
                    <a16:creationId xmlns:a16="http://schemas.microsoft.com/office/drawing/2014/main" id="{5E9406A8-2144-0404-5D36-00CC7AD90A6C}"/>
                  </a:ext>
                </a:extLst>
              </p:cNvPr>
              <p:cNvPicPr/>
              <p:nvPr/>
            </p:nvPicPr>
            <p:blipFill>
              <a:blip r:embed="rId13"/>
              <a:stretch>
                <a:fillRect/>
              </a:stretch>
            </p:blipFill>
            <p:spPr>
              <a:xfrm>
                <a:off x="4002480" y="11557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500CB1C7-8580-FA5C-EE72-DAD67B9CB38D}"/>
                  </a:ext>
                </a:extLst>
              </p14:cNvPr>
              <p14:cNvContentPartPr/>
              <p14:nvPr/>
            </p14:nvContentPartPr>
            <p14:xfrm>
              <a:off x="11400120" y="1754419"/>
              <a:ext cx="360" cy="360"/>
            </p14:xfrm>
          </p:contentPart>
        </mc:Choice>
        <mc:Fallback xmlns="">
          <p:pic>
            <p:nvPicPr>
              <p:cNvPr id="18" name="Ink 17">
                <a:extLst>
                  <a:ext uri="{FF2B5EF4-FFF2-40B4-BE49-F238E27FC236}">
                    <a16:creationId xmlns:a16="http://schemas.microsoft.com/office/drawing/2014/main" id="{500CB1C7-8580-FA5C-EE72-DAD67B9CB38D}"/>
                  </a:ext>
                </a:extLst>
              </p:cNvPr>
              <p:cNvPicPr/>
              <p:nvPr/>
            </p:nvPicPr>
            <p:blipFill>
              <a:blip r:embed="rId13"/>
              <a:stretch>
                <a:fillRect/>
              </a:stretch>
            </p:blipFill>
            <p:spPr>
              <a:xfrm>
                <a:off x="11391120" y="1745419"/>
                <a:ext cx="18000" cy="18000"/>
              </a:xfrm>
              <a:prstGeom prst="rect">
                <a:avLst/>
              </a:prstGeom>
            </p:spPr>
          </p:pic>
        </mc:Fallback>
      </mc:AlternateContent>
      <p:sp>
        <p:nvSpPr>
          <p:cNvPr id="3" name="Arrow: Curved Down 2">
            <a:extLst>
              <a:ext uri="{FF2B5EF4-FFF2-40B4-BE49-F238E27FC236}">
                <a16:creationId xmlns:a16="http://schemas.microsoft.com/office/drawing/2014/main" id="{C7FD2EEB-5F7E-C1DC-65C9-2292180410BC}"/>
              </a:ext>
            </a:extLst>
          </p:cNvPr>
          <p:cNvSpPr/>
          <p:nvPr/>
        </p:nvSpPr>
        <p:spPr>
          <a:xfrm rot="6015752">
            <a:off x="9216968" y="4810673"/>
            <a:ext cx="1578851" cy="1061884"/>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4" name="Arrow: Curved Down 3">
            <a:extLst>
              <a:ext uri="{FF2B5EF4-FFF2-40B4-BE49-F238E27FC236}">
                <a16:creationId xmlns:a16="http://schemas.microsoft.com/office/drawing/2014/main" id="{FF6068DD-8DF3-A435-96AA-1BCE5C5CAC89}"/>
              </a:ext>
            </a:extLst>
          </p:cNvPr>
          <p:cNvSpPr/>
          <p:nvPr/>
        </p:nvSpPr>
        <p:spPr>
          <a:xfrm rot="6675676">
            <a:off x="6584476" y="5075754"/>
            <a:ext cx="795457" cy="531721"/>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9795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FFBBE4C-3C5D-CB9C-15EE-9CD7A1D7BCEB}"/>
              </a:ext>
            </a:extLst>
          </p:cNvPr>
          <p:cNvPicPr>
            <a:picLocks noChangeAspect="1"/>
          </p:cNvPicPr>
          <p:nvPr/>
        </p:nvPicPr>
        <p:blipFill>
          <a:blip r:embed="rId2"/>
          <a:stretch>
            <a:fillRect/>
          </a:stretch>
        </p:blipFill>
        <p:spPr>
          <a:xfrm>
            <a:off x="476863" y="948838"/>
            <a:ext cx="9270665" cy="2188907"/>
          </a:xfrm>
          <a:prstGeom prst="rect">
            <a:avLst/>
          </a:prstGeom>
        </p:spPr>
      </p:pic>
      <p:sp>
        <p:nvSpPr>
          <p:cNvPr id="13" name="Title 1">
            <a:extLst>
              <a:ext uri="{FF2B5EF4-FFF2-40B4-BE49-F238E27FC236}">
                <a16:creationId xmlns:a16="http://schemas.microsoft.com/office/drawing/2014/main" id="{3175A4B8-DB6C-2186-AA0C-4A1A5F399280}"/>
              </a:ext>
            </a:extLst>
          </p:cNvPr>
          <p:cNvSpPr>
            <a:spLocks noGrp="1"/>
          </p:cNvSpPr>
          <p:nvPr>
            <p:ph type="title"/>
          </p:nvPr>
        </p:nvSpPr>
        <p:spPr>
          <a:xfrm>
            <a:off x="888590" y="163503"/>
            <a:ext cx="10414819" cy="617741"/>
          </a:xfrm>
        </p:spPr>
        <p:txBody>
          <a:bodyPr>
            <a:normAutofit fontScale="90000"/>
          </a:bodyPr>
          <a:lstStyle/>
          <a:p>
            <a:pPr algn="ctr"/>
            <a:r>
              <a:rPr lang="en-US" dirty="0">
                <a:latin typeface="Comic Sans MS" panose="030F0702030302020204" pitchFamily="66" charset="0"/>
              </a:rPr>
              <a:t>Handling Tags</a:t>
            </a:r>
          </a:p>
        </p:txBody>
      </p:sp>
      <p:pic>
        <p:nvPicPr>
          <p:cNvPr id="15" name="Picture 14">
            <a:extLst>
              <a:ext uri="{FF2B5EF4-FFF2-40B4-BE49-F238E27FC236}">
                <a16:creationId xmlns:a16="http://schemas.microsoft.com/office/drawing/2014/main" id="{FE10C1ED-3FB8-D4ED-F78E-F5E8859DF995}"/>
              </a:ext>
            </a:extLst>
          </p:cNvPr>
          <p:cNvPicPr>
            <a:picLocks noChangeAspect="1"/>
          </p:cNvPicPr>
          <p:nvPr/>
        </p:nvPicPr>
        <p:blipFill>
          <a:blip r:embed="rId3"/>
          <a:stretch>
            <a:fillRect/>
          </a:stretch>
        </p:blipFill>
        <p:spPr>
          <a:xfrm>
            <a:off x="476863" y="3137745"/>
            <a:ext cx="9340439" cy="2785745"/>
          </a:xfrm>
          <a:prstGeom prst="rect">
            <a:avLst/>
          </a:prstGeom>
        </p:spPr>
      </p:pic>
    </p:spTree>
    <p:extLst>
      <p:ext uri="{BB962C8B-B14F-4D97-AF65-F5344CB8AC3E}">
        <p14:creationId xmlns:p14="http://schemas.microsoft.com/office/powerpoint/2010/main" val="2955707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0939-E1D4-BF62-41C0-78FA777B2CCF}"/>
              </a:ext>
            </a:extLst>
          </p:cNvPr>
          <p:cNvSpPr>
            <a:spLocks noGrp="1"/>
          </p:cNvSpPr>
          <p:nvPr>
            <p:ph type="title"/>
          </p:nvPr>
        </p:nvSpPr>
        <p:spPr>
          <a:xfrm>
            <a:off x="734962" y="134735"/>
            <a:ext cx="10450636" cy="460784"/>
          </a:xfrm>
        </p:spPr>
        <p:txBody>
          <a:bodyPr>
            <a:normAutofit fontScale="90000"/>
          </a:bodyPr>
          <a:lstStyle/>
          <a:p>
            <a:pPr algn="ctr"/>
            <a:r>
              <a:rPr lang="en-US" dirty="0">
                <a:latin typeface="Comic Sans MS" panose="030F0702030302020204" pitchFamily="66" charset="0"/>
              </a:rPr>
              <a:t>Final Thoughts</a:t>
            </a:r>
          </a:p>
        </p:txBody>
      </p:sp>
      <p:pic>
        <p:nvPicPr>
          <p:cNvPr id="5" name="Picture 4">
            <a:extLst>
              <a:ext uri="{FF2B5EF4-FFF2-40B4-BE49-F238E27FC236}">
                <a16:creationId xmlns:a16="http://schemas.microsoft.com/office/drawing/2014/main" id="{F1E68D7E-1293-77FB-E750-E4D997CF8B2F}"/>
              </a:ext>
            </a:extLst>
          </p:cNvPr>
          <p:cNvPicPr>
            <a:picLocks noChangeAspect="1"/>
          </p:cNvPicPr>
          <p:nvPr/>
        </p:nvPicPr>
        <p:blipFill rotWithShape="1">
          <a:blip r:embed="rId2"/>
          <a:srcRect t="2650"/>
          <a:stretch/>
        </p:blipFill>
        <p:spPr>
          <a:xfrm>
            <a:off x="303306" y="703578"/>
            <a:ext cx="9161190" cy="2725417"/>
          </a:xfrm>
          <a:prstGeom prst="rect">
            <a:avLst/>
          </a:prstGeom>
        </p:spPr>
      </p:pic>
      <p:cxnSp>
        <p:nvCxnSpPr>
          <p:cNvPr id="4" name="Straight Connector 3">
            <a:extLst>
              <a:ext uri="{FF2B5EF4-FFF2-40B4-BE49-F238E27FC236}">
                <a16:creationId xmlns:a16="http://schemas.microsoft.com/office/drawing/2014/main" id="{DF33F69F-399C-3440-C2A3-93D82642D186}"/>
              </a:ext>
            </a:extLst>
          </p:cNvPr>
          <p:cNvCxnSpPr>
            <a:cxnSpLocks/>
          </p:cNvCxnSpPr>
          <p:nvPr/>
        </p:nvCxnSpPr>
        <p:spPr>
          <a:xfrm>
            <a:off x="303305" y="3570142"/>
            <a:ext cx="1045063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BB40B7A2-FFC8-22B3-359C-0399396226BD}"/>
              </a:ext>
            </a:extLst>
          </p:cNvPr>
          <p:cNvPicPr>
            <a:picLocks noChangeAspect="1"/>
          </p:cNvPicPr>
          <p:nvPr/>
        </p:nvPicPr>
        <p:blipFill>
          <a:blip r:embed="rId3"/>
          <a:stretch>
            <a:fillRect/>
          </a:stretch>
        </p:blipFill>
        <p:spPr>
          <a:xfrm>
            <a:off x="303304" y="3711290"/>
            <a:ext cx="8457237" cy="3159451"/>
          </a:xfrm>
          <a:prstGeom prst="rect">
            <a:avLst/>
          </a:prstGeom>
        </p:spPr>
      </p:pic>
    </p:spTree>
    <p:extLst>
      <p:ext uri="{BB962C8B-B14F-4D97-AF65-F5344CB8AC3E}">
        <p14:creationId xmlns:p14="http://schemas.microsoft.com/office/powerpoint/2010/main" val="37602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1AE3F9-5982-605E-DD78-E603EE6C4292}"/>
              </a:ext>
            </a:extLst>
          </p:cNvPr>
          <p:cNvSpPr/>
          <p:nvPr/>
        </p:nvSpPr>
        <p:spPr>
          <a:xfrm>
            <a:off x="146260" y="156167"/>
            <a:ext cx="1397195" cy="8141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Comic Sans MS" panose="030F0702030302020204" pitchFamily="66" charset="0"/>
              </a:rPr>
              <a:t>Anything wild this deal?</a:t>
            </a:r>
          </a:p>
          <a:p>
            <a:pPr algn="ctr"/>
            <a:r>
              <a:rPr lang="en-US" sz="900" dirty="0" err="1">
                <a:latin typeface="Comic Sans MS" panose="030F0702030302020204" pitchFamily="66" charset="0"/>
              </a:rPr>
              <a:t>speaker:Steve</a:t>
            </a:r>
            <a:r>
              <a:rPr lang="en-US" sz="900" dirty="0">
                <a:latin typeface="Comic Sans MS" panose="030F0702030302020204" pitchFamily="66" charset="0"/>
              </a:rPr>
              <a:t> voice:steve_1</a:t>
            </a:r>
          </a:p>
          <a:p>
            <a:pPr algn="ctr"/>
            <a:r>
              <a:rPr lang="en-US" sz="900" dirty="0" err="1">
                <a:latin typeface="Comic Sans MS" panose="030F0702030302020204" pitchFamily="66" charset="0"/>
              </a:rPr>
              <a:t>portrait:steve</a:t>
            </a:r>
            <a:endParaRPr lang="en-US" sz="900" dirty="0">
              <a:latin typeface="Comic Sans MS" panose="030F0702030302020204" pitchFamily="66" charset="0"/>
            </a:endParaRPr>
          </a:p>
        </p:txBody>
      </p:sp>
      <p:sp>
        <p:nvSpPr>
          <p:cNvPr id="7" name="Rectangle 6">
            <a:extLst>
              <a:ext uri="{FF2B5EF4-FFF2-40B4-BE49-F238E27FC236}">
                <a16:creationId xmlns:a16="http://schemas.microsoft.com/office/drawing/2014/main" id="{886F005F-22EB-9BEB-3BB8-56DFF4E36697}"/>
              </a:ext>
            </a:extLst>
          </p:cNvPr>
          <p:cNvSpPr/>
          <p:nvPr/>
        </p:nvSpPr>
        <p:spPr>
          <a:xfrm>
            <a:off x="1803610" y="156164"/>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Comic Sans MS" panose="030F0702030302020204" pitchFamily="66" charset="0"/>
              </a:rPr>
              <a:t>One-eyed jacks are wild.</a:t>
            </a:r>
          </a:p>
          <a:p>
            <a:pPr algn="ctr"/>
            <a:r>
              <a:rPr lang="en-US" sz="900" dirty="0" err="1">
                <a:latin typeface="Comic Sans MS" panose="030F0702030302020204" pitchFamily="66" charset="0"/>
              </a:rPr>
              <a:t>speaker:Pablo</a:t>
            </a:r>
            <a:r>
              <a:rPr lang="en-US" sz="900" dirty="0">
                <a:latin typeface="Comic Sans MS" panose="030F0702030302020204" pitchFamily="66" charset="0"/>
              </a:rPr>
              <a:t> voice:pablo_1</a:t>
            </a:r>
          </a:p>
          <a:p>
            <a:pPr algn="ctr"/>
            <a:r>
              <a:rPr lang="en-US" sz="900" dirty="0" err="1">
                <a:latin typeface="Comic Sans MS" panose="030F0702030302020204" pitchFamily="66" charset="0"/>
              </a:rPr>
              <a:t>portrait:pablo</a:t>
            </a:r>
            <a:endParaRPr lang="en-US" sz="900" dirty="0">
              <a:latin typeface="Comic Sans MS" panose="030F0702030302020204" pitchFamily="66" charset="0"/>
            </a:endParaRPr>
          </a:p>
        </p:txBody>
      </p:sp>
      <p:sp>
        <p:nvSpPr>
          <p:cNvPr id="8" name="Rectangle 7">
            <a:extLst>
              <a:ext uri="{FF2B5EF4-FFF2-40B4-BE49-F238E27FC236}">
                <a16:creationId xmlns:a16="http://schemas.microsoft.com/office/drawing/2014/main" id="{061D2440-BF35-5EBD-88F8-B0CB04CB495F}"/>
              </a:ext>
            </a:extLst>
          </p:cNvPr>
          <p:cNvSpPr/>
          <p:nvPr/>
        </p:nvSpPr>
        <p:spPr>
          <a:xfrm>
            <a:off x="3460960" y="156164"/>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Comic Sans MS" panose="030F0702030302020204" pitchFamily="66" charset="0"/>
              </a:rPr>
              <a:t>Give me two cards</a:t>
            </a:r>
          </a:p>
          <a:p>
            <a:pPr algn="ctr"/>
            <a:r>
              <a:rPr lang="en-US" sz="900" dirty="0" err="1">
                <a:latin typeface="Comic Sans MS" panose="030F0702030302020204" pitchFamily="66" charset="0"/>
              </a:rPr>
              <a:t>speaker:Steve</a:t>
            </a:r>
            <a:r>
              <a:rPr lang="en-US" sz="900" dirty="0">
                <a:latin typeface="Comic Sans MS" panose="030F0702030302020204" pitchFamily="66" charset="0"/>
              </a:rPr>
              <a:t> voice:steve_2</a:t>
            </a:r>
          </a:p>
          <a:p>
            <a:pPr algn="ctr"/>
            <a:r>
              <a:rPr lang="en-US" sz="900" dirty="0" err="1">
                <a:latin typeface="Comic Sans MS" panose="030F0702030302020204" pitchFamily="66" charset="0"/>
              </a:rPr>
              <a:t>portrait:steve</a:t>
            </a:r>
            <a:endParaRPr lang="en-US" sz="900" dirty="0">
              <a:latin typeface="Comic Sans MS" panose="030F0702030302020204" pitchFamily="66" charset="0"/>
            </a:endParaRPr>
          </a:p>
        </p:txBody>
      </p:sp>
      <p:cxnSp>
        <p:nvCxnSpPr>
          <p:cNvPr id="10" name="Straight Arrow Connector 9">
            <a:extLst>
              <a:ext uri="{FF2B5EF4-FFF2-40B4-BE49-F238E27FC236}">
                <a16:creationId xmlns:a16="http://schemas.microsoft.com/office/drawing/2014/main" id="{022FC325-643B-4B8C-51D6-F72594325DEB}"/>
              </a:ext>
            </a:extLst>
          </p:cNvPr>
          <p:cNvCxnSpPr>
            <a:stCxn id="4" idx="3"/>
            <a:endCxn id="7" idx="1"/>
          </p:cNvCxnSpPr>
          <p:nvPr/>
        </p:nvCxnSpPr>
        <p:spPr>
          <a:xfrm flipV="1">
            <a:off x="1543455" y="563250"/>
            <a:ext cx="26015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206EB1B-879D-41AE-27E9-65B7EF0619D7}"/>
              </a:ext>
            </a:extLst>
          </p:cNvPr>
          <p:cNvCxnSpPr/>
          <p:nvPr/>
        </p:nvCxnSpPr>
        <p:spPr>
          <a:xfrm flipV="1">
            <a:off x="3200805" y="563249"/>
            <a:ext cx="26015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AB6C3AC-C68A-EAE5-1368-0F43ADBCC803}"/>
              </a:ext>
            </a:extLst>
          </p:cNvPr>
          <p:cNvCxnSpPr/>
          <p:nvPr/>
        </p:nvCxnSpPr>
        <p:spPr>
          <a:xfrm flipV="1">
            <a:off x="4858155" y="563249"/>
            <a:ext cx="26015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032FA50-FB52-AFE3-F0D7-2EEC69E570C2}"/>
              </a:ext>
            </a:extLst>
          </p:cNvPr>
          <p:cNvSpPr/>
          <p:nvPr/>
        </p:nvSpPr>
        <p:spPr>
          <a:xfrm>
            <a:off x="5118310" y="156164"/>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Comic Sans MS" panose="030F0702030302020204" pitchFamily="66" charset="0"/>
              </a:rPr>
              <a:t>What ‘bout you, Mitch?</a:t>
            </a:r>
          </a:p>
          <a:p>
            <a:pPr algn="ctr"/>
            <a:r>
              <a:rPr lang="en-US" sz="900" dirty="0" err="1">
                <a:latin typeface="Comic Sans MS" panose="030F0702030302020204" pitchFamily="66" charset="0"/>
              </a:rPr>
              <a:t>speaker:Pablo</a:t>
            </a:r>
            <a:r>
              <a:rPr lang="en-US" sz="900" dirty="0">
                <a:latin typeface="Comic Sans MS" panose="030F0702030302020204" pitchFamily="66" charset="0"/>
              </a:rPr>
              <a:t> voice:pablo_2</a:t>
            </a:r>
          </a:p>
          <a:p>
            <a:pPr algn="ctr"/>
            <a:r>
              <a:rPr lang="en-US" sz="900" dirty="0" err="1">
                <a:latin typeface="Comic Sans MS" panose="030F0702030302020204" pitchFamily="66" charset="0"/>
              </a:rPr>
              <a:t>portrait:pablo</a:t>
            </a:r>
            <a:endParaRPr lang="en-US" sz="900" dirty="0">
              <a:latin typeface="Comic Sans MS" panose="030F0702030302020204" pitchFamily="66" charset="0"/>
            </a:endParaRPr>
          </a:p>
        </p:txBody>
      </p:sp>
      <p:sp>
        <p:nvSpPr>
          <p:cNvPr id="15" name="Rectangle 14">
            <a:extLst>
              <a:ext uri="{FF2B5EF4-FFF2-40B4-BE49-F238E27FC236}">
                <a16:creationId xmlns:a16="http://schemas.microsoft.com/office/drawing/2014/main" id="{8623BAE2-454D-A6F1-26B5-767B01DF493D}"/>
              </a:ext>
            </a:extLst>
          </p:cNvPr>
          <p:cNvSpPr/>
          <p:nvPr/>
        </p:nvSpPr>
        <p:spPr>
          <a:xfrm>
            <a:off x="6775660" y="156167"/>
            <a:ext cx="1397195" cy="8141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Comic Sans MS" panose="030F0702030302020204" pitchFamily="66" charset="0"/>
              </a:rPr>
              <a:t>I’m out.</a:t>
            </a:r>
          </a:p>
          <a:p>
            <a:pPr algn="ctr"/>
            <a:r>
              <a:rPr lang="en-US" sz="900" dirty="0" err="1">
                <a:latin typeface="Comic Sans MS" panose="030F0702030302020204" pitchFamily="66" charset="0"/>
              </a:rPr>
              <a:t>speaker:Mitch</a:t>
            </a:r>
            <a:r>
              <a:rPr lang="en-US" sz="900" dirty="0">
                <a:latin typeface="Comic Sans MS" panose="030F0702030302020204" pitchFamily="66" charset="0"/>
              </a:rPr>
              <a:t> voice:mitch_1</a:t>
            </a:r>
          </a:p>
          <a:p>
            <a:pPr algn="ctr"/>
            <a:r>
              <a:rPr lang="en-US" sz="900" dirty="0" err="1">
                <a:latin typeface="Comic Sans MS" panose="030F0702030302020204" pitchFamily="66" charset="0"/>
              </a:rPr>
              <a:t>portrait:mitch</a:t>
            </a:r>
            <a:endParaRPr lang="en-US" sz="900" dirty="0">
              <a:latin typeface="Comic Sans MS" panose="030F0702030302020204" pitchFamily="66" charset="0"/>
            </a:endParaRPr>
          </a:p>
        </p:txBody>
      </p:sp>
      <p:sp>
        <p:nvSpPr>
          <p:cNvPr id="16" name="Rectangle 15">
            <a:extLst>
              <a:ext uri="{FF2B5EF4-FFF2-40B4-BE49-F238E27FC236}">
                <a16:creationId xmlns:a16="http://schemas.microsoft.com/office/drawing/2014/main" id="{EED3213A-43AF-7372-1344-05387791C9EE}"/>
              </a:ext>
            </a:extLst>
          </p:cNvPr>
          <p:cNvSpPr/>
          <p:nvPr/>
        </p:nvSpPr>
        <p:spPr>
          <a:xfrm>
            <a:off x="8433010" y="156164"/>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Comic Sans MS" panose="030F0702030302020204" pitchFamily="66" charset="0"/>
              </a:rPr>
              <a:t>One.</a:t>
            </a:r>
          </a:p>
          <a:p>
            <a:pPr algn="ctr"/>
            <a:r>
              <a:rPr lang="en-US" sz="900" dirty="0" err="1">
                <a:latin typeface="Comic Sans MS" panose="030F0702030302020204" pitchFamily="66" charset="0"/>
              </a:rPr>
              <a:t>speaker:Pablo</a:t>
            </a:r>
            <a:r>
              <a:rPr lang="en-US" sz="900" dirty="0">
                <a:latin typeface="Comic Sans MS" panose="030F0702030302020204" pitchFamily="66" charset="0"/>
              </a:rPr>
              <a:t> voice:pablo_3</a:t>
            </a:r>
          </a:p>
          <a:p>
            <a:pPr algn="ctr"/>
            <a:r>
              <a:rPr lang="en-US" sz="900" dirty="0" err="1">
                <a:latin typeface="Comic Sans MS" panose="030F0702030302020204" pitchFamily="66" charset="0"/>
              </a:rPr>
              <a:t>portrait:pablo</a:t>
            </a:r>
            <a:endParaRPr lang="en-US" sz="900" dirty="0">
              <a:latin typeface="Comic Sans MS" panose="030F0702030302020204" pitchFamily="66" charset="0"/>
            </a:endParaRPr>
          </a:p>
        </p:txBody>
      </p:sp>
      <p:sp>
        <p:nvSpPr>
          <p:cNvPr id="17" name="Rectangle 16">
            <a:extLst>
              <a:ext uri="{FF2B5EF4-FFF2-40B4-BE49-F238E27FC236}">
                <a16:creationId xmlns:a16="http://schemas.microsoft.com/office/drawing/2014/main" id="{888323E6-2C3B-CBBD-4D05-3BEDA34DA13B}"/>
              </a:ext>
            </a:extLst>
          </p:cNvPr>
          <p:cNvSpPr/>
          <p:nvPr/>
        </p:nvSpPr>
        <p:spPr>
          <a:xfrm>
            <a:off x="10090360" y="156164"/>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Comic Sans MS" panose="030F0702030302020204" pitchFamily="66" charset="0"/>
              </a:rPr>
              <a:t>Hey, does anyone want a shot?</a:t>
            </a:r>
          </a:p>
          <a:p>
            <a:pPr algn="ctr"/>
            <a:r>
              <a:rPr lang="en-US" sz="900" dirty="0" err="1">
                <a:latin typeface="Comic Sans MS" panose="030F0702030302020204" pitchFamily="66" charset="0"/>
              </a:rPr>
              <a:t>speaker:Mitch</a:t>
            </a:r>
            <a:r>
              <a:rPr lang="en-US" sz="900" dirty="0">
                <a:latin typeface="Comic Sans MS" panose="030F0702030302020204" pitchFamily="66" charset="0"/>
              </a:rPr>
              <a:t> voice:mitch_2</a:t>
            </a:r>
          </a:p>
          <a:p>
            <a:pPr algn="ctr"/>
            <a:r>
              <a:rPr lang="en-US" sz="900" dirty="0" err="1">
                <a:latin typeface="Comic Sans MS" panose="030F0702030302020204" pitchFamily="66" charset="0"/>
              </a:rPr>
              <a:t>portrait:mitch</a:t>
            </a:r>
            <a:endParaRPr lang="en-US" sz="900" dirty="0">
              <a:latin typeface="Comic Sans MS" panose="030F0702030302020204" pitchFamily="66" charset="0"/>
            </a:endParaRPr>
          </a:p>
        </p:txBody>
      </p:sp>
      <p:cxnSp>
        <p:nvCxnSpPr>
          <p:cNvPr id="18" name="Straight Arrow Connector 17">
            <a:extLst>
              <a:ext uri="{FF2B5EF4-FFF2-40B4-BE49-F238E27FC236}">
                <a16:creationId xmlns:a16="http://schemas.microsoft.com/office/drawing/2014/main" id="{6459AA04-E5B2-A190-5580-D8FFEA809957}"/>
              </a:ext>
            </a:extLst>
          </p:cNvPr>
          <p:cNvCxnSpPr>
            <a:stCxn id="15" idx="3"/>
            <a:endCxn id="16" idx="1"/>
          </p:cNvCxnSpPr>
          <p:nvPr/>
        </p:nvCxnSpPr>
        <p:spPr>
          <a:xfrm flipV="1">
            <a:off x="8172855" y="563250"/>
            <a:ext cx="26015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C9A3AD9-9A9A-7F10-F8D3-9173F39DAECF}"/>
              </a:ext>
            </a:extLst>
          </p:cNvPr>
          <p:cNvCxnSpPr/>
          <p:nvPr/>
        </p:nvCxnSpPr>
        <p:spPr>
          <a:xfrm flipV="1">
            <a:off x="9830205" y="563249"/>
            <a:ext cx="26015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95A1563-0E7D-3488-9655-86964CAB91BD}"/>
              </a:ext>
            </a:extLst>
          </p:cNvPr>
          <p:cNvCxnSpPr/>
          <p:nvPr/>
        </p:nvCxnSpPr>
        <p:spPr>
          <a:xfrm flipV="1">
            <a:off x="6515505" y="563249"/>
            <a:ext cx="26015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2D5F62F-C922-F6A1-053C-07B92F7D0FD8}"/>
              </a:ext>
            </a:extLst>
          </p:cNvPr>
          <p:cNvSpPr/>
          <p:nvPr/>
        </p:nvSpPr>
        <p:spPr>
          <a:xfrm>
            <a:off x="10104874" y="1215707"/>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Comic Sans MS" panose="030F0702030302020204" pitchFamily="66" charset="0"/>
              </a:rPr>
              <a:t>Yeah. Me.</a:t>
            </a:r>
          </a:p>
          <a:p>
            <a:pPr algn="ctr"/>
            <a:r>
              <a:rPr lang="en-US" sz="900" dirty="0" err="1">
                <a:latin typeface="Comic Sans MS" panose="030F0702030302020204" pitchFamily="66" charset="0"/>
              </a:rPr>
              <a:t>speaker:Stanley</a:t>
            </a:r>
            <a:r>
              <a:rPr lang="en-US" sz="900" dirty="0">
                <a:latin typeface="Comic Sans MS" panose="030F0702030302020204" pitchFamily="66" charset="0"/>
              </a:rPr>
              <a:t> voice:stanley_1</a:t>
            </a:r>
          </a:p>
          <a:p>
            <a:pPr algn="ctr"/>
            <a:r>
              <a:rPr lang="en-US" sz="900" dirty="0" err="1">
                <a:latin typeface="Comic Sans MS" panose="030F0702030302020204" pitchFamily="66" charset="0"/>
              </a:rPr>
              <a:t>portrait:stanley</a:t>
            </a:r>
            <a:endParaRPr lang="en-US" sz="900" dirty="0">
              <a:latin typeface="Comic Sans MS" panose="030F0702030302020204" pitchFamily="66" charset="0"/>
            </a:endParaRPr>
          </a:p>
        </p:txBody>
      </p:sp>
      <p:cxnSp>
        <p:nvCxnSpPr>
          <p:cNvPr id="23" name="Straight Arrow Connector 22">
            <a:extLst>
              <a:ext uri="{FF2B5EF4-FFF2-40B4-BE49-F238E27FC236}">
                <a16:creationId xmlns:a16="http://schemas.microsoft.com/office/drawing/2014/main" id="{425A0579-88E4-9617-7B80-FB6EFF700821}"/>
              </a:ext>
            </a:extLst>
          </p:cNvPr>
          <p:cNvCxnSpPr>
            <a:stCxn id="17" idx="2"/>
            <a:endCxn id="21" idx="0"/>
          </p:cNvCxnSpPr>
          <p:nvPr/>
        </p:nvCxnSpPr>
        <p:spPr>
          <a:xfrm>
            <a:off x="10788958" y="970335"/>
            <a:ext cx="14514" cy="245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5DE28D2-EA3A-1BB6-CDE1-8B5E8420EA7A}"/>
              </a:ext>
            </a:extLst>
          </p:cNvPr>
          <p:cNvCxnSpPr>
            <a:stCxn id="21" idx="1"/>
          </p:cNvCxnSpPr>
          <p:nvPr/>
        </p:nvCxnSpPr>
        <p:spPr>
          <a:xfrm flipH="1" flipV="1">
            <a:off x="9830205" y="1622792"/>
            <a:ext cx="2746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B92DC987-9D7F-0E4B-0301-9F6B66641D92}"/>
              </a:ext>
            </a:extLst>
          </p:cNvPr>
          <p:cNvSpPr/>
          <p:nvPr/>
        </p:nvSpPr>
        <p:spPr>
          <a:xfrm>
            <a:off x="8433010" y="1215707"/>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Comic Sans MS" panose="030F0702030302020204" pitchFamily="66" charset="0"/>
              </a:rPr>
              <a:t>Why don’t somebody go to the Chinaman’s and bring back a load of chop suey?</a:t>
            </a:r>
          </a:p>
          <a:p>
            <a:pPr algn="ctr"/>
            <a:r>
              <a:rPr lang="en-US" sz="600" dirty="0" err="1">
                <a:latin typeface="Comic Sans MS" panose="030F0702030302020204" pitchFamily="66" charset="0"/>
              </a:rPr>
              <a:t>speaker:Pablo</a:t>
            </a:r>
            <a:r>
              <a:rPr lang="en-US" sz="600" dirty="0">
                <a:latin typeface="Comic Sans MS" panose="030F0702030302020204" pitchFamily="66" charset="0"/>
              </a:rPr>
              <a:t> voice:pablo_4</a:t>
            </a:r>
          </a:p>
          <a:p>
            <a:pPr algn="ctr"/>
            <a:r>
              <a:rPr lang="en-US" sz="600" dirty="0" err="1">
                <a:latin typeface="Comic Sans MS" panose="030F0702030302020204" pitchFamily="66" charset="0"/>
              </a:rPr>
              <a:t>portrait:pablo</a:t>
            </a:r>
            <a:endParaRPr lang="en-US" sz="600" dirty="0">
              <a:latin typeface="Comic Sans MS" panose="030F0702030302020204" pitchFamily="66" charset="0"/>
            </a:endParaRPr>
          </a:p>
        </p:txBody>
      </p:sp>
      <p:cxnSp>
        <p:nvCxnSpPr>
          <p:cNvPr id="27" name="Straight Arrow Connector 26">
            <a:extLst>
              <a:ext uri="{FF2B5EF4-FFF2-40B4-BE49-F238E27FC236}">
                <a16:creationId xmlns:a16="http://schemas.microsoft.com/office/drawing/2014/main" id="{2BA2312A-D118-47DE-45CE-83DCB5270C6D}"/>
              </a:ext>
            </a:extLst>
          </p:cNvPr>
          <p:cNvCxnSpPr/>
          <p:nvPr/>
        </p:nvCxnSpPr>
        <p:spPr>
          <a:xfrm flipH="1" flipV="1">
            <a:off x="8172855" y="1635869"/>
            <a:ext cx="2746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F26D199-9CBB-E038-B8AC-81D28FA1DF45}"/>
              </a:ext>
            </a:extLst>
          </p:cNvPr>
          <p:cNvSpPr/>
          <p:nvPr/>
        </p:nvSpPr>
        <p:spPr>
          <a:xfrm>
            <a:off x="6775660" y="1228784"/>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When I'm losing you want to eat! Ante up! Ante up! Openers? Openers? Get </a:t>
            </a:r>
            <a:r>
              <a:rPr lang="en-US" sz="600" dirty="0" err="1">
                <a:latin typeface="Comic Sans MS" panose="030F0702030302020204" pitchFamily="66" charset="0"/>
              </a:rPr>
              <a:t>y'r</a:t>
            </a:r>
            <a:r>
              <a:rPr lang="en-US" sz="600" dirty="0">
                <a:latin typeface="Comic Sans MS" panose="030F0702030302020204" pitchFamily="66" charset="0"/>
              </a:rPr>
              <a:t> hands off the table, Mitch. Nothing belongs on a poker table but cards, chips, and whiskey. </a:t>
            </a:r>
          </a:p>
          <a:p>
            <a:pPr algn="ctr"/>
            <a:r>
              <a:rPr lang="en-US" sz="500" dirty="0" err="1">
                <a:latin typeface="Comic Sans MS" panose="030F0702030302020204" pitchFamily="66" charset="0"/>
              </a:rPr>
              <a:t>speaker:Stanley</a:t>
            </a:r>
            <a:r>
              <a:rPr lang="en-US" sz="500" dirty="0">
                <a:latin typeface="Comic Sans MS" panose="030F0702030302020204" pitchFamily="66" charset="0"/>
              </a:rPr>
              <a:t> voice:stanley_2</a:t>
            </a:r>
          </a:p>
          <a:p>
            <a:pPr algn="ctr"/>
            <a:r>
              <a:rPr lang="en-US" sz="500" dirty="0" err="1">
                <a:latin typeface="Comic Sans MS" panose="030F0702030302020204" pitchFamily="66" charset="0"/>
              </a:rPr>
              <a:t>portrait:stanley</a:t>
            </a:r>
            <a:endParaRPr lang="en-US" sz="500" dirty="0">
              <a:latin typeface="Comic Sans MS" panose="030F0702030302020204" pitchFamily="66" charset="0"/>
            </a:endParaRPr>
          </a:p>
        </p:txBody>
      </p:sp>
      <p:cxnSp>
        <p:nvCxnSpPr>
          <p:cNvPr id="29" name="Straight Arrow Connector 28">
            <a:extLst>
              <a:ext uri="{FF2B5EF4-FFF2-40B4-BE49-F238E27FC236}">
                <a16:creationId xmlns:a16="http://schemas.microsoft.com/office/drawing/2014/main" id="{1FDDDDDD-3E96-22E8-045B-0DAE1648EE64}"/>
              </a:ext>
            </a:extLst>
          </p:cNvPr>
          <p:cNvCxnSpPr/>
          <p:nvPr/>
        </p:nvCxnSpPr>
        <p:spPr>
          <a:xfrm flipH="1" flipV="1">
            <a:off x="6500991" y="1622791"/>
            <a:ext cx="2746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240EE9B-A4FC-C83C-5628-8C70D900E1C4}"/>
              </a:ext>
            </a:extLst>
          </p:cNvPr>
          <p:cNvSpPr/>
          <p:nvPr/>
        </p:nvSpPr>
        <p:spPr>
          <a:xfrm>
            <a:off x="5103796" y="1215706"/>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Comic Sans MS" panose="030F0702030302020204" pitchFamily="66" charset="0"/>
              </a:rPr>
              <a:t>Kind of on your high horse, </a:t>
            </a:r>
            <a:r>
              <a:rPr lang="en-US" sz="1000" dirty="0" err="1">
                <a:latin typeface="Comic Sans MS" panose="030F0702030302020204" pitchFamily="66" charset="0"/>
              </a:rPr>
              <a:t>ain’t</a:t>
            </a:r>
            <a:r>
              <a:rPr lang="en-US" sz="1000" dirty="0">
                <a:latin typeface="Comic Sans MS" panose="030F0702030302020204" pitchFamily="66" charset="0"/>
              </a:rPr>
              <a:t> </a:t>
            </a:r>
            <a:r>
              <a:rPr lang="en-US" sz="1000" dirty="0" err="1">
                <a:latin typeface="Comic Sans MS" panose="030F0702030302020204" pitchFamily="66" charset="0"/>
              </a:rPr>
              <a:t>ya</a:t>
            </a:r>
            <a:r>
              <a:rPr lang="en-US" sz="1000" dirty="0">
                <a:latin typeface="Comic Sans MS" panose="030F0702030302020204" pitchFamily="66" charset="0"/>
              </a:rPr>
              <a:t>?</a:t>
            </a:r>
          </a:p>
          <a:p>
            <a:pPr algn="ctr"/>
            <a:r>
              <a:rPr lang="en-US" sz="900" dirty="0" err="1">
                <a:latin typeface="Comic Sans MS" panose="030F0702030302020204" pitchFamily="66" charset="0"/>
              </a:rPr>
              <a:t>speaker:Mitch</a:t>
            </a:r>
            <a:r>
              <a:rPr lang="en-US" sz="900" dirty="0">
                <a:latin typeface="Comic Sans MS" panose="030F0702030302020204" pitchFamily="66" charset="0"/>
              </a:rPr>
              <a:t> voice:mitch_3</a:t>
            </a:r>
          </a:p>
          <a:p>
            <a:pPr algn="ctr"/>
            <a:r>
              <a:rPr lang="en-US" sz="900" dirty="0" err="1">
                <a:latin typeface="Comic Sans MS" panose="030F0702030302020204" pitchFamily="66" charset="0"/>
              </a:rPr>
              <a:t>portrait:mitch</a:t>
            </a:r>
            <a:endParaRPr lang="en-US" sz="900" dirty="0">
              <a:latin typeface="Comic Sans MS" panose="030F0702030302020204" pitchFamily="66" charset="0"/>
            </a:endParaRPr>
          </a:p>
        </p:txBody>
      </p:sp>
      <p:cxnSp>
        <p:nvCxnSpPr>
          <p:cNvPr id="31" name="Straight Arrow Connector 30">
            <a:extLst>
              <a:ext uri="{FF2B5EF4-FFF2-40B4-BE49-F238E27FC236}">
                <a16:creationId xmlns:a16="http://schemas.microsoft.com/office/drawing/2014/main" id="{7F2E9205-6A70-1A2E-2763-B8DFE33BB118}"/>
              </a:ext>
            </a:extLst>
          </p:cNvPr>
          <p:cNvCxnSpPr/>
          <p:nvPr/>
        </p:nvCxnSpPr>
        <p:spPr>
          <a:xfrm flipH="1" flipV="1">
            <a:off x="4829127" y="1635869"/>
            <a:ext cx="2746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3613F0D-C080-8326-6FE5-D051B73C6C46}"/>
              </a:ext>
            </a:extLst>
          </p:cNvPr>
          <p:cNvSpPr/>
          <p:nvPr/>
        </p:nvSpPr>
        <p:spPr>
          <a:xfrm>
            <a:off x="3431932" y="1228784"/>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Comic Sans MS" panose="030F0702030302020204" pitchFamily="66" charset="0"/>
              </a:rPr>
              <a:t>I’m out again, I </a:t>
            </a:r>
            <a:r>
              <a:rPr lang="en-US" sz="1050" dirty="0" err="1">
                <a:latin typeface="Comic Sans MS" panose="030F0702030302020204" pitchFamily="66" charset="0"/>
              </a:rPr>
              <a:t>oughta</a:t>
            </a:r>
            <a:r>
              <a:rPr lang="en-US" sz="1050" dirty="0">
                <a:latin typeface="Comic Sans MS" panose="030F0702030302020204" pitchFamily="66" charset="0"/>
              </a:rPr>
              <a:t> go home pretty soon</a:t>
            </a:r>
          </a:p>
          <a:p>
            <a:pPr algn="ctr"/>
            <a:r>
              <a:rPr lang="en-US" sz="900" dirty="0" err="1">
                <a:latin typeface="Comic Sans MS" panose="030F0702030302020204" pitchFamily="66" charset="0"/>
              </a:rPr>
              <a:t>speaker:Mitch</a:t>
            </a:r>
            <a:r>
              <a:rPr lang="en-US" sz="900" dirty="0">
                <a:latin typeface="Comic Sans MS" panose="030F0702030302020204" pitchFamily="66" charset="0"/>
              </a:rPr>
              <a:t>  voice:mitch_4</a:t>
            </a:r>
          </a:p>
          <a:p>
            <a:pPr algn="ctr"/>
            <a:r>
              <a:rPr lang="en-US" sz="900" dirty="0" err="1">
                <a:latin typeface="Comic Sans MS" panose="030F0702030302020204" pitchFamily="66" charset="0"/>
              </a:rPr>
              <a:t>portrait:mitch</a:t>
            </a:r>
            <a:endParaRPr lang="en-US" sz="900" dirty="0">
              <a:latin typeface="Comic Sans MS" panose="030F0702030302020204" pitchFamily="66" charset="0"/>
            </a:endParaRPr>
          </a:p>
        </p:txBody>
      </p:sp>
      <p:cxnSp>
        <p:nvCxnSpPr>
          <p:cNvPr id="33" name="Straight Arrow Connector 32">
            <a:extLst>
              <a:ext uri="{FF2B5EF4-FFF2-40B4-BE49-F238E27FC236}">
                <a16:creationId xmlns:a16="http://schemas.microsoft.com/office/drawing/2014/main" id="{1A1D42D5-D227-EB59-DCCF-9462F276A110}"/>
              </a:ext>
            </a:extLst>
          </p:cNvPr>
          <p:cNvCxnSpPr/>
          <p:nvPr/>
        </p:nvCxnSpPr>
        <p:spPr>
          <a:xfrm flipH="1" flipV="1">
            <a:off x="3157263" y="1635869"/>
            <a:ext cx="2746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CB368220-B2D0-E701-B843-9516E6BDFAFA}"/>
              </a:ext>
            </a:extLst>
          </p:cNvPr>
          <p:cNvSpPr/>
          <p:nvPr/>
        </p:nvSpPr>
        <p:spPr>
          <a:xfrm>
            <a:off x="1760068" y="1228784"/>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Comic Sans MS" panose="030F0702030302020204" pitchFamily="66" charset="0"/>
              </a:rPr>
              <a:t>Shut up.</a:t>
            </a:r>
          </a:p>
          <a:p>
            <a:pPr algn="ctr"/>
            <a:r>
              <a:rPr lang="en-US" sz="900" dirty="0" err="1">
                <a:latin typeface="Comic Sans MS" panose="030F0702030302020204" pitchFamily="66" charset="0"/>
              </a:rPr>
              <a:t>speaker:Stanley</a:t>
            </a:r>
            <a:r>
              <a:rPr lang="en-US" sz="900" dirty="0">
                <a:latin typeface="Comic Sans MS" panose="030F0702030302020204" pitchFamily="66" charset="0"/>
              </a:rPr>
              <a:t>  voice:stanley_3</a:t>
            </a:r>
          </a:p>
          <a:p>
            <a:pPr algn="ctr"/>
            <a:r>
              <a:rPr lang="en-US" sz="900" dirty="0" err="1">
                <a:latin typeface="Comic Sans MS" panose="030F0702030302020204" pitchFamily="66" charset="0"/>
              </a:rPr>
              <a:t>portrait:stanley</a:t>
            </a:r>
            <a:endParaRPr lang="en-US" sz="900" dirty="0">
              <a:latin typeface="Comic Sans MS" panose="030F0702030302020204" pitchFamily="66" charset="0"/>
            </a:endParaRPr>
          </a:p>
        </p:txBody>
      </p:sp>
      <p:cxnSp>
        <p:nvCxnSpPr>
          <p:cNvPr id="36" name="Straight Arrow Connector 35">
            <a:extLst>
              <a:ext uri="{FF2B5EF4-FFF2-40B4-BE49-F238E27FC236}">
                <a16:creationId xmlns:a16="http://schemas.microsoft.com/office/drawing/2014/main" id="{CE76AE3F-2EA8-DF97-F383-603B3D035F7C}"/>
              </a:ext>
            </a:extLst>
          </p:cNvPr>
          <p:cNvCxnSpPr/>
          <p:nvPr/>
        </p:nvCxnSpPr>
        <p:spPr>
          <a:xfrm flipH="1" flipV="1">
            <a:off x="1485399" y="1635869"/>
            <a:ext cx="2746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5D3339A-6D2E-7622-71EB-D4F6AD7A0E73}"/>
              </a:ext>
            </a:extLst>
          </p:cNvPr>
          <p:cNvSpPr/>
          <p:nvPr/>
        </p:nvSpPr>
        <p:spPr>
          <a:xfrm>
            <a:off x="88204" y="1228784"/>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Comic Sans MS" panose="030F0702030302020204" pitchFamily="66" charset="0"/>
              </a:rPr>
              <a:t>I </a:t>
            </a:r>
            <a:r>
              <a:rPr lang="en-US" sz="900" dirty="0" err="1">
                <a:latin typeface="Comic Sans MS" panose="030F0702030302020204" pitchFamily="66" charset="0"/>
              </a:rPr>
              <a:t>gotta</a:t>
            </a:r>
            <a:r>
              <a:rPr lang="en-US" sz="900" dirty="0">
                <a:latin typeface="Comic Sans MS" panose="030F0702030302020204" pitchFamily="66" charset="0"/>
              </a:rPr>
              <a:t> sick mother. She don’t go to sleep until I come home at night </a:t>
            </a:r>
          </a:p>
          <a:p>
            <a:pPr algn="ctr"/>
            <a:r>
              <a:rPr lang="en-US" sz="800" dirty="0" err="1">
                <a:latin typeface="Comic Sans MS" panose="030F0702030302020204" pitchFamily="66" charset="0"/>
              </a:rPr>
              <a:t>speaker:Mitch</a:t>
            </a:r>
            <a:r>
              <a:rPr lang="en-US" sz="800" dirty="0">
                <a:latin typeface="Comic Sans MS" panose="030F0702030302020204" pitchFamily="66" charset="0"/>
              </a:rPr>
              <a:t>  voice:mitch_5</a:t>
            </a:r>
          </a:p>
          <a:p>
            <a:pPr algn="ctr"/>
            <a:r>
              <a:rPr lang="en-US" sz="800" dirty="0" err="1">
                <a:latin typeface="Comic Sans MS" panose="030F0702030302020204" pitchFamily="66" charset="0"/>
              </a:rPr>
              <a:t>portrait:mitch</a:t>
            </a:r>
            <a:endParaRPr lang="en-US" sz="800" dirty="0">
              <a:latin typeface="Comic Sans MS" panose="030F0702030302020204" pitchFamily="66" charset="0"/>
            </a:endParaRPr>
          </a:p>
        </p:txBody>
      </p:sp>
      <p:sp>
        <p:nvSpPr>
          <p:cNvPr id="38" name="Rectangle 37">
            <a:extLst>
              <a:ext uri="{FF2B5EF4-FFF2-40B4-BE49-F238E27FC236}">
                <a16:creationId xmlns:a16="http://schemas.microsoft.com/office/drawing/2014/main" id="{64BA478A-C782-3C7A-B782-793018486FF5}"/>
              </a:ext>
            </a:extLst>
          </p:cNvPr>
          <p:cNvSpPr/>
          <p:nvPr/>
        </p:nvSpPr>
        <p:spPr>
          <a:xfrm>
            <a:off x="88204" y="2275249"/>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Comic Sans MS" panose="030F0702030302020204" pitchFamily="66" charset="0"/>
              </a:rPr>
              <a:t>Aw, for the sake of Jesus, go home, then!</a:t>
            </a:r>
          </a:p>
          <a:p>
            <a:pPr algn="ctr"/>
            <a:r>
              <a:rPr lang="en-US" sz="900" dirty="0" err="1">
                <a:latin typeface="Comic Sans MS" panose="030F0702030302020204" pitchFamily="66" charset="0"/>
              </a:rPr>
              <a:t>speaker:Stanley</a:t>
            </a:r>
            <a:r>
              <a:rPr lang="en-US" sz="900" dirty="0">
                <a:latin typeface="Comic Sans MS" panose="030F0702030302020204" pitchFamily="66" charset="0"/>
              </a:rPr>
              <a:t> voice:stanley_4</a:t>
            </a:r>
          </a:p>
          <a:p>
            <a:pPr algn="ctr"/>
            <a:r>
              <a:rPr lang="en-US" sz="900" dirty="0" err="1">
                <a:latin typeface="Comic Sans MS" panose="030F0702030302020204" pitchFamily="66" charset="0"/>
              </a:rPr>
              <a:t>portrait:stanley</a:t>
            </a:r>
            <a:endParaRPr lang="en-US" sz="900" dirty="0">
              <a:latin typeface="Comic Sans MS" panose="030F0702030302020204" pitchFamily="66" charset="0"/>
            </a:endParaRPr>
          </a:p>
        </p:txBody>
      </p:sp>
      <p:cxnSp>
        <p:nvCxnSpPr>
          <p:cNvPr id="39" name="Straight Arrow Connector 38">
            <a:extLst>
              <a:ext uri="{FF2B5EF4-FFF2-40B4-BE49-F238E27FC236}">
                <a16:creationId xmlns:a16="http://schemas.microsoft.com/office/drawing/2014/main" id="{3C2963D8-C0F8-66C4-38CD-C5DA84603BBA}"/>
              </a:ext>
            </a:extLst>
          </p:cNvPr>
          <p:cNvCxnSpPr>
            <a:endCxn id="38" idx="0"/>
          </p:cNvCxnSpPr>
          <p:nvPr/>
        </p:nvCxnSpPr>
        <p:spPr>
          <a:xfrm>
            <a:off x="772288" y="2029877"/>
            <a:ext cx="14514" cy="245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FD5DDBEE-0A33-1B01-7209-AAFD9E8B2E3F}"/>
              </a:ext>
            </a:extLst>
          </p:cNvPr>
          <p:cNvSpPr/>
          <p:nvPr/>
        </p:nvSpPr>
        <p:spPr>
          <a:xfrm>
            <a:off x="1760068" y="2275252"/>
            <a:ext cx="1397195" cy="8141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Comic Sans MS" panose="030F0702030302020204" pitchFamily="66" charset="0"/>
              </a:rPr>
              <a:t>What’ve you got?</a:t>
            </a:r>
          </a:p>
          <a:p>
            <a:pPr algn="ctr"/>
            <a:r>
              <a:rPr lang="en-US" sz="900" dirty="0" err="1">
                <a:latin typeface="Comic Sans MS" panose="030F0702030302020204" pitchFamily="66" charset="0"/>
              </a:rPr>
              <a:t>speaker:Pablo</a:t>
            </a:r>
            <a:r>
              <a:rPr lang="en-US" sz="900" dirty="0">
                <a:latin typeface="Comic Sans MS" panose="030F0702030302020204" pitchFamily="66" charset="0"/>
              </a:rPr>
              <a:t> voice:pablo_5</a:t>
            </a:r>
          </a:p>
          <a:p>
            <a:pPr algn="ctr"/>
            <a:r>
              <a:rPr lang="en-US" sz="900" dirty="0" err="1">
                <a:latin typeface="Comic Sans MS" panose="030F0702030302020204" pitchFamily="66" charset="0"/>
              </a:rPr>
              <a:t>portrait:pablo</a:t>
            </a:r>
            <a:endParaRPr lang="en-US" sz="900" dirty="0">
              <a:latin typeface="Comic Sans MS" panose="030F0702030302020204" pitchFamily="66" charset="0"/>
            </a:endParaRPr>
          </a:p>
        </p:txBody>
      </p:sp>
      <p:sp>
        <p:nvSpPr>
          <p:cNvPr id="45" name="Rectangle 44">
            <a:extLst>
              <a:ext uri="{FF2B5EF4-FFF2-40B4-BE49-F238E27FC236}">
                <a16:creationId xmlns:a16="http://schemas.microsoft.com/office/drawing/2014/main" id="{411AF9D6-2F5A-D30B-F0EE-D375C7D5BE77}"/>
              </a:ext>
            </a:extLst>
          </p:cNvPr>
          <p:cNvSpPr/>
          <p:nvPr/>
        </p:nvSpPr>
        <p:spPr>
          <a:xfrm>
            <a:off x="3417418" y="2275249"/>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Comic Sans MS" panose="030F0702030302020204" pitchFamily="66" charset="0"/>
              </a:rPr>
              <a:t>Spade flush</a:t>
            </a:r>
          </a:p>
          <a:p>
            <a:pPr algn="ctr"/>
            <a:r>
              <a:rPr lang="en-US" sz="900" dirty="0" err="1">
                <a:latin typeface="Comic Sans MS" panose="030F0702030302020204" pitchFamily="66" charset="0"/>
              </a:rPr>
              <a:t>speaker:Stanley</a:t>
            </a:r>
            <a:r>
              <a:rPr lang="en-US" sz="900" dirty="0">
                <a:latin typeface="Comic Sans MS" panose="030F0702030302020204" pitchFamily="66" charset="0"/>
              </a:rPr>
              <a:t> voice:stanley_5</a:t>
            </a:r>
          </a:p>
          <a:p>
            <a:pPr algn="ctr"/>
            <a:r>
              <a:rPr lang="en-US" sz="900" dirty="0" err="1">
                <a:latin typeface="Comic Sans MS" panose="030F0702030302020204" pitchFamily="66" charset="0"/>
              </a:rPr>
              <a:t>portrait:stanley</a:t>
            </a:r>
            <a:endParaRPr lang="en-US" sz="900" dirty="0">
              <a:latin typeface="Comic Sans MS" panose="030F0702030302020204" pitchFamily="66" charset="0"/>
            </a:endParaRPr>
          </a:p>
        </p:txBody>
      </p:sp>
      <p:cxnSp>
        <p:nvCxnSpPr>
          <p:cNvPr id="46" name="Straight Arrow Connector 45">
            <a:extLst>
              <a:ext uri="{FF2B5EF4-FFF2-40B4-BE49-F238E27FC236}">
                <a16:creationId xmlns:a16="http://schemas.microsoft.com/office/drawing/2014/main" id="{E8F1898F-4D6E-934A-740E-567D90B2B3BD}"/>
              </a:ext>
            </a:extLst>
          </p:cNvPr>
          <p:cNvCxnSpPr>
            <a:stCxn id="44" idx="3"/>
            <a:endCxn id="45" idx="1"/>
          </p:cNvCxnSpPr>
          <p:nvPr/>
        </p:nvCxnSpPr>
        <p:spPr>
          <a:xfrm flipV="1">
            <a:off x="3157263" y="2682335"/>
            <a:ext cx="26015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21E883A-E07C-8903-01F8-36667B980E6B}"/>
              </a:ext>
            </a:extLst>
          </p:cNvPr>
          <p:cNvCxnSpPr/>
          <p:nvPr/>
        </p:nvCxnSpPr>
        <p:spPr>
          <a:xfrm flipV="1">
            <a:off x="1499913" y="2708487"/>
            <a:ext cx="26015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7DFAD0F1-A030-4ABB-6916-FB7CDE90E2DD}"/>
              </a:ext>
            </a:extLst>
          </p:cNvPr>
          <p:cNvSpPr/>
          <p:nvPr/>
        </p:nvSpPr>
        <p:spPr>
          <a:xfrm>
            <a:off x="5074768" y="2288326"/>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Comic Sans MS" panose="030F0702030302020204" pitchFamily="66" charset="0"/>
              </a:rPr>
              <a:t>You all are married. But I’ll be alone when she goes– I’m going to the bathroom.</a:t>
            </a:r>
          </a:p>
          <a:p>
            <a:pPr algn="ctr"/>
            <a:r>
              <a:rPr lang="en-US" sz="800" dirty="0" err="1">
                <a:latin typeface="Comic Sans MS" panose="030F0702030302020204" pitchFamily="66" charset="0"/>
              </a:rPr>
              <a:t>speaker:Mitch</a:t>
            </a:r>
            <a:r>
              <a:rPr lang="en-US" sz="800" dirty="0">
                <a:latin typeface="Comic Sans MS" panose="030F0702030302020204" pitchFamily="66" charset="0"/>
              </a:rPr>
              <a:t> voice:mitch_6</a:t>
            </a:r>
          </a:p>
          <a:p>
            <a:pPr algn="ctr"/>
            <a:r>
              <a:rPr lang="en-US" sz="800" dirty="0" err="1">
                <a:latin typeface="Comic Sans MS" panose="030F0702030302020204" pitchFamily="66" charset="0"/>
              </a:rPr>
              <a:t>portrait:mitch</a:t>
            </a:r>
            <a:endParaRPr lang="en-US" sz="800" dirty="0">
              <a:latin typeface="Comic Sans MS" panose="030F0702030302020204" pitchFamily="66" charset="0"/>
            </a:endParaRPr>
          </a:p>
        </p:txBody>
      </p:sp>
      <p:cxnSp>
        <p:nvCxnSpPr>
          <p:cNvPr id="49" name="Straight Arrow Connector 48">
            <a:extLst>
              <a:ext uri="{FF2B5EF4-FFF2-40B4-BE49-F238E27FC236}">
                <a16:creationId xmlns:a16="http://schemas.microsoft.com/office/drawing/2014/main" id="{29D0B683-F5F4-1E8B-5A5A-324F4179CFB5}"/>
              </a:ext>
            </a:extLst>
          </p:cNvPr>
          <p:cNvCxnSpPr>
            <a:endCxn id="48" idx="1"/>
          </p:cNvCxnSpPr>
          <p:nvPr/>
        </p:nvCxnSpPr>
        <p:spPr>
          <a:xfrm flipV="1">
            <a:off x="4814613" y="2695412"/>
            <a:ext cx="26015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5BA5BE08-96C8-539D-F37C-4DD2F9AA4985}"/>
              </a:ext>
            </a:extLst>
          </p:cNvPr>
          <p:cNvSpPr/>
          <p:nvPr/>
        </p:nvSpPr>
        <p:spPr>
          <a:xfrm>
            <a:off x="6732118" y="228832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Comic Sans MS" panose="030F0702030302020204" pitchFamily="66" charset="0"/>
              </a:rPr>
              <a:t>Hurry back and we’ll fix you a sugar-tit.</a:t>
            </a:r>
          </a:p>
          <a:p>
            <a:pPr algn="ctr"/>
            <a:r>
              <a:rPr lang="en-US" sz="900" dirty="0" err="1">
                <a:latin typeface="Comic Sans MS" panose="030F0702030302020204" pitchFamily="66" charset="0"/>
              </a:rPr>
              <a:t>speaker:Stanley</a:t>
            </a:r>
            <a:r>
              <a:rPr lang="en-US" sz="900" dirty="0">
                <a:latin typeface="Comic Sans MS" panose="030F0702030302020204" pitchFamily="66" charset="0"/>
              </a:rPr>
              <a:t> voice:stanley_6</a:t>
            </a:r>
          </a:p>
          <a:p>
            <a:pPr algn="ctr"/>
            <a:r>
              <a:rPr lang="en-US" sz="900" dirty="0" err="1">
                <a:latin typeface="Comic Sans MS" panose="030F0702030302020204" pitchFamily="66" charset="0"/>
              </a:rPr>
              <a:t>portrait:stanley</a:t>
            </a:r>
            <a:endParaRPr lang="en-US" sz="900" dirty="0">
              <a:latin typeface="Comic Sans MS" panose="030F0702030302020204" pitchFamily="66" charset="0"/>
            </a:endParaRPr>
          </a:p>
        </p:txBody>
      </p:sp>
      <p:cxnSp>
        <p:nvCxnSpPr>
          <p:cNvPr id="51" name="Straight Arrow Connector 50">
            <a:extLst>
              <a:ext uri="{FF2B5EF4-FFF2-40B4-BE49-F238E27FC236}">
                <a16:creationId xmlns:a16="http://schemas.microsoft.com/office/drawing/2014/main" id="{49BA03E9-92B8-F8CA-E3D6-B8F761D36BFA}"/>
              </a:ext>
            </a:extLst>
          </p:cNvPr>
          <p:cNvCxnSpPr>
            <a:endCxn id="50" idx="1"/>
          </p:cNvCxnSpPr>
          <p:nvPr/>
        </p:nvCxnSpPr>
        <p:spPr>
          <a:xfrm flipV="1">
            <a:off x="6471963" y="2695411"/>
            <a:ext cx="26015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45C27F4C-42B1-D784-0F1B-2BF01B242EB6}"/>
              </a:ext>
            </a:extLst>
          </p:cNvPr>
          <p:cNvSpPr/>
          <p:nvPr/>
        </p:nvSpPr>
        <p:spPr>
          <a:xfrm>
            <a:off x="10046818" y="2200611"/>
            <a:ext cx="1397195" cy="88549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This ole farmer is out  </a:t>
            </a:r>
            <a:r>
              <a:rPr lang="en-US" sz="600" dirty="0" err="1">
                <a:latin typeface="Comic Sans MS" panose="030F0702030302020204" pitchFamily="66" charset="0"/>
              </a:rPr>
              <a:t>th’owing</a:t>
            </a:r>
            <a:r>
              <a:rPr lang="en-US" sz="600" dirty="0">
                <a:latin typeface="Comic Sans MS" panose="030F0702030302020204" pitchFamily="66" charset="0"/>
              </a:rPr>
              <a:t> corn to the chickens when all at once he hears a loud cackle and this young hen comes </a:t>
            </a:r>
            <a:r>
              <a:rPr lang="en-US" sz="600" dirty="0" err="1">
                <a:latin typeface="Comic Sans MS" panose="030F0702030302020204" pitchFamily="66" charset="0"/>
              </a:rPr>
              <a:t>lickety</a:t>
            </a:r>
            <a:r>
              <a:rPr lang="en-US" sz="600" dirty="0">
                <a:latin typeface="Comic Sans MS" panose="030F0702030302020204" pitchFamily="66" charset="0"/>
              </a:rPr>
              <a:t> split around the house with the rooster right behind her and gaining fast.</a:t>
            </a:r>
          </a:p>
          <a:p>
            <a:pPr algn="ctr"/>
            <a:r>
              <a:rPr lang="en-US" sz="400" dirty="0" err="1">
                <a:latin typeface="Comic Sans MS" panose="030F0702030302020204" pitchFamily="66" charset="0"/>
              </a:rPr>
              <a:t>speaker:Steve</a:t>
            </a:r>
            <a:r>
              <a:rPr lang="en-US" sz="400" dirty="0">
                <a:latin typeface="Comic Sans MS" panose="030F0702030302020204" pitchFamily="66" charset="0"/>
              </a:rPr>
              <a:t> voice:steve_3</a:t>
            </a:r>
          </a:p>
          <a:p>
            <a:pPr algn="ctr"/>
            <a:r>
              <a:rPr lang="en-US" sz="400" dirty="0" err="1">
                <a:latin typeface="Comic Sans MS" panose="030F0702030302020204" pitchFamily="66" charset="0"/>
              </a:rPr>
              <a:t>portrait:steve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53" name="Straight Arrow Connector 52">
            <a:extLst>
              <a:ext uri="{FF2B5EF4-FFF2-40B4-BE49-F238E27FC236}">
                <a16:creationId xmlns:a16="http://schemas.microsoft.com/office/drawing/2014/main" id="{30CB1974-A45B-90E5-37E4-7DDA3DC27F78}"/>
              </a:ext>
            </a:extLst>
          </p:cNvPr>
          <p:cNvCxnSpPr>
            <a:cxnSpLocks/>
            <a:endCxn id="52" idx="1"/>
          </p:cNvCxnSpPr>
          <p:nvPr/>
        </p:nvCxnSpPr>
        <p:spPr>
          <a:xfrm flipV="1">
            <a:off x="9786663" y="2643358"/>
            <a:ext cx="260155" cy="35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8F0DE7F-E20A-0C33-78F3-B3FE2E5AB519}"/>
              </a:ext>
            </a:extLst>
          </p:cNvPr>
          <p:cNvSpPr/>
          <p:nvPr/>
        </p:nvSpPr>
        <p:spPr>
          <a:xfrm>
            <a:off x="10046818" y="3334439"/>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Deal!</a:t>
            </a:r>
          </a:p>
          <a:p>
            <a:pPr algn="ctr"/>
            <a:r>
              <a:rPr lang="en-US" sz="400" dirty="0" err="1">
                <a:latin typeface="Comic Sans MS" panose="030F0702030302020204" pitchFamily="66" charset="0"/>
              </a:rPr>
              <a:t>speaker:Stanley</a:t>
            </a:r>
            <a:r>
              <a:rPr lang="en-US" sz="400" dirty="0">
                <a:latin typeface="Comic Sans MS" panose="030F0702030302020204" pitchFamily="66" charset="0"/>
              </a:rPr>
              <a:t> voice:stanley_7</a:t>
            </a:r>
          </a:p>
          <a:p>
            <a:pPr algn="ctr"/>
            <a:r>
              <a:rPr lang="en-US" sz="400" dirty="0" err="1">
                <a:latin typeface="Comic Sans MS" panose="030F0702030302020204" pitchFamily="66" charset="0"/>
              </a:rPr>
              <a:t>portrait:stanley</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56" name="Rectangle 55">
            <a:extLst>
              <a:ext uri="{FF2B5EF4-FFF2-40B4-BE49-F238E27FC236}">
                <a16:creationId xmlns:a16="http://schemas.microsoft.com/office/drawing/2014/main" id="{7FCAC321-C7A3-088F-587A-7DACC44FF436}"/>
              </a:ext>
            </a:extLst>
          </p:cNvPr>
          <p:cNvSpPr/>
          <p:nvPr/>
        </p:nvSpPr>
        <p:spPr>
          <a:xfrm>
            <a:off x="8389468" y="3334439"/>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But when the rooster catches sight of the farmer </a:t>
            </a:r>
            <a:r>
              <a:rPr lang="en-US" sz="600" dirty="0" err="1">
                <a:latin typeface="Comic Sans MS" panose="030F0702030302020204" pitchFamily="66" charset="0"/>
              </a:rPr>
              <a:t>th’owing</a:t>
            </a:r>
            <a:r>
              <a:rPr lang="en-US" sz="600" dirty="0">
                <a:latin typeface="Comic Sans MS" panose="030F0702030302020204" pitchFamily="66" charset="0"/>
              </a:rPr>
              <a:t> the corn he puts on the brakes and lets the hen get away and starts pecking corn. And the old farmer says, “Lord God, I hopes I never gits that hungry!”</a:t>
            </a:r>
          </a:p>
          <a:p>
            <a:pPr algn="ctr"/>
            <a:r>
              <a:rPr lang="en-US" sz="400" dirty="0" err="1">
                <a:latin typeface="Comic Sans MS" panose="030F0702030302020204" pitchFamily="66" charset="0"/>
              </a:rPr>
              <a:t>speaker:Steve</a:t>
            </a:r>
            <a:r>
              <a:rPr lang="en-US" sz="400" dirty="0">
                <a:latin typeface="Comic Sans MS" panose="030F0702030302020204" pitchFamily="66" charset="0"/>
              </a:rPr>
              <a:t> voice:steve_4</a:t>
            </a:r>
          </a:p>
          <a:p>
            <a:pPr algn="ctr"/>
            <a:r>
              <a:rPr lang="en-US" sz="400" dirty="0" err="1">
                <a:latin typeface="Comic Sans MS" panose="030F0702030302020204" pitchFamily="66" charset="0"/>
              </a:rPr>
              <a:t>portrait:steve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59" name="Straight Arrow Connector 58">
            <a:extLst>
              <a:ext uri="{FF2B5EF4-FFF2-40B4-BE49-F238E27FC236}">
                <a16:creationId xmlns:a16="http://schemas.microsoft.com/office/drawing/2014/main" id="{BB461BB7-1A60-6577-B780-0E63825ABCE4}"/>
              </a:ext>
            </a:extLst>
          </p:cNvPr>
          <p:cNvCxnSpPr/>
          <p:nvPr/>
        </p:nvCxnSpPr>
        <p:spPr>
          <a:xfrm>
            <a:off x="10726543" y="3089068"/>
            <a:ext cx="14514" cy="245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Diamond 59">
            <a:extLst>
              <a:ext uri="{FF2B5EF4-FFF2-40B4-BE49-F238E27FC236}">
                <a16:creationId xmlns:a16="http://schemas.microsoft.com/office/drawing/2014/main" id="{BBECFB23-9E6F-3478-F36A-5B6E66EB2BF2}"/>
              </a:ext>
            </a:extLst>
          </p:cNvPr>
          <p:cNvSpPr/>
          <p:nvPr/>
        </p:nvSpPr>
        <p:spPr>
          <a:xfrm>
            <a:off x="8389468" y="2288325"/>
            <a:ext cx="1397195" cy="814171"/>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42F2C187-9E95-8B0B-3959-F9F807A5D0EA}"/>
              </a:ext>
            </a:extLst>
          </p:cNvPr>
          <p:cNvCxnSpPr/>
          <p:nvPr/>
        </p:nvCxnSpPr>
        <p:spPr>
          <a:xfrm flipV="1">
            <a:off x="8132698" y="2695409"/>
            <a:ext cx="26015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C8B7A057-41D9-DE97-2B29-BB9C20BCD4E4}"/>
              </a:ext>
            </a:extLst>
          </p:cNvPr>
          <p:cNvSpPr txBox="1"/>
          <p:nvPr/>
        </p:nvSpPr>
        <p:spPr>
          <a:xfrm>
            <a:off x="8664137" y="2528888"/>
            <a:ext cx="1093498" cy="246221"/>
          </a:xfrm>
          <a:prstGeom prst="rect">
            <a:avLst/>
          </a:prstGeom>
          <a:noFill/>
        </p:spPr>
        <p:txBody>
          <a:bodyPr wrap="square" rtlCol="0">
            <a:spAutoFit/>
          </a:bodyPr>
          <a:lstStyle/>
          <a:p>
            <a:r>
              <a:rPr lang="en-US" sz="1000" dirty="0">
                <a:latin typeface="Comic Sans MS" panose="030F0702030302020204" pitchFamily="66" charset="0"/>
              </a:rPr>
              <a:t>Dealing a hand </a:t>
            </a:r>
          </a:p>
        </p:txBody>
      </p:sp>
      <p:cxnSp>
        <p:nvCxnSpPr>
          <p:cNvPr id="63" name="Straight Arrow Connector 62">
            <a:extLst>
              <a:ext uri="{FF2B5EF4-FFF2-40B4-BE49-F238E27FC236}">
                <a16:creationId xmlns:a16="http://schemas.microsoft.com/office/drawing/2014/main" id="{2CA84F4A-BFED-BEE4-85E1-F1185E90778B}"/>
              </a:ext>
            </a:extLst>
          </p:cNvPr>
          <p:cNvCxnSpPr/>
          <p:nvPr/>
        </p:nvCxnSpPr>
        <p:spPr>
          <a:xfrm flipH="1" flipV="1">
            <a:off x="9772149" y="3730482"/>
            <a:ext cx="2746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27B7E19-E190-270A-319F-1FB12F2E0FB0}"/>
              </a:ext>
            </a:extLst>
          </p:cNvPr>
          <p:cNvCxnSpPr/>
          <p:nvPr/>
        </p:nvCxnSpPr>
        <p:spPr>
          <a:xfrm flipH="1" flipV="1">
            <a:off x="8114799" y="3754948"/>
            <a:ext cx="2746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Diamond 64">
            <a:extLst>
              <a:ext uri="{FF2B5EF4-FFF2-40B4-BE49-F238E27FC236}">
                <a16:creationId xmlns:a16="http://schemas.microsoft.com/office/drawing/2014/main" id="{A4077F4E-2F2D-5954-AA67-0E42A821B040}"/>
              </a:ext>
            </a:extLst>
          </p:cNvPr>
          <p:cNvSpPr/>
          <p:nvPr/>
        </p:nvSpPr>
        <p:spPr>
          <a:xfrm>
            <a:off x="6717604" y="3348418"/>
            <a:ext cx="1397195" cy="814171"/>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6" name="TextBox 65">
            <a:extLst>
              <a:ext uri="{FF2B5EF4-FFF2-40B4-BE49-F238E27FC236}">
                <a16:creationId xmlns:a16="http://schemas.microsoft.com/office/drawing/2014/main" id="{DC65920D-5E05-EAEF-3B8A-49DA14563042}"/>
              </a:ext>
            </a:extLst>
          </p:cNvPr>
          <p:cNvSpPr txBox="1"/>
          <p:nvPr/>
        </p:nvSpPr>
        <p:spPr>
          <a:xfrm>
            <a:off x="6999530" y="3590925"/>
            <a:ext cx="855114" cy="369332"/>
          </a:xfrm>
          <a:prstGeom prst="rect">
            <a:avLst/>
          </a:prstGeom>
          <a:noFill/>
        </p:spPr>
        <p:txBody>
          <a:bodyPr wrap="square" rtlCol="0">
            <a:spAutoFit/>
          </a:bodyPr>
          <a:lstStyle/>
          <a:p>
            <a:r>
              <a:rPr lang="en-US" sz="600" dirty="0">
                <a:latin typeface="Comic Sans MS" panose="030F0702030302020204" pitchFamily="66" charset="0"/>
              </a:rPr>
              <a:t>Stop dealing hand</a:t>
            </a:r>
          </a:p>
          <a:p>
            <a:r>
              <a:rPr lang="en-US" sz="600" dirty="0">
                <a:latin typeface="Comic Sans MS" panose="030F0702030302020204" pitchFamily="66" charset="0"/>
              </a:rPr>
              <a:t>Stella and Blanche enter</a:t>
            </a:r>
          </a:p>
        </p:txBody>
      </p:sp>
      <p:sp>
        <p:nvSpPr>
          <p:cNvPr id="67" name="Rectangle 66">
            <a:extLst>
              <a:ext uri="{FF2B5EF4-FFF2-40B4-BE49-F238E27FC236}">
                <a16:creationId xmlns:a16="http://schemas.microsoft.com/office/drawing/2014/main" id="{5407C059-53BE-C136-6211-EC2FE2726489}"/>
              </a:ext>
            </a:extLst>
          </p:cNvPr>
          <p:cNvSpPr/>
          <p:nvPr/>
        </p:nvSpPr>
        <p:spPr>
          <a:xfrm>
            <a:off x="5067511" y="3360946"/>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The game is still going on.</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voice:stella_1</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68" name="Straight Arrow Connector 67">
            <a:extLst>
              <a:ext uri="{FF2B5EF4-FFF2-40B4-BE49-F238E27FC236}">
                <a16:creationId xmlns:a16="http://schemas.microsoft.com/office/drawing/2014/main" id="{753527EE-0B48-6870-5497-E41F32211A32}"/>
              </a:ext>
            </a:extLst>
          </p:cNvPr>
          <p:cNvCxnSpPr/>
          <p:nvPr/>
        </p:nvCxnSpPr>
        <p:spPr>
          <a:xfrm flipH="1" flipV="1">
            <a:off x="6450192" y="3756989"/>
            <a:ext cx="2746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66CA41B2-17B9-C753-E7AA-813544DA54D5}"/>
              </a:ext>
            </a:extLst>
          </p:cNvPr>
          <p:cNvSpPr/>
          <p:nvPr/>
        </p:nvSpPr>
        <p:spPr>
          <a:xfrm>
            <a:off x="3417418" y="336149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1.How do I look?</a:t>
            </a:r>
          </a:p>
          <a:p>
            <a:pPr algn="ctr"/>
            <a:r>
              <a:rPr lang="en-US" sz="600" dirty="0">
                <a:latin typeface="Comic Sans MS" panose="030F0702030302020204" pitchFamily="66" charset="0"/>
              </a:rPr>
              <a:t>2.Why don’t we wait outside while the boys play their game.</a:t>
            </a:r>
          </a:p>
          <a:p>
            <a:pPr algn="ctr"/>
            <a:r>
              <a:rPr lang="en-US" sz="600" dirty="0">
                <a:latin typeface="Comic Sans MS" panose="030F0702030302020204" pitchFamily="66" charset="0"/>
              </a:rPr>
              <a:t>3.Oh, is that poker I hear?</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voice:blanche_1</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r>
              <a:rPr lang="en-US" sz="400" dirty="0">
                <a:latin typeface="Comic Sans MS" panose="030F0702030302020204" pitchFamily="66" charset="0"/>
              </a:rPr>
              <a:t>blanche_6</a:t>
            </a:r>
          </a:p>
          <a:p>
            <a:pPr algn="ctr"/>
            <a:r>
              <a:rPr lang="en-US" sz="400" dirty="0">
                <a:latin typeface="Comic Sans MS" panose="030F0702030302020204" pitchFamily="66" charset="0"/>
              </a:rPr>
              <a:t>blanche_7</a:t>
            </a:r>
          </a:p>
          <a:p>
            <a:pPr algn="ctr"/>
            <a:endParaRPr lang="en-US" sz="800" dirty="0">
              <a:latin typeface="Comic Sans MS" panose="030F0702030302020204" pitchFamily="66" charset="0"/>
            </a:endParaRPr>
          </a:p>
        </p:txBody>
      </p:sp>
      <p:cxnSp>
        <p:nvCxnSpPr>
          <p:cNvPr id="70" name="Straight Arrow Connector 69">
            <a:extLst>
              <a:ext uri="{FF2B5EF4-FFF2-40B4-BE49-F238E27FC236}">
                <a16:creationId xmlns:a16="http://schemas.microsoft.com/office/drawing/2014/main" id="{8A292322-7F00-0EF6-5CB0-7DDAC89D001E}"/>
              </a:ext>
            </a:extLst>
          </p:cNvPr>
          <p:cNvCxnSpPr/>
          <p:nvPr/>
        </p:nvCxnSpPr>
        <p:spPr>
          <a:xfrm flipH="1" flipV="1">
            <a:off x="4800099" y="3757538"/>
            <a:ext cx="2746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03F2C1F5-5590-23C1-ED6B-DC94FFA82D0E}"/>
              </a:ext>
            </a:extLst>
          </p:cNvPr>
          <p:cNvSpPr/>
          <p:nvPr/>
        </p:nvSpPr>
        <p:spPr>
          <a:xfrm>
            <a:off x="1767325" y="336149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Lovely, Blanche.</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voice:stella_2</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72" name="Straight Arrow Connector 71">
            <a:extLst>
              <a:ext uri="{FF2B5EF4-FFF2-40B4-BE49-F238E27FC236}">
                <a16:creationId xmlns:a16="http://schemas.microsoft.com/office/drawing/2014/main" id="{CAA0024C-98DE-538C-B9C7-6F01B0F69613}"/>
              </a:ext>
            </a:extLst>
          </p:cNvPr>
          <p:cNvCxnSpPr/>
          <p:nvPr/>
        </p:nvCxnSpPr>
        <p:spPr>
          <a:xfrm flipH="1" flipV="1">
            <a:off x="3150006" y="3757538"/>
            <a:ext cx="2746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DD6A15E6-E118-276B-C615-A56451BA0C01}"/>
              </a:ext>
            </a:extLst>
          </p:cNvPr>
          <p:cNvSpPr/>
          <p:nvPr/>
        </p:nvSpPr>
        <p:spPr>
          <a:xfrm>
            <a:off x="109975" y="3374020"/>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 feel so hot and frazzled. Wait till I powder before I come in. Do I look done in?</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voice:blanche_2</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80" name="Straight Arrow Connector 79">
            <a:extLst>
              <a:ext uri="{FF2B5EF4-FFF2-40B4-BE49-F238E27FC236}">
                <a16:creationId xmlns:a16="http://schemas.microsoft.com/office/drawing/2014/main" id="{1D157D39-43FA-E84D-5F36-AD1C7B2494EA}"/>
              </a:ext>
            </a:extLst>
          </p:cNvPr>
          <p:cNvCxnSpPr/>
          <p:nvPr/>
        </p:nvCxnSpPr>
        <p:spPr>
          <a:xfrm flipH="1" flipV="1">
            <a:off x="1492656" y="3770063"/>
            <a:ext cx="2746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2DC2A0F-1BB9-2BDA-C6B3-4865F1051CC1}"/>
              </a:ext>
            </a:extLst>
          </p:cNvPr>
          <p:cNvSpPr/>
          <p:nvPr/>
        </p:nvSpPr>
        <p:spPr>
          <a:xfrm>
            <a:off x="109975" y="439462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latin typeface="Comic Sans MS" panose="030F0702030302020204" pitchFamily="66" charset="0"/>
              </a:rPr>
              <a:t>Why no. You are as fresh as a daisy.</a:t>
            </a:r>
          </a:p>
          <a:p>
            <a:pPr algn="ctr"/>
            <a:r>
              <a:rPr lang="en-US" sz="900" dirty="0" err="1">
                <a:latin typeface="Comic Sans MS" panose="030F0702030302020204" pitchFamily="66" charset="0"/>
              </a:rPr>
              <a:t>speaker:Stella</a:t>
            </a:r>
            <a:r>
              <a:rPr lang="en-US" sz="900" dirty="0">
                <a:latin typeface="Comic Sans MS" panose="030F0702030302020204" pitchFamily="66" charset="0"/>
              </a:rPr>
              <a:t> voice:stella_3</a:t>
            </a:r>
          </a:p>
          <a:p>
            <a:pPr algn="ctr"/>
            <a:r>
              <a:rPr lang="en-US" sz="900" dirty="0" err="1">
                <a:latin typeface="Comic Sans MS" panose="030F0702030302020204" pitchFamily="66" charset="0"/>
              </a:rPr>
              <a:t>portrait:stella</a:t>
            </a:r>
            <a:endParaRPr lang="en-US" sz="900" dirty="0">
              <a:latin typeface="Comic Sans MS" panose="030F0702030302020204" pitchFamily="66" charset="0"/>
            </a:endParaRPr>
          </a:p>
        </p:txBody>
      </p:sp>
      <p:cxnSp>
        <p:nvCxnSpPr>
          <p:cNvPr id="82" name="Straight Arrow Connector 81">
            <a:extLst>
              <a:ext uri="{FF2B5EF4-FFF2-40B4-BE49-F238E27FC236}">
                <a16:creationId xmlns:a16="http://schemas.microsoft.com/office/drawing/2014/main" id="{BF5C0238-7810-68E2-AF1E-3CA63CAC5B77}"/>
              </a:ext>
            </a:extLst>
          </p:cNvPr>
          <p:cNvCxnSpPr/>
          <p:nvPr/>
        </p:nvCxnSpPr>
        <p:spPr>
          <a:xfrm flipV="1">
            <a:off x="1510781" y="5874027"/>
            <a:ext cx="26015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2EE07F6-732F-EA2A-EC23-C1C89334DDDD}"/>
              </a:ext>
            </a:extLst>
          </p:cNvPr>
          <p:cNvCxnSpPr/>
          <p:nvPr/>
        </p:nvCxnSpPr>
        <p:spPr>
          <a:xfrm>
            <a:off x="786801" y="4188191"/>
            <a:ext cx="14514" cy="245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54A2EBD1-03E0-7BC5-D448-0E2379B0C192}"/>
              </a:ext>
            </a:extLst>
          </p:cNvPr>
          <p:cNvSpPr/>
          <p:nvPr/>
        </p:nvSpPr>
        <p:spPr>
          <a:xfrm>
            <a:off x="109974" y="5454561"/>
            <a:ext cx="1397195" cy="8141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Comic Sans MS" panose="030F0702030302020204" pitchFamily="66" charset="0"/>
              </a:rPr>
              <a:t>One that’s been picked a few days.</a:t>
            </a:r>
          </a:p>
          <a:p>
            <a:pPr algn="ctr"/>
            <a:r>
              <a:rPr lang="en-US" sz="900" dirty="0" err="1">
                <a:latin typeface="Comic Sans MS" panose="030F0702030302020204" pitchFamily="66" charset="0"/>
              </a:rPr>
              <a:t>speaker:Blanche</a:t>
            </a:r>
            <a:r>
              <a:rPr lang="en-US" sz="900" dirty="0">
                <a:latin typeface="Comic Sans MS" panose="030F0702030302020204" pitchFamily="66" charset="0"/>
              </a:rPr>
              <a:t> voice:blanche_3</a:t>
            </a:r>
          </a:p>
          <a:p>
            <a:pPr algn="ctr"/>
            <a:r>
              <a:rPr lang="en-US" sz="900" dirty="0" err="1">
                <a:latin typeface="Comic Sans MS" panose="030F0702030302020204" pitchFamily="66" charset="0"/>
              </a:rPr>
              <a:t>portrait:blanche</a:t>
            </a:r>
            <a:endParaRPr lang="en-US" sz="900" dirty="0">
              <a:latin typeface="Comic Sans MS" panose="030F0702030302020204" pitchFamily="66" charset="0"/>
            </a:endParaRPr>
          </a:p>
        </p:txBody>
      </p:sp>
      <p:cxnSp>
        <p:nvCxnSpPr>
          <p:cNvPr id="89" name="Straight Arrow Connector 88">
            <a:extLst>
              <a:ext uri="{FF2B5EF4-FFF2-40B4-BE49-F238E27FC236}">
                <a16:creationId xmlns:a16="http://schemas.microsoft.com/office/drawing/2014/main" id="{E5F8E8E0-1B42-932E-3AD0-02149AB4C536}"/>
              </a:ext>
            </a:extLst>
          </p:cNvPr>
          <p:cNvCxnSpPr>
            <a:cxnSpLocks/>
          </p:cNvCxnSpPr>
          <p:nvPr/>
        </p:nvCxnSpPr>
        <p:spPr>
          <a:xfrm flipH="1">
            <a:off x="3071813" y="4171581"/>
            <a:ext cx="362743" cy="222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A6463847-760A-091C-5D82-E6D8EEF7C321}"/>
              </a:ext>
            </a:extLst>
          </p:cNvPr>
          <p:cNvSpPr/>
          <p:nvPr/>
        </p:nvSpPr>
        <p:spPr>
          <a:xfrm>
            <a:off x="1774548" y="5458202"/>
            <a:ext cx="1397195" cy="8141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Comic Sans MS" panose="030F0702030302020204" pitchFamily="66" charset="0"/>
              </a:rPr>
              <a:t>Well, well, well. I see you boys are still at it!</a:t>
            </a:r>
          </a:p>
          <a:p>
            <a:pPr algn="ctr"/>
            <a:r>
              <a:rPr lang="en-US" sz="900" dirty="0" err="1">
                <a:latin typeface="Comic Sans MS" panose="030F0702030302020204" pitchFamily="66" charset="0"/>
              </a:rPr>
              <a:t>speaker:Stella</a:t>
            </a:r>
            <a:r>
              <a:rPr lang="en-US" sz="900" dirty="0">
                <a:latin typeface="Comic Sans MS" panose="030F0702030302020204" pitchFamily="66" charset="0"/>
              </a:rPr>
              <a:t> voice:stella_4</a:t>
            </a:r>
          </a:p>
          <a:p>
            <a:pPr algn="ctr"/>
            <a:r>
              <a:rPr lang="en-US" sz="900" dirty="0" err="1">
                <a:latin typeface="Comic Sans MS" panose="030F0702030302020204" pitchFamily="66" charset="0"/>
              </a:rPr>
              <a:t>portrait:stella</a:t>
            </a:r>
            <a:endParaRPr lang="en-US" sz="900" dirty="0">
              <a:latin typeface="Comic Sans MS" panose="030F0702030302020204" pitchFamily="66" charset="0"/>
            </a:endParaRPr>
          </a:p>
        </p:txBody>
      </p:sp>
      <p:cxnSp>
        <p:nvCxnSpPr>
          <p:cNvPr id="91" name="Straight Arrow Connector 90">
            <a:extLst>
              <a:ext uri="{FF2B5EF4-FFF2-40B4-BE49-F238E27FC236}">
                <a16:creationId xmlns:a16="http://schemas.microsoft.com/office/drawing/2014/main" id="{C7B8D92C-1F79-BB7A-D0F9-F1F4FB980470}"/>
              </a:ext>
            </a:extLst>
          </p:cNvPr>
          <p:cNvCxnSpPr/>
          <p:nvPr/>
        </p:nvCxnSpPr>
        <p:spPr>
          <a:xfrm flipV="1">
            <a:off x="3182159" y="5859248"/>
            <a:ext cx="26015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79D77AD8-8B07-D8FF-3D11-66487BE053C5}"/>
              </a:ext>
            </a:extLst>
          </p:cNvPr>
          <p:cNvSpPr/>
          <p:nvPr/>
        </p:nvSpPr>
        <p:spPr>
          <a:xfrm>
            <a:off x="3450040" y="5454561"/>
            <a:ext cx="1397195" cy="8141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50" dirty="0">
                <a:latin typeface="Comic Sans MS" panose="030F0702030302020204" pitchFamily="66" charset="0"/>
              </a:rPr>
              <a:t>Where you been?</a:t>
            </a:r>
          </a:p>
          <a:p>
            <a:pPr algn="ctr"/>
            <a:r>
              <a:rPr lang="en-US" sz="900" dirty="0" err="1">
                <a:latin typeface="Comic Sans MS" panose="030F0702030302020204" pitchFamily="66" charset="0"/>
              </a:rPr>
              <a:t>speaker:Stanley</a:t>
            </a:r>
            <a:r>
              <a:rPr lang="en-US" sz="900" dirty="0">
                <a:latin typeface="Comic Sans MS" panose="030F0702030302020204" pitchFamily="66" charset="0"/>
              </a:rPr>
              <a:t> voice:stanley_9</a:t>
            </a:r>
          </a:p>
          <a:p>
            <a:pPr algn="ctr"/>
            <a:r>
              <a:rPr lang="en-US" sz="900" dirty="0" err="1">
                <a:latin typeface="Comic Sans MS" panose="030F0702030302020204" pitchFamily="66" charset="0"/>
              </a:rPr>
              <a:t>portrait:stanley</a:t>
            </a:r>
            <a:endParaRPr lang="en-US" sz="900" dirty="0">
              <a:latin typeface="Comic Sans MS" panose="030F0702030302020204" pitchFamily="66" charset="0"/>
            </a:endParaRPr>
          </a:p>
        </p:txBody>
      </p:sp>
      <p:cxnSp>
        <p:nvCxnSpPr>
          <p:cNvPr id="93" name="Straight Arrow Connector 92">
            <a:extLst>
              <a:ext uri="{FF2B5EF4-FFF2-40B4-BE49-F238E27FC236}">
                <a16:creationId xmlns:a16="http://schemas.microsoft.com/office/drawing/2014/main" id="{93BD90FF-1D7F-067E-ACE6-27719B932BBF}"/>
              </a:ext>
            </a:extLst>
          </p:cNvPr>
          <p:cNvCxnSpPr/>
          <p:nvPr/>
        </p:nvCxnSpPr>
        <p:spPr>
          <a:xfrm flipV="1">
            <a:off x="4858154" y="5845470"/>
            <a:ext cx="26015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094E6654-9458-32E4-C839-377A3015432D}"/>
              </a:ext>
            </a:extLst>
          </p:cNvPr>
          <p:cNvSpPr/>
          <p:nvPr/>
        </p:nvSpPr>
        <p:spPr>
          <a:xfrm>
            <a:off x="5100132" y="5466942"/>
            <a:ext cx="1397195" cy="8141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Comic Sans MS" panose="030F0702030302020204" pitchFamily="66" charset="0"/>
              </a:rPr>
              <a:t>Blanche and I took in a show. Blanche, this is Mr. Gonzales and Mr. Hubbell.</a:t>
            </a:r>
          </a:p>
          <a:p>
            <a:pPr algn="ctr"/>
            <a:r>
              <a:rPr lang="en-US" sz="700" dirty="0" err="1">
                <a:latin typeface="Comic Sans MS" panose="030F0702030302020204" pitchFamily="66" charset="0"/>
              </a:rPr>
              <a:t>speaker:Stella</a:t>
            </a:r>
            <a:r>
              <a:rPr lang="en-US" sz="700" dirty="0">
                <a:latin typeface="Comic Sans MS" panose="030F0702030302020204" pitchFamily="66" charset="0"/>
              </a:rPr>
              <a:t> voice:stella_5</a:t>
            </a:r>
          </a:p>
          <a:p>
            <a:pPr algn="ctr"/>
            <a:r>
              <a:rPr lang="en-US" sz="700" dirty="0" err="1">
                <a:latin typeface="Comic Sans MS" panose="030F0702030302020204" pitchFamily="66" charset="0"/>
              </a:rPr>
              <a:t>portrait:stella</a:t>
            </a:r>
            <a:endParaRPr lang="en-US" sz="700" dirty="0">
              <a:latin typeface="Comic Sans MS" panose="030F0702030302020204" pitchFamily="66" charset="0"/>
            </a:endParaRPr>
          </a:p>
        </p:txBody>
      </p:sp>
      <p:cxnSp>
        <p:nvCxnSpPr>
          <p:cNvPr id="95" name="Straight Arrow Connector 94">
            <a:extLst>
              <a:ext uri="{FF2B5EF4-FFF2-40B4-BE49-F238E27FC236}">
                <a16:creationId xmlns:a16="http://schemas.microsoft.com/office/drawing/2014/main" id="{F12176CA-82D5-F206-76A4-20D9C4FBED11}"/>
              </a:ext>
            </a:extLst>
          </p:cNvPr>
          <p:cNvCxnSpPr/>
          <p:nvPr/>
        </p:nvCxnSpPr>
        <p:spPr>
          <a:xfrm flipV="1">
            <a:off x="6500991" y="5876349"/>
            <a:ext cx="26015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95">
            <a:extLst>
              <a:ext uri="{FF2B5EF4-FFF2-40B4-BE49-F238E27FC236}">
                <a16:creationId xmlns:a16="http://schemas.microsoft.com/office/drawing/2014/main" id="{E896D349-5933-10A6-3E44-D27F5A23C21A}"/>
              </a:ext>
            </a:extLst>
          </p:cNvPr>
          <p:cNvSpPr/>
          <p:nvPr/>
        </p:nvSpPr>
        <p:spPr>
          <a:xfrm>
            <a:off x="6750224" y="5475210"/>
            <a:ext cx="1397195" cy="8141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Comic Sans MS" panose="030F0702030302020204" pitchFamily="66" charset="0"/>
              </a:rPr>
              <a:t>How much longer is this game going to continue?</a:t>
            </a:r>
          </a:p>
          <a:p>
            <a:pPr algn="ctr"/>
            <a:r>
              <a:rPr lang="en-US" sz="700" dirty="0" err="1">
                <a:latin typeface="Comic Sans MS" panose="030F0702030302020204" pitchFamily="66" charset="0"/>
              </a:rPr>
              <a:t>speaker:Stella</a:t>
            </a:r>
            <a:r>
              <a:rPr lang="en-US" sz="700" dirty="0">
                <a:latin typeface="Comic Sans MS" panose="030F0702030302020204" pitchFamily="66" charset="0"/>
              </a:rPr>
              <a:t> voice:stella_6</a:t>
            </a:r>
          </a:p>
          <a:p>
            <a:pPr algn="ctr"/>
            <a:r>
              <a:rPr lang="en-US" sz="700" dirty="0" err="1">
                <a:latin typeface="Comic Sans MS" panose="030F0702030302020204" pitchFamily="66" charset="0"/>
              </a:rPr>
              <a:t>portrait:stella</a:t>
            </a:r>
            <a:endParaRPr lang="en-US" sz="700" dirty="0">
              <a:latin typeface="Comic Sans MS" panose="030F0702030302020204" pitchFamily="66" charset="0"/>
            </a:endParaRPr>
          </a:p>
        </p:txBody>
      </p:sp>
      <p:cxnSp>
        <p:nvCxnSpPr>
          <p:cNvPr id="97" name="Straight Arrow Connector 96">
            <a:extLst>
              <a:ext uri="{FF2B5EF4-FFF2-40B4-BE49-F238E27FC236}">
                <a16:creationId xmlns:a16="http://schemas.microsoft.com/office/drawing/2014/main" id="{6C9FEF6A-5A83-0599-DD43-101820C7CAF6}"/>
              </a:ext>
            </a:extLst>
          </p:cNvPr>
          <p:cNvCxnSpPr/>
          <p:nvPr/>
        </p:nvCxnSpPr>
        <p:spPr>
          <a:xfrm flipV="1">
            <a:off x="8147419" y="5866376"/>
            <a:ext cx="26015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27A5D0FE-34BE-E497-D9F7-FAB67EA092CE}"/>
              </a:ext>
            </a:extLst>
          </p:cNvPr>
          <p:cNvSpPr/>
          <p:nvPr/>
        </p:nvSpPr>
        <p:spPr>
          <a:xfrm>
            <a:off x="8389468" y="5477746"/>
            <a:ext cx="1397195" cy="8141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dirty="0">
                <a:latin typeface="Comic Sans MS" panose="030F0702030302020204" pitchFamily="66" charset="0"/>
              </a:rPr>
              <a:t>Till we get ready to quit.</a:t>
            </a:r>
          </a:p>
          <a:p>
            <a:pPr algn="ctr"/>
            <a:r>
              <a:rPr lang="en-US" sz="700" dirty="0" err="1">
                <a:latin typeface="Comic Sans MS" panose="030F0702030302020204" pitchFamily="66" charset="0"/>
              </a:rPr>
              <a:t>speaker:Stanley</a:t>
            </a:r>
            <a:r>
              <a:rPr lang="en-US" sz="700" dirty="0">
                <a:latin typeface="Comic Sans MS" panose="030F0702030302020204" pitchFamily="66" charset="0"/>
              </a:rPr>
              <a:t> voice:stanley_10</a:t>
            </a:r>
          </a:p>
          <a:p>
            <a:pPr algn="ctr"/>
            <a:r>
              <a:rPr lang="en-US" sz="700" dirty="0" err="1">
                <a:latin typeface="Comic Sans MS" panose="030F0702030302020204" pitchFamily="66" charset="0"/>
              </a:rPr>
              <a:t>portrait:stanley</a:t>
            </a:r>
            <a:endParaRPr lang="en-US" sz="700" dirty="0">
              <a:latin typeface="Comic Sans MS" panose="030F0702030302020204" pitchFamily="66" charset="0"/>
            </a:endParaRPr>
          </a:p>
        </p:txBody>
      </p:sp>
      <p:sp>
        <p:nvSpPr>
          <p:cNvPr id="99" name="Rectangle 98">
            <a:extLst>
              <a:ext uri="{FF2B5EF4-FFF2-40B4-BE49-F238E27FC236}">
                <a16:creationId xmlns:a16="http://schemas.microsoft.com/office/drawing/2014/main" id="{1ED317E2-10CC-972A-820C-392009A313EE}"/>
              </a:ext>
            </a:extLst>
          </p:cNvPr>
          <p:cNvSpPr/>
          <p:nvPr/>
        </p:nvSpPr>
        <p:spPr>
          <a:xfrm>
            <a:off x="10046818" y="5475210"/>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1.Poker is so fascinating. Could I kibitz?</a:t>
            </a:r>
          </a:p>
          <a:p>
            <a:pPr algn="ctr"/>
            <a:r>
              <a:rPr lang="en-US" sz="600" dirty="0">
                <a:latin typeface="Comic Sans MS" panose="030F0702030302020204" pitchFamily="66" charset="0"/>
              </a:rPr>
              <a:t>2.Cut your crap. I want you out  now.</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blanche:blanche_4</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r>
              <a:rPr lang="en-US" sz="400" dirty="0">
                <a:latin typeface="Comic Sans MS" panose="030F0702030302020204" pitchFamily="66" charset="0"/>
              </a:rPr>
              <a:t>blanche_5</a:t>
            </a:r>
          </a:p>
          <a:p>
            <a:pPr algn="ctr"/>
            <a:endParaRPr lang="en-US" sz="800" dirty="0">
              <a:latin typeface="Comic Sans MS" panose="030F0702030302020204" pitchFamily="66" charset="0"/>
            </a:endParaRPr>
          </a:p>
        </p:txBody>
      </p:sp>
      <p:cxnSp>
        <p:nvCxnSpPr>
          <p:cNvPr id="100" name="Straight Arrow Connector 99">
            <a:extLst>
              <a:ext uri="{FF2B5EF4-FFF2-40B4-BE49-F238E27FC236}">
                <a16:creationId xmlns:a16="http://schemas.microsoft.com/office/drawing/2014/main" id="{B6427536-8F42-0EB7-8A89-2C0A1E480711}"/>
              </a:ext>
            </a:extLst>
          </p:cNvPr>
          <p:cNvCxnSpPr>
            <a:cxnSpLocks/>
          </p:cNvCxnSpPr>
          <p:nvPr/>
        </p:nvCxnSpPr>
        <p:spPr>
          <a:xfrm flipH="1" flipV="1">
            <a:off x="10753616" y="5241914"/>
            <a:ext cx="10158" cy="284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F3685E32-1E28-2606-58A4-3CDEEFCB833A}"/>
              </a:ext>
            </a:extLst>
          </p:cNvPr>
          <p:cNvSpPr/>
          <p:nvPr/>
        </p:nvSpPr>
        <p:spPr>
          <a:xfrm>
            <a:off x="8395938" y="4446184"/>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800" dirty="0">
                <a:latin typeface="Comic Sans MS" panose="030F0702030302020204" pitchFamily="66" charset="0"/>
              </a:rPr>
              <a:t>Oh, a feisty one. Come here and pull a seat. Steve, deal her in.</a:t>
            </a:r>
          </a:p>
          <a:p>
            <a:pPr algn="ctr"/>
            <a:r>
              <a:rPr lang="en-US" sz="800" dirty="0">
                <a:latin typeface="Comic Sans MS" panose="030F0702030302020204" pitchFamily="66" charset="0"/>
              </a:rPr>
              <a:t>speaker: Stanley</a:t>
            </a:r>
          </a:p>
          <a:p>
            <a:pPr algn="ctr"/>
            <a:r>
              <a:rPr lang="en-US" sz="800" dirty="0">
                <a:latin typeface="Comic Sans MS" panose="030F0702030302020204" pitchFamily="66" charset="0"/>
              </a:rPr>
              <a:t>voice:stanley_12</a:t>
            </a:r>
          </a:p>
          <a:p>
            <a:pPr algn="ctr"/>
            <a:r>
              <a:rPr lang="en-US" sz="800" dirty="0" err="1">
                <a:latin typeface="Comic Sans MS" panose="030F0702030302020204" pitchFamily="66" charset="0"/>
              </a:rPr>
              <a:t>portrait:stanley</a:t>
            </a:r>
            <a:endParaRPr lang="en-US" sz="800" dirty="0">
              <a:latin typeface="Comic Sans MS" panose="030F0702030302020204" pitchFamily="66" charset="0"/>
            </a:endParaRPr>
          </a:p>
        </p:txBody>
      </p:sp>
      <p:cxnSp>
        <p:nvCxnSpPr>
          <p:cNvPr id="102" name="Straight Arrow Connector 101">
            <a:extLst>
              <a:ext uri="{FF2B5EF4-FFF2-40B4-BE49-F238E27FC236}">
                <a16:creationId xmlns:a16="http://schemas.microsoft.com/office/drawing/2014/main" id="{18202B0B-C02C-2CD5-1073-960CC80CB109}"/>
              </a:ext>
            </a:extLst>
          </p:cNvPr>
          <p:cNvCxnSpPr/>
          <p:nvPr/>
        </p:nvCxnSpPr>
        <p:spPr>
          <a:xfrm flipH="1" flipV="1">
            <a:off x="8108297" y="4863238"/>
            <a:ext cx="27466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606DFAAE-50E6-B9B8-6A29-033F45E82C28}"/>
              </a:ext>
            </a:extLst>
          </p:cNvPr>
          <p:cNvGraphicFramePr>
            <a:graphicFrameLocks noGrp="1"/>
          </p:cNvGraphicFramePr>
          <p:nvPr>
            <p:extLst>
              <p:ext uri="{D42A27DB-BD31-4B8C-83A1-F6EECF244321}">
                <p14:modId xmlns:p14="http://schemas.microsoft.com/office/powerpoint/2010/main" val="2751403906"/>
              </p:ext>
            </p:extLst>
          </p:nvPr>
        </p:nvGraphicFramePr>
        <p:xfrm>
          <a:off x="3431932" y="3365492"/>
          <a:ext cx="1390650" cy="809625"/>
        </p:xfrm>
        <a:graphic>
          <a:graphicData uri="http://schemas.openxmlformats.org/drawingml/2006/table">
            <a:tbl>
              <a:tblPr/>
              <a:tblGrid>
                <a:gridCol w="1390650">
                  <a:extLst>
                    <a:ext uri="{9D8B030D-6E8A-4147-A177-3AD203B41FA5}">
                      <a16:colId xmlns:a16="http://schemas.microsoft.com/office/drawing/2014/main" val="254857216"/>
                    </a:ext>
                  </a:extLst>
                </a:gridCol>
              </a:tblGrid>
              <a:tr h="809625">
                <a:tc>
                  <a:txBody>
                    <a:bodyPr/>
                    <a:lstStyle/>
                    <a:p>
                      <a:endParaRPr lang="en-US" dirty="0"/>
                    </a:p>
                  </a:txBody>
                  <a:tcPr>
                    <a:lnL w="12700" cmpd="sng">
                      <a:solidFill>
                        <a:schemeClr val="accent4"/>
                      </a:solidFill>
                      <a:prstDash val="solid"/>
                    </a:lnL>
                    <a:lnR w="12700" cmpd="sng">
                      <a:solidFill>
                        <a:schemeClr val="accent4"/>
                      </a:solidFill>
                      <a:prstDash val="solid"/>
                    </a:lnR>
                    <a:lnT w="12700" cmpd="sng">
                      <a:solidFill>
                        <a:schemeClr val="accent4"/>
                      </a:solidFill>
                      <a:prstDash val="solid"/>
                    </a:lnT>
                    <a:lnB w="12700" cmpd="sng">
                      <a:solidFill>
                        <a:schemeClr val="accent4"/>
                      </a:solidFill>
                      <a:prstDash val="solid"/>
                    </a:lnB>
                  </a:tcPr>
                </a:tc>
                <a:extLst>
                  <a:ext uri="{0D108BD9-81ED-4DB2-BD59-A6C34878D82A}">
                    <a16:rowId xmlns:a16="http://schemas.microsoft.com/office/drawing/2014/main" val="3293657039"/>
                  </a:ext>
                </a:extLst>
              </a:tr>
            </a:tbl>
          </a:graphicData>
        </a:graphic>
      </p:graphicFrame>
      <p:graphicFrame>
        <p:nvGraphicFramePr>
          <p:cNvPr id="13" name="Table 12">
            <a:extLst>
              <a:ext uri="{FF2B5EF4-FFF2-40B4-BE49-F238E27FC236}">
                <a16:creationId xmlns:a16="http://schemas.microsoft.com/office/drawing/2014/main" id="{C4AE8E61-55F3-5CF2-1E43-6A2545563955}"/>
              </a:ext>
            </a:extLst>
          </p:cNvPr>
          <p:cNvGraphicFramePr>
            <a:graphicFrameLocks noGrp="1"/>
          </p:cNvGraphicFramePr>
          <p:nvPr/>
        </p:nvGraphicFramePr>
        <p:xfrm>
          <a:off x="1771650" y="3376613"/>
          <a:ext cx="1400175" cy="790575"/>
        </p:xfrm>
        <a:graphic>
          <a:graphicData uri="http://schemas.openxmlformats.org/drawingml/2006/table">
            <a:tbl>
              <a:tblPr/>
              <a:tblGrid>
                <a:gridCol w="1400175">
                  <a:extLst>
                    <a:ext uri="{9D8B030D-6E8A-4147-A177-3AD203B41FA5}">
                      <a16:colId xmlns:a16="http://schemas.microsoft.com/office/drawing/2014/main" val="2902654515"/>
                    </a:ext>
                  </a:extLst>
                </a:gridCol>
              </a:tblGrid>
              <a:tr h="790575">
                <a:tc>
                  <a:txBody>
                    <a:bodyPr/>
                    <a:lstStyle/>
                    <a:p>
                      <a:endParaRPr lang="en-US" dirty="0"/>
                    </a:p>
                  </a:txBody>
                  <a:tcPr>
                    <a:lnL w="12700" cmpd="sng">
                      <a:solidFill>
                        <a:schemeClr val="accent1"/>
                      </a:solidFill>
                      <a:prstDash val="solid"/>
                    </a:lnL>
                    <a:lnR w="12700" cmpd="sng">
                      <a:solidFill>
                        <a:schemeClr val="accent1"/>
                      </a:solidFill>
                      <a:prstDash val="solid"/>
                    </a:lnR>
                    <a:lnT w="12700" cmpd="sng">
                      <a:solidFill>
                        <a:schemeClr val="accent1"/>
                      </a:solidFill>
                      <a:prstDash val="solid"/>
                    </a:lnT>
                    <a:lnB w="12700" cmpd="sng">
                      <a:solidFill>
                        <a:schemeClr val="accent1"/>
                      </a:solidFill>
                      <a:prstDash val="solid"/>
                    </a:lnB>
                  </a:tcPr>
                </a:tc>
                <a:extLst>
                  <a:ext uri="{0D108BD9-81ED-4DB2-BD59-A6C34878D82A}">
                    <a16:rowId xmlns:a16="http://schemas.microsoft.com/office/drawing/2014/main" val="2142921529"/>
                  </a:ext>
                </a:extLst>
              </a:tr>
            </a:tbl>
          </a:graphicData>
        </a:graphic>
      </p:graphicFrame>
      <p:cxnSp>
        <p:nvCxnSpPr>
          <p:cNvPr id="22" name="Straight Arrow Connector 21">
            <a:extLst>
              <a:ext uri="{FF2B5EF4-FFF2-40B4-BE49-F238E27FC236}">
                <a16:creationId xmlns:a16="http://schemas.microsoft.com/office/drawing/2014/main" id="{B8F63026-CF35-6D4D-F332-48EE9C859B51}"/>
              </a:ext>
            </a:extLst>
          </p:cNvPr>
          <p:cNvCxnSpPr/>
          <p:nvPr/>
        </p:nvCxnSpPr>
        <p:spPr>
          <a:xfrm>
            <a:off x="790284" y="5212130"/>
            <a:ext cx="14514" cy="2453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rapezoid 34">
            <a:extLst>
              <a:ext uri="{FF2B5EF4-FFF2-40B4-BE49-F238E27FC236}">
                <a16:creationId xmlns:a16="http://schemas.microsoft.com/office/drawing/2014/main" id="{CD61437E-8381-EAD0-67F9-4D7F3874468E}"/>
              </a:ext>
            </a:extLst>
          </p:cNvPr>
          <p:cNvSpPr/>
          <p:nvPr/>
        </p:nvSpPr>
        <p:spPr>
          <a:xfrm>
            <a:off x="1803610" y="4394531"/>
            <a:ext cx="1471725" cy="814168"/>
          </a:xfrm>
          <a:prstGeom prst="trapezoid">
            <a:avLst/>
          </a:prstGeom>
          <a:ln>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TextBox 40">
            <a:extLst>
              <a:ext uri="{FF2B5EF4-FFF2-40B4-BE49-F238E27FC236}">
                <a16:creationId xmlns:a16="http://schemas.microsoft.com/office/drawing/2014/main" id="{FE04737C-AB93-3A53-82EE-E78E556053D7}"/>
              </a:ext>
            </a:extLst>
          </p:cNvPr>
          <p:cNvSpPr txBox="1"/>
          <p:nvPr/>
        </p:nvSpPr>
        <p:spPr>
          <a:xfrm>
            <a:off x="2063765" y="4447741"/>
            <a:ext cx="1069100" cy="830997"/>
          </a:xfrm>
          <a:prstGeom prst="rect">
            <a:avLst/>
          </a:prstGeom>
          <a:noFill/>
        </p:spPr>
        <p:txBody>
          <a:bodyPr wrap="square" rtlCol="0">
            <a:spAutoFit/>
          </a:bodyPr>
          <a:lstStyle/>
          <a:p>
            <a:r>
              <a:rPr lang="en-US" sz="800" dirty="0">
                <a:latin typeface="Comic Sans MS" panose="030F0702030302020204" pitchFamily="66" charset="0"/>
              </a:rPr>
              <a:t>The girls wait outside for about an hour before mitch starts towards them.</a:t>
            </a:r>
          </a:p>
          <a:p>
            <a:r>
              <a:rPr lang="en-US" sz="800" dirty="0">
                <a:latin typeface="Comic Sans MS" panose="030F0702030302020204" pitchFamily="66" charset="0"/>
              </a:rPr>
              <a:t>(exit 2)</a:t>
            </a:r>
          </a:p>
        </p:txBody>
      </p:sp>
      <p:cxnSp>
        <p:nvCxnSpPr>
          <p:cNvPr id="42" name="Straight Arrow Connector 41">
            <a:extLst>
              <a:ext uri="{FF2B5EF4-FFF2-40B4-BE49-F238E27FC236}">
                <a16:creationId xmlns:a16="http://schemas.microsoft.com/office/drawing/2014/main" id="{CBA023B3-1350-EF42-FB96-05EC13DE456F}"/>
              </a:ext>
            </a:extLst>
          </p:cNvPr>
          <p:cNvCxnSpPr/>
          <p:nvPr/>
        </p:nvCxnSpPr>
        <p:spPr>
          <a:xfrm flipV="1">
            <a:off x="9786663" y="5882294"/>
            <a:ext cx="26015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rapezoid 42">
            <a:extLst>
              <a:ext uri="{FF2B5EF4-FFF2-40B4-BE49-F238E27FC236}">
                <a16:creationId xmlns:a16="http://schemas.microsoft.com/office/drawing/2014/main" id="{3E2D8D68-AC73-EF82-DC65-C5599602D08A}"/>
              </a:ext>
            </a:extLst>
          </p:cNvPr>
          <p:cNvSpPr/>
          <p:nvPr/>
        </p:nvSpPr>
        <p:spPr>
          <a:xfrm>
            <a:off x="10160444" y="4537541"/>
            <a:ext cx="1257025" cy="714399"/>
          </a:xfrm>
          <a:prstGeom prst="trapezoid">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0F7F4101-A4A1-C17A-C385-F115FDD363A5}"/>
              </a:ext>
            </a:extLst>
          </p:cNvPr>
          <p:cNvCxnSpPr>
            <a:cxnSpLocks/>
          </p:cNvCxnSpPr>
          <p:nvPr/>
        </p:nvCxnSpPr>
        <p:spPr>
          <a:xfrm flipH="1" flipV="1">
            <a:off x="9793133" y="5260355"/>
            <a:ext cx="258764" cy="2325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4" name="Table 73">
            <a:extLst>
              <a:ext uri="{FF2B5EF4-FFF2-40B4-BE49-F238E27FC236}">
                <a16:creationId xmlns:a16="http://schemas.microsoft.com/office/drawing/2014/main" id="{DF65315B-4C5D-2334-09A2-5210990EFE0D}"/>
              </a:ext>
            </a:extLst>
          </p:cNvPr>
          <p:cNvGraphicFramePr>
            <a:graphicFrameLocks noGrp="1"/>
          </p:cNvGraphicFramePr>
          <p:nvPr>
            <p:extLst>
              <p:ext uri="{D42A27DB-BD31-4B8C-83A1-F6EECF244321}">
                <p14:modId xmlns:p14="http://schemas.microsoft.com/office/powerpoint/2010/main" val="644781513"/>
              </p:ext>
            </p:extLst>
          </p:nvPr>
        </p:nvGraphicFramePr>
        <p:xfrm>
          <a:off x="8407574" y="4452163"/>
          <a:ext cx="1379364" cy="781050"/>
        </p:xfrm>
        <a:graphic>
          <a:graphicData uri="http://schemas.openxmlformats.org/drawingml/2006/table">
            <a:tbl>
              <a:tblPr/>
              <a:tblGrid>
                <a:gridCol w="1379364">
                  <a:extLst>
                    <a:ext uri="{9D8B030D-6E8A-4147-A177-3AD203B41FA5}">
                      <a16:colId xmlns:a16="http://schemas.microsoft.com/office/drawing/2014/main" val="2573565407"/>
                    </a:ext>
                  </a:extLst>
                </a:gridCol>
              </a:tblGrid>
              <a:tr h="781050">
                <a:tc>
                  <a:txBody>
                    <a:bodyPr/>
                    <a:lstStyle/>
                    <a:p>
                      <a:endParaRPr lang="en-US" dirty="0"/>
                    </a:p>
                  </a:txBody>
                  <a:tcPr>
                    <a:lnL w="12700" cmpd="sng">
                      <a:solidFill>
                        <a:schemeClr val="accent6"/>
                      </a:solidFill>
                      <a:prstDash val="solid"/>
                    </a:lnL>
                    <a:lnR w="12700" cmpd="sng">
                      <a:solidFill>
                        <a:schemeClr val="accent6"/>
                      </a:solidFill>
                      <a:prstDash val="solid"/>
                    </a:lnR>
                    <a:lnT w="12700" cmpd="sng">
                      <a:solidFill>
                        <a:schemeClr val="accent6"/>
                      </a:solidFill>
                      <a:prstDash val="solid"/>
                    </a:lnT>
                    <a:lnB w="12700" cmpd="sng">
                      <a:solidFill>
                        <a:schemeClr val="accent6"/>
                      </a:solidFill>
                      <a:prstDash val="solid"/>
                    </a:lnB>
                  </a:tcPr>
                </a:tc>
                <a:extLst>
                  <a:ext uri="{0D108BD9-81ED-4DB2-BD59-A6C34878D82A}">
                    <a16:rowId xmlns:a16="http://schemas.microsoft.com/office/drawing/2014/main" val="883875480"/>
                  </a:ext>
                </a:extLst>
              </a:tr>
            </a:tbl>
          </a:graphicData>
        </a:graphic>
      </p:graphicFrame>
      <p:sp>
        <p:nvSpPr>
          <p:cNvPr id="75" name="TextBox 74">
            <a:extLst>
              <a:ext uri="{FF2B5EF4-FFF2-40B4-BE49-F238E27FC236}">
                <a16:creationId xmlns:a16="http://schemas.microsoft.com/office/drawing/2014/main" id="{894157E5-0EB3-3660-B094-20F6322173ED}"/>
              </a:ext>
            </a:extLst>
          </p:cNvPr>
          <p:cNvSpPr txBox="1"/>
          <p:nvPr/>
        </p:nvSpPr>
        <p:spPr>
          <a:xfrm>
            <a:off x="10346914" y="4600408"/>
            <a:ext cx="908813" cy="630942"/>
          </a:xfrm>
          <a:prstGeom prst="rect">
            <a:avLst/>
          </a:prstGeom>
          <a:noFill/>
        </p:spPr>
        <p:txBody>
          <a:bodyPr wrap="square" rtlCol="0">
            <a:spAutoFit/>
          </a:bodyPr>
          <a:lstStyle/>
          <a:p>
            <a:pPr algn="ctr"/>
            <a:r>
              <a:rPr lang="en-US" sz="500" dirty="0">
                <a:latin typeface="Comic Sans MS" panose="030F0702030302020204" pitchFamily="66" charset="0"/>
              </a:rPr>
              <a:t>You could not. Why don’t you women go up and sit in the back.</a:t>
            </a:r>
          </a:p>
          <a:p>
            <a:pPr algn="ctr"/>
            <a:r>
              <a:rPr lang="en-US" sz="500" dirty="0" err="1">
                <a:latin typeface="Comic Sans MS" panose="030F0702030302020204" pitchFamily="66" charset="0"/>
              </a:rPr>
              <a:t>speaker:Stanley</a:t>
            </a:r>
            <a:r>
              <a:rPr lang="en-US" sz="500" dirty="0">
                <a:latin typeface="Comic Sans MS" panose="030F0702030302020204" pitchFamily="66" charset="0"/>
              </a:rPr>
              <a:t> voice:stanley_11</a:t>
            </a:r>
          </a:p>
          <a:p>
            <a:pPr algn="ctr"/>
            <a:r>
              <a:rPr lang="en-US" sz="500" dirty="0" err="1">
                <a:latin typeface="Comic Sans MS" panose="030F0702030302020204" pitchFamily="66" charset="0"/>
              </a:rPr>
              <a:t>portrait:stanley</a:t>
            </a:r>
            <a:endParaRPr lang="en-US" sz="500" dirty="0">
              <a:latin typeface="Comic Sans MS" panose="030F0702030302020204" pitchFamily="66" charset="0"/>
            </a:endParaRPr>
          </a:p>
          <a:p>
            <a:pPr algn="ctr"/>
            <a:r>
              <a:rPr lang="en-US" sz="500" dirty="0">
                <a:latin typeface="Comic Sans MS" panose="030F0702030302020204" pitchFamily="66" charset="0"/>
              </a:rPr>
              <a:t>(exit 1)</a:t>
            </a:r>
          </a:p>
        </p:txBody>
      </p:sp>
      <p:graphicFrame>
        <p:nvGraphicFramePr>
          <p:cNvPr id="76" name="Table 75">
            <a:extLst>
              <a:ext uri="{FF2B5EF4-FFF2-40B4-BE49-F238E27FC236}">
                <a16:creationId xmlns:a16="http://schemas.microsoft.com/office/drawing/2014/main" id="{6E749A2B-D311-29C2-E0F4-94DB429D5650}"/>
              </a:ext>
            </a:extLst>
          </p:cNvPr>
          <p:cNvGraphicFramePr>
            <a:graphicFrameLocks noGrp="1"/>
          </p:cNvGraphicFramePr>
          <p:nvPr/>
        </p:nvGraphicFramePr>
        <p:xfrm>
          <a:off x="10048875" y="5495925"/>
          <a:ext cx="1400175" cy="809625"/>
        </p:xfrm>
        <a:graphic>
          <a:graphicData uri="http://schemas.openxmlformats.org/drawingml/2006/table">
            <a:tbl>
              <a:tblPr/>
              <a:tblGrid>
                <a:gridCol w="1400175">
                  <a:extLst>
                    <a:ext uri="{9D8B030D-6E8A-4147-A177-3AD203B41FA5}">
                      <a16:colId xmlns:a16="http://schemas.microsoft.com/office/drawing/2014/main" val="632492165"/>
                    </a:ext>
                  </a:extLst>
                </a:gridCol>
              </a:tblGrid>
              <a:tr h="809625">
                <a:tc>
                  <a:txBody>
                    <a:bodyPr/>
                    <a:lstStyle/>
                    <a:p>
                      <a:endParaRPr lang="en-US" dirty="0"/>
                    </a:p>
                  </a:txBody>
                  <a:tcPr>
                    <a:lnL w="12700" cmpd="sng">
                      <a:solidFill>
                        <a:schemeClr val="accent4"/>
                      </a:solidFill>
                      <a:prstDash val="solid"/>
                    </a:lnL>
                    <a:lnR w="12700" cmpd="sng">
                      <a:solidFill>
                        <a:schemeClr val="accent4"/>
                      </a:solidFill>
                      <a:prstDash val="solid"/>
                    </a:lnR>
                    <a:lnT w="12700" cmpd="sng">
                      <a:solidFill>
                        <a:schemeClr val="accent4"/>
                      </a:solidFill>
                      <a:prstDash val="solid"/>
                    </a:lnT>
                    <a:lnB w="12700" cmpd="sng">
                      <a:solidFill>
                        <a:schemeClr val="accent4"/>
                      </a:solidFill>
                      <a:prstDash val="solid"/>
                    </a:lnB>
                  </a:tcPr>
                </a:tc>
                <a:extLst>
                  <a:ext uri="{0D108BD9-81ED-4DB2-BD59-A6C34878D82A}">
                    <a16:rowId xmlns:a16="http://schemas.microsoft.com/office/drawing/2014/main" val="920865531"/>
                  </a:ext>
                </a:extLst>
              </a:tr>
            </a:tbl>
          </a:graphicData>
        </a:graphic>
      </p:graphicFrame>
      <p:sp>
        <p:nvSpPr>
          <p:cNvPr id="77" name="Trapezoid 76">
            <a:extLst>
              <a:ext uri="{FF2B5EF4-FFF2-40B4-BE49-F238E27FC236}">
                <a16:creationId xmlns:a16="http://schemas.microsoft.com/office/drawing/2014/main" id="{F5016A25-CFC8-0A6C-4FC0-AA66E35EADD5}"/>
              </a:ext>
            </a:extLst>
          </p:cNvPr>
          <p:cNvSpPr/>
          <p:nvPr/>
        </p:nvSpPr>
        <p:spPr>
          <a:xfrm>
            <a:off x="7149724" y="4429845"/>
            <a:ext cx="1048908" cy="825686"/>
          </a:xfrm>
          <a:prstGeom prst="trapezoi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8" name="TextBox 77">
            <a:extLst>
              <a:ext uri="{FF2B5EF4-FFF2-40B4-BE49-F238E27FC236}">
                <a16:creationId xmlns:a16="http://schemas.microsoft.com/office/drawing/2014/main" id="{690DF7C3-51B4-E038-657E-9CC16D340E1D}"/>
              </a:ext>
            </a:extLst>
          </p:cNvPr>
          <p:cNvSpPr txBox="1"/>
          <p:nvPr/>
        </p:nvSpPr>
        <p:spPr>
          <a:xfrm>
            <a:off x="7362825" y="4537541"/>
            <a:ext cx="665802" cy="507831"/>
          </a:xfrm>
          <a:prstGeom prst="rect">
            <a:avLst/>
          </a:prstGeom>
          <a:noFill/>
        </p:spPr>
        <p:txBody>
          <a:bodyPr wrap="square" rtlCol="0">
            <a:spAutoFit/>
          </a:bodyPr>
          <a:lstStyle/>
          <a:p>
            <a:r>
              <a:rPr lang="en-US" sz="900" dirty="0">
                <a:latin typeface="Comic Sans MS" panose="030F0702030302020204" pitchFamily="66" charset="0"/>
              </a:rPr>
              <a:t>exit 3</a:t>
            </a:r>
          </a:p>
          <a:p>
            <a:r>
              <a:rPr lang="en-US" sz="900" dirty="0">
                <a:latin typeface="Comic Sans MS" panose="030F0702030302020204" pitchFamily="66" charset="0"/>
              </a:rPr>
              <a:t>poker sequence</a:t>
            </a:r>
          </a:p>
        </p:txBody>
      </p:sp>
    </p:spTree>
    <p:extLst>
      <p:ext uri="{BB962C8B-B14F-4D97-AF65-F5344CB8AC3E}">
        <p14:creationId xmlns:p14="http://schemas.microsoft.com/office/powerpoint/2010/main" val="269820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29508-2DFA-E979-D09D-E9B5E6CAE5B3}"/>
              </a:ext>
            </a:extLst>
          </p:cNvPr>
          <p:cNvSpPr>
            <a:spLocks noGrp="1"/>
          </p:cNvSpPr>
          <p:nvPr>
            <p:ph type="title"/>
          </p:nvPr>
        </p:nvSpPr>
        <p:spPr>
          <a:xfrm>
            <a:off x="170543" y="176440"/>
            <a:ext cx="1817914" cy="650875"/>
          </a:xfrm>
        </p:spPr>
        <p:txBody>
          <a:bodyPr>
            <a:normAutofit/>
          </a:bodyPr>
          <a:lstStyle/>
          <a:p>
            <a:r>
              <a:rPr lang="en-US" sz="2000" dirty="0">
                <a:latin typeface="Comic Sans MS" panose="030F0702030302020204" pitchFamily="66" charset="0"/>
              </a:rPr>
              <a:t>Exit 1 (Main)</a:t>
            </a:r>
          </a:p>
        </p:txBody>
      </p:sp>
      <p:cxnSp>
        <p:nvCxnSpPr>
          <p:cNvPr id="3" name="Straight Arrow Connector 2">
            <a:extLst>
              <a:ext uri="{FF2B5EF4-FFF2-40B4-BE49-F238E27FC236}">
                <a16:creationId xmlns:a16="http://schemas.microsoft.com/office/drawing/2014/main" id="{75EB256F-E17E-4DA7-8B64-51E8E1A388BD}"/>
              </a:ext>
            </a:extLst>
          </p:cNvPr>
          <p:cNvCxnSpPr>
            <a:cxnSpLocks/>
          </p:cNvCxnSpPr>
          <p:nvPr/>
        </p:nvCxnSpPr>
        <p:spPr>
          <a:xfrm>
            <a:off x="1567738" y="1244528"/>
            <a:ext cx="3490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E0F6251-C8DE-A7C8-0BA1-B160DD49BCE1}"/>
              </a:ext>
            </a:extLst>
          </p:cNvPr>
          <p:cNvSpPr/>
          <p:nvPr/>
        </p:nvSpPr>
        <p:spPr>
          <a:xfrm>
            <a:off x="170543" y="82731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Because it is nearly two-thirty.</a:t>
            </a:r>
          </a:p>
          <a:p>
            <a:pPr algn="ctr"/>
            <a:r>
              <a:rPr lang="en-US" sz="600" dirty="0">
                <a:latin typeface="Comic Sans MS" panose="030F0702030302020204" pitchFamily="66" charset="0"/>
              </a:rPr>
              <a:t>Couldn’t you call it quits after one more hand?</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voice:stella_7</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6" name="Rectangle 5">
            <a:extLst>
              <a:ext uri="{FF2B5EF4-FFF2-40B4-BE49-F238E27FC236}">
                <a16:creationId xmlns:a16="http://schemas.microsoft.com/office/drawing/2014/main" id="{B9CF42D3-573E-7860-31FC-FC7B24EF46AF}"/>
              </a:ext>
            </a:extLst>
          </p:cNvPr>
          <p:cNvSpPr/>
          <p:nvPr/>
        </p:nvSpPr>
        <p:spPr>
          <a:xfrm>
            <a:off x="1916742" y="82731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You could not. Why don’t you women go up and sit in the back.</a:t>
            </a:r>
          </a:p>
          <a:p>
            <a:pPr algn="ctr"/>
            <a:r>
              <a:rPr lang="en-US" sz="400" dirty="0" err="1">
                <a:latin typeface="Comic Sans MS" panose="030F0702030302020204" pitchFamily="66" charset="0"/>
              </a:rPr>
              <a:t>speaker:Stanley</a:t>
            </a:r>
            <a:r>
              <a:rPr lang="en-US" sz="400" dirty="0">
                <a:latin typeface="Comic Sans MS" panose="030F0702030302020204" pitchFamily="66" charset="0"/>
              </a:rPr>
              <a:t> voice:stanley_11</a:t>
            </a:r>
          </a:p>
          <a:p>
            <a:pPr algn="ctr"/>
            <a:r>
              <a:rPr lang="en-US" sz="400" dirty="0" err="1">
                <a:latin typeface="Comic Sans MS" panose="030F0702030302020204" pitchFamily="66" charset="0"/>
              </a:rPr>
              <a:t>portrait:stanley</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7" name="Straight Arrow Connector 6">
            <a:extLst>
              <a:ext uri="{FF2B5EF4-FFF2-40B4-BE49-F238E27FC236}">
                <a16:creationId xmlns:a16="http://schemas.microsoft.com/office/drawing/2014/main" id="{4AE6D6BF-4CD5-73F9-AB76-35DF1811F836}"/>
              </a:ext>
            </a:extLst>
          </p:cNvPr>
          <p:cNvCxnSpPr>
            <a:cxnSpLocks/>
          </p:cNvCxnSpPr>
          <p:nvPr/>
        </p:nvCxnSpPr>
        <p:spPr>
          <a:xfrm>
            <a:off x="3313937" y="1244528"/>
            <a:ext cx="3490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C94BB89-850D-D158-E96A-88146F007034}"/>
              </a:ext>
            </a:extLst>
          </p:cNvPr>
          <p:cNvSpPr/>
          <p:nvPr/>
        </p:nvSpPr>
        <p:spPr>
          <a:xfrm>
            <a:off x="3662941" y="82731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 think I will bathe.</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voice:blanche_8</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9" name="Straight Arrow Connector 8">
            <a:extLst>
              <a:ext uri="{FF2B5EF4-FFF2-40B4-BE49-F238E27FC236}">
                <a16:creationId xmlns:a16="http://schemas.microsoft.com/office/drawing/2014/main" id="{D2487BE0-E2B2-1816-DE82-E8FCE73407A6}"/>
              </a:ext>
            </a:extLst>
          </p:cNvPr>
          <p:cNvCxnSpPr>
            <a:cxnSpLocks/>
          </p:cNvCxnSpPr>
          <p:nvPr/>
        </p:nvCxnSpPr>
        <p:spPr>
          <a:xfrm>
            <a:off x="5048398" y="1254655"/>
            <a:ext cx="3490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51E27AB-6F1D-3B61-9F32-C770CCCC6497}"/>
              </a:ext>
            </a:extLst>
          </p:cNvPr>
          <p:cNvSpPr/>
          <p:nvPr/>
        </p:nvSpPr>
        <p:spPr>
          <a:xfrm>
            <a:off x="5397402" y="837442"/>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Again?</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voice:stella_8</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1" name="Straight Arrow Connector 10">
            <a:extLst>
              <a:ext uri="{FF2B5EF4-FFF2-40B4-BE49-F238E27FC236}">
                <a16:creationId xmlns:a16="http://schemas.microsoft.com/office/drawing/2014/main" id="{FD32985C-6CFC-9032-FE1B-619E4273AF0E}"/>
              </a:ext>
            </a:extLst>
          </p:cNvPr>
          <p:cNvCxnSpPr>
            <a:cxnSpLocks/>
          </p:cNvCxnSpPr>
          <p:nvPr/>
        </p:nvCxnSpPr>
        <p:spPr>
          <a:xfrm>
            <a:off x="6782859" y="1244528"/>
            <a:ext cx="3490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20E580E-4A00-2614-DD5C-B874E3B3E729}"/>
              </a:ext>
            </a:extLst>
          </p:cNvPr>
          <p:cNvSpPr/>
          <p:nvPr/>
        </p:nvSpPr>
        <p:spPr>
          <a:xfrm>
            <a:off x="7131863" y="82731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My nerves are in knots. Is the bathroom occupied?</a:t>
            </a:r>
          </a:p>
          <a:p>
            <a:pPr algn="ctr"/>
            <a:r>
              <a:rPr lang="en-US" sz="400" dirty="0">
                <a:latin typeface="Comic Sans MS" panose="030F0702030302020204" pitchFamily="66" charset="0"/>
              </a:rPr>
              <a:t>speaker:Blanchevoice:blanche_9</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3" name="Straight Arrow Connector 12">
            <a:extLst>
              <a:ext uri="{FF2B5EF4-FFF2-40B4-BE49-F238E27FC236}">
                <a16:creationId xmlns:a16="http://schemas.microsoft.com/office/drawing/2014/main" id="{05550E9A-8676-7FB0-ECA1-C814B7E70971}"/>
              </a:ext>
            </a:extLst>
          </p:cNvPr>
          <p:cNvCxnSpPr>
            <a:cxnSpLocks/>
          </p:cNvCxnSpPr>
          <p:nvPr/>
        </p:nvCxnSpPr>
        <p:spPr>
          <a:xfrm>
            <a:off x="8529058" y="1234399"/>
            <a:ext cx="3490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47024DD-346F-60DA-CBB9-3CBC7276BFFF}"/>
              </a:ext>
            </a:extLst>
          </p:cNvPr>
          <p:cNvSpPr/>
          <p:nvPr/>
        </p:nvSpPr>
        <p:spPr>
          <a:xfrm>
            <a:off x="8866324" y="82731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 don’t know.</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voice:stella_9</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16" name="Isosceles Triangle 15">
            <a:extLst>
              <a:ext uri="{FF2B5EF4-FFF2-40B4-BE49-F238E27FC236}">
                <a16:creationId xmlns:a16="http://schemas.microsoft.com/office/drawing/2014/main" id="{574F0D65-83ED-EF9D-C2AC-48D88B62D4D1}"/>
              </a:ext>
            </a:extLst>
          </p:cNvPr>
          <p:cNvSpPr/>
          <p:nvPr/>
        </p:nvSpPr>
        <p:spPr>
          <a:xfrm>
            <a:off x="10777538" y="773350"/>
            <a:ext cx="957262" cy="868135"/>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757D1850-8A7C-8FB6-79D0-260D80884077}"/>
              </a:ext>
            </a:extLst>
          </p:cNvPr>
          <p:cNvSpPr txBox="1"/>
          <p:nvPr/>
        </p:nvSpPr>
        <p:spPr>
          <a:xfrm>
            <a:off x="10902704" y="1128148"/>
            <a:ext cx="865434" cy="513338"/>
          </a:xfrm>
          <a:prstGeom prst="rect">
            <a:avLst/>
          </a:prstGeom>
          <a:noFill/>
        </p:spPr>
        <p:txBody>
          <a:bodyPr wrap="square" rtlCol="0">
            <a:spAutoFit/>
          </a:bodyPr>
          <a:lstStyle/>
          <a:p>
            <a:r>
              <a:rPr lang="en-US" sz="900" dirty="0">
                <a:latin typeface="Comic Sans MS" panose="030F0702030302020204" pitchFamily="66" charset="0"/>
              </a:rPr>
              <a:t>Blanche knocks</a:t>
            </a:r>
          </a:p>
          <a:p>
            <a:r>
              <a:rPr lang="en-US" sz="900" dirty="0" err="1">
                <a:latin typeface="Comic Sans MS" panose="030F0702030302020204" pitchFamily="66" charset="0"/>
              </a:rPr>
              <a:t>voice:knock</a:t>
            </a:r>
            <a:r>
              <a:rPr lang="en-US" sz="900" dirty="0">
                <a:latin typeface="Comic Sans MS" panose="030F0702030302020204" pitchFamily="66" charset="0"/>
              </a:rPr>
              <a:t> </a:t>
            </a:r>
          </a:p>
        </p:txBody>
      </p:sp>
      <p:cxnSp>
        <p:nvCxnSpPr>
          <p:cNvPr id="18" name="Straight Arrow Connector 17">
            <a:extLst>
              <a:ext uri="{FF2B5EF4-FFF2-40B4-BE49-F238E27FC236}">
                <a16:creationId xmlns:a16="http://schemas.microsoft.com/office/drawing/2014/main" id="{BE24874D-4365-81E6-D502-2676F03E3CC8}"/>
              </a:ext>
            </a:extLst>
          </p:cNvPr>
          <p:cNvCxnSpPr>
            <a:cxnSpLocks/>
          </p:cNvCxnSpPr>
          <p:nvPr/>
        </p:nvCxnSpPr>
        <p:spPr>
          <a:xfrm>
            <a:off x="10263519" y="1227595"/>
            <a:ext cx="7521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DB6F312-B7D8-8F12-40EE-5810AE671873}"/>
              </a:ext>
            </a:extLst>
          </p:cNvPr>
          <p:cNvCxnSpPr>
            <a:cxnSpLocks/>
          </p:cNvCxnSpPr>
          <p:nvPr/>
        </p:nvCxnSpPr>
        <p:spPr>
          <a:xfrm>
            <a:off x="11296981" y="1641485"/>
            <a:ext cx="0" cy="2716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Isosceles Triangle 21">
            <a:extLst>
              <a:ext uri="{FF2B5EF4-FFF2-40B4-BE49-F238E27FC236}">
                <a16:creationId xmlns:a16="http://schemas.microsoft.com/office/drawing/2014/main" id="{DAD75AFE-3B97-363D-C4D1-A21D33C70BBC}"/>
              </a:ext>
            </a:extLst>
          </p:cNvPr>
          <p:cNvSpPr/>
          <p:nvPr/>
        </p:nvSpPr>
        <p:spPr>
          <a:xfrm>
            <a:off x="10818350" y="1922858"/>
            <a:ext cx="957262" cy="868135"/>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TextBox 22">
            <a:extLst>
              <a:ext uri="{FF2B5EF4-FFF2-40B4-BE49-F238E27FC236}">
                <a16:creationId xmlns:a16="http://schemas.microsoft.com/office/drawing/2014/main" id="{A4AA070C-843F-9061-5F23-6F267E332305}"/>
              </a:ext>
            </a:extLst>
          </p:cNvPr>
          <p:cNvSpPr txBox="1"/>
          <p:nvPr/>
        </p:nvSpPr>
        <p:spPr>
          <a:xfrm>
            <a:off x="11053762" y="2356925"/>
            <a:ext cx="730713" cy="461665"/>
          </a:xfrm>
          <a:prstGeom prst="rect">
            <a:avLst/>
          </a:prstGeom>
          <a:noFill/>
        </p:spPr>
        <p:txBody>
          <a:bodyPr wrap="square" rtlCol="0">
            <a:spAutoFit/>
          </a:bodyPr>
          <a:lstStyle/>
          <a:p>
            <a:r>
              <a:rPr lang="en-US" sz="800" dirty="0">
                <a:latin typeface="Comic Sans MS" panose="030F0702030302020204" pitchFamily="66" charset="0"/>
              </a:rPr>
              <a:t>Mitch opens door</a:t>
            </a:r>
          </a:p>
          <a:p>
            <a:r>
              <a:rPr lang="en-US" sz="800" dirty="0" err="1">
                <a:latin typeface="Comic Sans MS" panose="030F0702030302020204" pitchFamily="66" charset="0"/>
              </a:rPr>
              <a:t>voice:door</a:t>
            </a:r>
            <a:r>
              <a:rPr lang="en-US" sz="800" dirty="0">
                <a:latin typeface="Comic Sans MS" panose="030F0702030302020204" pitchFamily="66" charset="0"/>
              </a:rPr>
              <a:t> </a:t>
            </a:r>
          </a:p>
        </p:txBody>
      </p:sp>
      <p:cxnSp>
        <p:nvCxnSpPr>
          <p:cNvPr id="24" name="Straight Arrow Connector 23">
            <a:extLst>
              <a:ext uri="{FF2B5EF4-FFF2-40B4-BE49-F238E27FC236}">
                <a16:creationId xmlns:a16="http://schemas.microsoft.com/office/drawing/2014/main" id="{536117B5-447F-BAEE-CDFD-C18F8495223E}"/>
              </a:ext>
            </a:extLst>
          </p:cNvPr>
          <p:cNvCxnSpPr>
            <a:cxnSpLocks/>
          </p:cNvCxnSpPr>
          <p:nvPr/>
        </p:nvCxnSpPr>
        <p:spPr>
          <a:xfrm flipH="1">
            <a:off x="10306050" y="2553183"/>
            <a:ext cx="61531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CF53CA8-A9F0-37D9-7286-A9CC2C84CD3E}"/>
              </a:ext>
            </a:extLst>
          </p:cNvPr>
          <p:cNvSpPr/>
          <p:nvPr/>
        </p:nvSpPr>
        <p:spPr>
          <a:xfrm>
            <a:off x="8908855" y="2180671"/>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Oh!—good evening.</a:t>
            </a:r>
          </a:p>
          <a:p>
            <a:pPr algn="ctr"/>
            <a:r>
              <a:rPr lang="en-US" sz="400" dirty="0">
                <a:latin typeface="Comic Sans MS" panose="030F0702030302020204" pitchFamily="66" charset="0"/>
              </a:rPr>
              <a:t>speaker:Blanchevoice:blanche_10</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28" name="Straight Arrow Connector 27">
            <a:extLst>
              <a:ext uri="{FF2B5EF4-FFF2-40B4-BE49-F238E27FC236}">
                <a16:creationId xmlns:a16="http://schemas.microsoft.com/office/drawing/2014/main" id="{B8F89B75-ED01-D0B4-1149-B268EBD9D0AB}"/>
              </a:ext>
            </a:extLst>
          </p:cNvPr>
          <p:cNvCxnSpPr>
            <a:cxnSpLocks/>
          </p:cNvCxnSpPr>
          <p:nvPr/>
        </p:nvCxnSpPr>
        <p:spPr>
          <a:xfrm flipH="1" flipV="1">
            <a:off x="8530444" y="2592579"/>
            <a:ext cx="401058" cy="1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4A44442-D34C-6F68-1B5A-7227F893AD51}"/>
              </a:ext>
            </a:extLst>
          </p:cNvPr>
          <p:cNvSpPr/>
          <p:nvPr/>
        </p:nvSpPr>
        <p:spPr>
          <a:xfrm>
            <a:off x="7131863" y="218747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Hello.</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voice:mitch_7</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31" name="Rectangle 30">
            <a:extLst>
              <a:ext uri="{FF2B5EF4-FFF2-40B4-BE49-F238E27FC236}">
                <a16:creationId xmlns:a16="http://schemas.microsoft.com/office/drawing/2014/main" id="{3A819619-1972-9322-B1DB-CDDD6A616C1B}"/>
              </a:ext>
            </a:extLst>
          </p:cNvPr>
          <p:cNvSpPr/>
          <p:nvPr/>
        </p:nvSpPr>
        <p:spPr>
          <a:xfrm>
            <a:off x="5385664" y="2180670"/>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Blanche, this is Harold Mitchell. My sister, Blanche Dubois.</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voice:stella_10</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32" name="Straight Arrow Connector 31">
            <a:extLst>
              <a:ext uri="{FF2B5EF4-FFF2-40B4-BE49-F238E27FC236}">
                <a16:creationId xmlns:a16="http://schemas.microsoft.com/office/drawing/2014/main" id="{AF868BD0-60C0-7FFC-12C8-B3EC81A3790C}"/>
              </a:ext>
            </a:extLst>
          </p:cNvPr>
          <p:cNvCxnSpPr>
            <a:cxnSpLocks/>
          </p:cNvCxnSpPr>
          <p:nvPr/>
        </p:nvCxnSpPr>
        <p:spPr>
          <a:xfrm flipH="1" flipV="1">
            <a:off x="6741436" y="2585773"/>
            <a:ext cx="401058" cy="1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AAFDAC0-7F6F-38D4-54DF-9D332E17F56D}"/>
              </a:ext>
            </a:extLst>
          </p:cNvPr>
          <p:cNvCxnSpPr>
            <a:cxnSpLocks/>
            <a:stCxn id="31" idx="1"/>
          </p:cNvCxnSpPr>
          <p:nvPr/>
        </p:nvCxnSpPr>
        <p:spPr>
          <a:xfrm flipH="1" flipV="1">
            <a:off x="5070843" y="2583791"/>
            <a:ext cx="314821" cy="3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0DEDDB01-AEE7-72E5-2CBF-11CA1E131256}"/>
              </a:ext>
            </a:extLst>
          </p:cNvPr>
          <p:cNvSpPr/>
          <p:nvPr/>
        </p:nvSpPr>
        <p:spPr>
          <a:xfrm>
            <a:off x="3672262" y="2178687"/>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How do you do, Miss DuBois?</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voice:mitch_8</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35" name="Straight Arrow Connector 34">
            <a:extLst>
              <a:ext uri="{FF2B5EF4-FFF2-40B4-BE49-F238E27FC236}">
                <a16:creationId xmlns:a16="http://schemas.microsoft.com/office/drawing/2014/main" id="{39B52086-D0CC-B954-2DA5-104EC7BF337B}"/>
              </a:ext>
            </a:extLst>
          </p:cNvPr>
          <p:cNvCxnSpPr>
            <a:cxnSpLocks/>
          </p:cNvCxnSpPr>
          <p:nvPr/>
        </p:nvCxnSpPr>
        <p:spPr>
          <a:xfrm flipH="1" flipV="1">
            <a:off x="3281835" y="2576985"/>
            <a:ext cx="401058" cy="1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33BC6CEA-AFD5-8BCF-6C2A-95DDD838AC71}"/>
              </a:ext>
            </a:extLst>
          </p:cNvPr>
          <p:cNvSpPr/>
          <p:nvPr/>
        </p:nvSpPr>
        <p:spPr>
          <a:xfrm>
            <a:off x="1916742" y="218747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How is your mother now, Mitch?</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voice:stella_11</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42" name="Straight Arrow Connector 41">
            <a:extLst>
              <a:ext uri="{FF2B5EF4-FFF2-40B4-BE49-F238E27FC236}">
                <a16:creationId xmlns:a16="http://schemas.microsoft.com/office/drawing/2014/main" id="{9D246184-55CD-80B2-BA06-0528A51F34E3}"/>
              </a:ext>
            </a:extLst>
          </p:cNvPr>
          <p:cNvCxnSpPr>
            <a:cxnSpLocks/>
            <a:stCxn id="41" idx="1"/>
          </p:cNvCxnSpPr>
          <p:nvPr/>
        </p:nvCxnSpPr>
        <p:spPr>
          <a:xfrm flipH="1" flipV="1">
            <a:off x="1601921" y="2590596"/>
            <a:ext cx="314821" cy="3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7153DE74-7D29-6BF2-777E-2159C621C8E1}"/>
              </a:ext>
            </a:extLst>
          </p:cNvPr>
          <p:cNvSpPr/>
          <p:nvPr/>
        </p:nvSpPr>
        <p:spPr>
          <a:xfrm>
            <a:off x="203340" y="2221233"/>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About the same, thanks. She appreciated your sending over that custard. –Excuse me, please.</a:t>
            </a:r>
          </a:p>
          <a:p>
            <a:pPr algn="ctr"/>
            <a:r>
              <a:rPr lang="en-US" sz="400" dirty="0" err="1">
                <a:latin typeface="Comic Sans MS" panose="030F0702030302020204" pitchFamily="66" charset="0"/>
              </a:rPr>
              <a:t>speaker:Mitch</a:t>
            </a:r>
            <a:r>
              <a:rPr lang="en-US" sz="400" dirty="0">
                <a:latin typeface="Comic Sans MS" panose="030F0702030302020204" pitchFamily="66" charset="0"/>
              </a:rPr>
              <a:t> voice:mitch_9</a:t>
            </a:r>
          </a:p>
          <a:p>
            <a:pPr algn="ctr"/>
            <a:r>
              <a:rPr lang="en-US" sz="400" dirty="0" err="1">
                <a:latin typeface="Comic Sans MS" panose="030F0702030302020204" pitchFamily="66" charset="0"/>
              </a:rPr>
              <a:t>portrait:mitch</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44" name="Straight Arrow Connector 43">
            <a:extLst>
              <a:ext uri="{FF2B5EF4-FFF2-40B4-BE49-F238E27FC236}">
                <a16:creationId xmlns:a16="http://schemas.microsoft.com/office/drawing/2014/main" id="{DF4BB9EC-BDB3-705D-2EE9-A3737F92934F}"/>
              </a:ext>
            </a:extLst>
          </p:cNvPr>
          <p:cNvCxnSpPr>
            <a:cxnSpLocks/>
          </p:cNvCxnSpPr>
          <p:nvPr/>
        </p:nvCxnSpPr>
        <p:spPr>
          <a:xfrm>
            <a:off x="888229" y="3035404"/>
            <a:ext cx="0" cy="279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4DA7F0D2-8EF6-BCB4-7999-69081C9917A7}"/>
              </a:ext>
            </a:extLst>
          </p:cNvPr>
          <p:cNvSpPr/>
          <p:nvPr/>
        </p:nvSpPr>
        <p:spPr>
          <a:xfrm>
            <a:off x="203340" y="3314700"/>
            <a:ext cx="1397189" cy="814171"/>
          </a:xfrm>
          <a:prstGeom prst="rect">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TextBox 49">
            <a:extLst>
              <a:ext uri="{FF2B5EF4-FFF2-40B4-BE49-F238E27FC236}">
                <a16:creationId xmlns:a16="http://schemas.microsoft.com/office/drawing/2014/main" id="{583D4C14-77BF-BF8F-D3C8-392204A42569}"/>
              </a:ext>
            </a:extLst>
          </p:cNvPr>
          <p:cNvSpPr txBox="1"/>
          <p:nvPr/>
        </p:nvSpPr>
        <p:spPr>
          <a:xfrm>
            <a:off x="203340" y="3333646"/>
            <a:ext cx="1397189" cy="861774"/>
          </a:xfrm>
          <a:prstGeom prst="rect">
            <a:avLst/>
          </a:prstGeom>
          <a:noFill/>
        </p:spPr>
        <p:txBody>
          <a:bodyPr wrap="square">
            <a:spAutoFit/>
          </a:bodyPr>
          <a:lstStyle/>
          <a:p>
            <a:pPr algn="ctr"/>
            <a:r>
              <a:rPr lang="en-US" sz="600" dirty="0">
                <a:solidFill>
                  <a:schemeClr val="accent1"/>
                </a:solidFill>
                <a:latin typeface="Comic Sans MS" panose="030F0702030302020204" pitchFamily="66" charset="0"/>
              </a:rPr>
              <a:t>1.That one seems superior to the others.</a:t>
            </a:r>
          </a:p>
          <a:p>
            <a:pPr algn="ctr"/>
            <a:r>
              <a:rPr lang="en-US" sz="600" dirty="0">
                <a:solidFill>
                  <a:schemeClr val="accent6"/>
                </a:solidFill>
                <a:latin typeface="Comic Sans MS" panose="030F0702030302020204" pitchFamily="66" charset="0"/>
              </a:rPr>
              <a:t>2.I thought he had a sort of sensitive look.</a:t>
            </a:r>
          </a:p>
          <a:p>
            <a:pPr algn="ctr"/>
            <a:r>
              <a:rPr lang="en-US" sz="600" dirty="0">
                <a:solidFill>
                  <a:srgbClr val="FF0000"/>
                </a:solidFill>
                <a:latin typeface="Comic Sans MS" panose="030F0702030302020204" pitchFamily="66" charset="0"/>
              </a:rPr>
              <a:t>3.Is he married?</a:t>
            </a:r>
          </a:p>
          <a:p>
            <a:pPr algn="ctr"/>
            <a:r>
              <a:rPr lang="en-US" sz="500" dirty="0" err="1">
                <a:latin typeface="Comic Sans MS" panose="030F0702030302020204" pitchFamily="66" charset="0"/>
              </a:rPr>
              <a:t>speaker:Blanche</a:t>
            </a:r>
            <a:r>
              <a:rPr lang="en-US" sz="500" dirty="0">
                <a:latin typeface="Comic Sans MS" panose="030F0702030302020204" pitchFamily="66" charset="0"/>
              </a:rPr>
              <a:t> voice:blanche_11</a:t>
            </a:r>
          </a:p>
          <a:p>
            <a:pPr algn="ctr"/>
            <a:r>
              <a:rPr lang="en-US" sz="500" dirty="0" err="1">
                <a:latin typeface="Comic Sans MS" panose="030F0702030302020204" pitchFamily="66" charset="0"/>
              </a:rPr>
              <a:t>portrait:blanche</a:t>
            </a:r>
            <a:endParaRPr lang="en-US" sz="500" dirty="0">
              <a:latin typeface="Comic Sans MS" panose="030F0702030302020204" pitchFamily="66" charset="0"/>
            </a:endParaRPr>
          </a:p>
          <a:p>
            <a:pPr algn="ctr"/>
            <a:r>
              <a:rPr lang="en-US" sz="500" dirty="0">
                <a:latin typeface="Comic Sans MS" panose="030F0702030302020204" pitchFamily="66" charset="0"/>
              </a:rPr>
              <a:t>voice:blanche_12</a:t>
            </a:r>
          </a:p>
          <a:p>
            <a:pPr algn="ctr"/>
            <a:r>
              <a:rPr lang="en-US" sz="500" dirty="0">
                <a:latin typeface="Comic Sans MS" panose="030F0702030302020204" pitchFamily="66" charset="0"/>
              </a:rPr>
              <a:t>voice:blanche_13</a:t>
            </a:r>
          </a:p>
        </p:txBody>
      </p:sp>
      <p:cxnSp>
        <p:nvCxnSpPr>
          <p:cNvPr id="5" name="Straight Arrow Connector 4">
            <a:extLst>
              <a:ext uri="{FF2B5EF4-FFF2-40B4-BE49-F238E27FC236}">
                <a16:creationId xmlns:a16="http://schemas.microsoft.com/office/drawing/2014/main" id="{64E130CC-F003-55C8-82CC-5F258EEF5E96}"/>
              </a:ext>
            </a:extLst>
          </p:cNvPr>
          <p:cNvCxnSpPr>
            <a:cxnSpLocks/>
          </p:cNvCxnSpPr>
          <p:nvPr/>
        </p:nvCxnSpPr>
        <p:spPr>
          <a:xfrm>
            <a:off x="888229" y="4128871"/>
            <a:ext cx="0" cy="279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9AFDDD1-A67E-96D0-B7BA-544566CD31EB}"/>
              </a:ext>
            </a:extLst>
          </p:cNvPr>
          <p:cNvSpPr/>
          <p:nvPr/>
        </p:nvSpPr>
        <p:spPr>
          <a:xfrm>
            <a:off x="203340" y="4408538"/>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No.</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voice:stella_12</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19" name="Straight Arrow Connector 18">
            <a:extLst>
              <a:ext uri="{FF2B5EF4-FFF2-40B4-BE49-F238E27FC236}">
                <a16:creationId xmlns:a16="http://schemas.microsoft.com/office/drawing/2014/main" id="{3730B9FF-FB1B-B10D-2F54-7D69F36424AF}"/>
              </a:ext>
            </a:extLst>
          </p:cNvPr>
          <p:cNvCxnSpPr>
            <a:cxnSpLocks/>
          </p:cNvCxnSpPr>
          <p:nvPr/>
        </p:nvCxnSpPr>
        <p:spPr>
          <a:xfrm>
            <a:off x="901934" y="5222709"/>
            <a:ext cx="0" cy="2792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61A2B2E-54FF-A52B-19AC-D42C6B51BAF4}"/>
              </a:ext>
            </a:extLst>
          </p:cNvPr>
          <p:cNvSpPr/>
          <p:nvPr/>
        </p:nvSpPr>
        <p:spPr>
          <a:xfrm>
            <a:off x="203340" y="550200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.Is he a wolf?</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voice:blanche_14</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25" name="Straight Arrow Connector 24">
            <a:extLst>
              <a:ext uri="{FF2B5EF4-FFF2-40B4-BE49-F238E27FC236}">
                <a16:creationId xmlns:a16="http://schemas.microsoft.com/office/drawing/2014/main" id="{869CBDF7-AB2F-6B02-4C20-01A5E5C08675}"/>
              </a:ext>
            </a:extLst>
          </p:cNvPr>
          <p:cNvCxnSpPr>
            <a:cxnSpLocks/>
          </p:cNvCxnSpPr>
          <p:nvPr/>
        </p:nvCxnSpPr>
        <p:spPr>
          <a:xfrm>
            <a:off x="1600529" y="5904909"/>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F79F35B-948E-8F1E-5446-FDF2EF955D71}"/>
              </a:ext>
            </a:extLst>
          </p:cNvPr>
          <p:cNvSpPr/>
          <p:nvPr/>
        </p:nvSpPr>
        <p:spPr>
          <a:xfrm>
            <a:off x="1893445" y="5497822"/>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Why, Blanche!</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voice:stella_13</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37" name="Rectangle 36">
            <a:extLst>
              <a:ext uri="{FF2B5EF4-FFF2-40B4-BE49-F238E27FC236}">
                <a16:creationId xmlns:a16="http://schemas.microsoft.com/office/drawing/2014/main" id="{8A3BD0A6-7A1C-4CAE-B8D7-B994BD87F33F}"/>
              </a:ext>
            </a:extLst>
          </p:cNvPr>
          <p:cNvSpPr/>
          <p:nvPr/>
        </p:nvSpPr>
        <p:spPr>
          <a:xfrm>
            <a:off x="3566059" y="5497822"/>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.[Blanche laughs.]</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voice:blanche_16</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38" name="Straight Arrow Connector 37">
            <a:extLst>
              <a:ext uri="{FF2B5EF4-FFF2-40B4-BE49-F238E27FC236}">
                <a16:creationId xmlns:a16="http://schemas.microsoft.com/office/drawing/2014/main" id="{2EE33360-A641-0EBD-10E3-0DC72BB3DE77}"/>
              </a:ext>
            </a:extLst>
          </p:cNvPr>
          <p:cNvCxnSpPr>
            <a:cxnSpLocks/>
          </p:cNvCxnSpPr>
          <p:nvPr/>
        </p:nvCxnSpPr>
        <p:spPr>
          <a:xfrm>
            <a:off x="3273143" y="5910666"/>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14807B7-D475-00FC-A271-4A4443523441}"/>
              </a:ext>
            </a:extLst>
          </p:cNvPr>
          <p:cNvCxnSpPr>
            <a:cxnSpLocks/>
          </p:cNvCxnSpPr>
          <p:nvPr/>
        </p:nvCxnSpPr>
        <p:spPr>
          <a:xfrm>
            <a:off x="4963254" y="5904907"/>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FCB10B2-D8B9-FBD2-DA2A-6B2D08FE2A37}"/>
              </a:ext>
            </a:extLst>
          </p:cNvPr>
          <p:cNvCxnSpPr>
            <a:cxnSpLocks/>
          </p:cNvCxnSpPr>
          <p:nvPr/>
        </p:nvCxnSpPr>
        <p:spPr>
          <a:xfrm>
            <a:off x="1600529" y="4128871"/>
            <a:ext cx="335752" cy="2526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8368FA6D-935B-853C-BEC8-C007629FA27D}"/>
              </a:ext>
            </a:extLst>
          </p:cNvPr>
          <p:cNvGraphicFramePr>
            <a:graphicFrameLocks noGrp="1"/>
          </p:cNvGraphicFramePr>
          <p:nvPr/>
        </p:nvGraphicFramePr>
        <p:xfrm>
          <a:off x="200025" y="4405313"/>
          <a:ext cx="1400175" cy="828675"/>
        </p:xfrm>
        <a:graphic>
          <a:graphicData uri="http://schemas.openxmlformats.org/drawingml/2006/table">
            <a:tbl>
              <a:tblPr/>
              <a:tblGrid>
                <a:gridCol w="1400175">
                  <a:extLst>
                    <a:ext uri="{9D8B030D-6E8A-4147-A177-3AD203B41FA5}">
                      <a16:colId xmlns:a16="http://schemas.microsoft.com/office/drawing/2014/main" val="1119875189"/>
                    </a:ext>
                  </a:extLst>
                </a:gridCol>
              </a:tblGrid>
              <a:tr h="828675">
                <a:tc>
                  <a:txBody>
                    <a:bodyPr/>
                    <a:lstStyle/>
                    <a:p>
                      <a:endParaRPr lang="en-US" dirty="0"/>
                    </a:p>
                  </a:txBody>
                  <a:tcPr>
                    <a:lnL w="12700" cmpd="sng">
                      <a:solidFill>
                        <a:srgbClr val="FF0000"/>
                      </a:solidFill>
                      <a:prstDash val="solid"/>
                    </a:lnL>
                    <a:lnR w="12700" cmpd="sng">
                      <a:solidFill>
                        <a:srgbClr val="FF0000"/>
                      </a:solidFill>
                      <a:prstDash val="solid"/>
                    </a:lnR>
                    <a:lnT w="12700" cmpd="sng">
                      <a:solidFill>
                        <a:srgbClr val="FF0000"/>
                      </a:solidFill>
                      <a:prstDash val="solid"/>
                    </a:lnT>
                    <a:lnB w="12700" cmpd="sng">
                      <a:solidFill>
                        <a:srgbClr val="FF0000"/>
                      </a:solidFill>
                      <a:prstDash val="solid"/>
                    </a:lnB>
                  </a:tcPr>
                </a:tc>
                <a:extLst>
                  <a:ext uri="{0D108BD9-81ED-4DB2-BD59-A6C34878D82A}">
                    <a16:rowId xmlns:a16="http://schemas.microsoft.com/office/drawing/2014/main" val="947404432"/>
                  </a:ext>
                </a:extLst>
              </a:tr>
            </a:tbl>
          </a:graphicData>
        </a:graphic>
      </p:graphicFrame>
      <p:sp>
        <p:nvSpPr>
          <p:cNvPr id="49" name="Rectangle 48">
            <a:extLst>
              <a:ext uri="{FF2B5EF4-FFF2-40B4-BE49-F238E27FC236}">
                <a16:creationId xmlns:a16="http://schemas.microsoft.com/office/drawing/2014/main" id="{9B7E98CC-FA01-CD39-3358-05B7128CEF6B}"/>
              </a:ext>
            </a:extLst>
          </p:cNvPr>
          <p:cNvSpPr/>
          <p:nvPr/>
        </p:nvSpPr>
        <p:spPr>
          <a:xfrm>
            <a:off x="1875948" y="4405313"/>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His mother is sick.</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voice:stella_14</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graphicFrame>
        <p:nvGraphicFramePr>
          <p:cNvPr id="52" name="Table 51">
            <a:extLst>
              <a:ext uri="{FF2B5EF4-FFF2-40B4-BE49-F238E27FC236}">
                <a16:creationId xmlns:a16="http://schemas.microsoft.com/office/drawing/2014/main" id="{63455811-9A58-B67D-C2BD-48C7E7CAF5B3}"/>
              </a:ext>
            </a:extLst>
          </p:cNvPr>
          <p:cNvGraphicFramePr>
            <a:graphicFrameLocks noGrp="1"/>
          </p:cNvGraphicFramePr>
          <p:nvPr/>
        </p:nvGraphicFramePr>
        <p:xfrm>
          <a:off x="1881188" y="4410075"/>
          <a:ext cx="1395412" cy="809625"/>
        </p:xfrm>
        <a:graphic>
          <a:graphicData uri="http://schemas.openxmlformats.org/drawingml/2006/table">
            <a:tbl>
              <a:tblPr/>
              <a:tblGrid>
                <a:gridCol w="1395412">
                  <a:extLst>
                    <a:ext uri="{9D8B030D-6E8A-4147-A177-3AD203B41FA5}">
                      <a16:colId xmlns:a16="http://schemas.microsoft.com/office/drawing/2014/main" val="3680356627"/>
                    </a:ext>
                  </a:extLst>
                </a:gridCol>
              </a:tblGrid>
              <a:tr h="809625">
                <a:tc>
                  <a:txBody>
                    <a:bodyPr/>
                    <a:lstStyle/>
                    <a:p>
                      <a:endParaRPr lang="en-US" dirty="0"/>
                    </a:p>
                  </a:txBody>
                  <a:tcPr>
                    <a:lnL w="12700" cmpd="sng">
                      <a:solidFill>
                        <a:schemeClr val="accent6"/>
                      </a:solidFill>
                      <a:prstDash val="solid"/>
                    </a:lnL>
                    <a:lnR w="12700" cmpd="sng">
                      <a:solidFill>
                        <a:schemeClr val="accent6"/>
                      </a:solidFill>
                      <a:prstDash val="solid"/>
                    </a:lnR>
                    <a:lnT w="12700" cmpd="sng">
                      <a:solidFill>
                        <a:schemeClr val="accent6"/>
                      </a:solidFill>
                      <a:prstDash val="solid"/>
                    </a:lnT>
                    <a:lnB w="12700" cmpd="sng">
                      <a:solidFill>
                        <a:schemeClr val="accent6"/>
                      </a:solidFill>
                      <a:prstDash val="solid"/>
                    </a:lnB>
                  </a:tcPr>
                </a:tc>
                <a:extLst>
                  <a:ext uri="{0D108BD9-81ED-4DB2-BD59-A6C34878D82A}">
                    <a16:rowId xmlns:a16="http://schemas.microsoft.com/office/drawing/2014/main" val="6946055"/>
                  </a:ext>
                </a:extLst>
              </a:tr>
            </a:tbl>
          </a:graphicData>
        </a:graphic>
      </p:graphicFrame>
      <p:cxnSp>
        <p:nvCxnSpPr>
          <p:cNvPr id="53" name="Straight Arrow Connector 52">
            <a:extLst>
              <a:ext uri="{FF2B5EF4-FFF2-40B4-BE49-F238E27FC236}">
                <a16:creationId xmlns:a16="http://schemas.microsoft.com/office/drawing/2014/main" id="{07FA8739-A33C-51F0-4BCA-3D536FFF2721}"/>
              </a:ext>
            </a:extLst>
          </p:cNvPr>
          <p:cNvCxnSpPr>
            <a:cxnSpLocks/>
          </p:cNvCxnSpPr>
          <p:nvPr/>
        </p:nvCxnSpPr>
        <p:spPr>
          <a:xfrm flipH="1" flipV="1">
            <a:off x="1453337" y="4152713"/>
            <a:ext cx="419154" cy="2863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3D9C4C32-BD2C-09C4-6863-C335F1C87911}"/>
              </a:ext>
            </a:extLst>
          </p:cNvPr>
          <p:cNvSpPr/>
          <p:nvPr/>
        </p:nvSpPr>
        <p:spPr>
          <a:xfrm>
            <a:off x="1882428" y="3333646"/>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Yes, quite so</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voice:stella_15</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60" name="Straight Arrow Connector 59">
            <a:extLst>
              <a:ext uri="{FF2B5EF4-FFF2-40B4-BE49-F238E27FC236}">
                <a16:creationId xmlns:a16="http://schemas.microsoft.com/office/drawing/2014/main" id="{76B2260F-C94D-B256-EBF1-BB88A7ADEE49}"/>
              </a:ext>
            </a:extLst>
          </p:cNvPr>
          <p:cNvCxnSpPr>
            <a:cxnSpLocks/>
          </p:cNvCxnSpPr>
          <p:nvPr/>
        </p:nvCxnSpPr>
        <p:spPr>
          <a:xfrm flipH="1" flipV="1">
            <a:off x="1584829" y="3641612"/>
            <a:ext cx="314821" cy="3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8985CA3-07FA-AD2B-002F-7B7C69E663F3}"/>
              </a:ext>
            </a:extLst>
          </p:cNvPr>
          <p:cNvCxnSpPr>
            <a:cxnSpLocks/>
            <a:stCxn id="47" idx="3"/>
            <a:endCxn id="59" idx="1"/>
          </p:cNvCxnSpPr>
          <p:nvPr/>
        </p:nvCxnSpPr>
        <p:spPr>
          <a:xfrm>
            <a:off x="1600529" y="3721786"/>
            <a:ext cx="281899" cy="189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5" name="Table 64">
            <a:extLst>
              <a:ext uri="{FF2B5EF4-FFF2-40B4-BE49-F238E27FC236}">
                <a16:creationId xmlns:a16="http://schemas.microsoft.com/office/drawing/2014/main" id="{CA1AE4BA-52A1-509D-4C3D-4D30C9D8BC95}"/>
              </a:ext>
            </a:extLst>
          </p:cNvPr>
          <p:cNvGraphicFramePr>
            <a:graphicFrameLocks noGrp="1"/>
          </p:cNvGraphicFramePr>
          <p:nvPr>
            <p:extLst>
              <p:ext uri="{D42A27DB-BD31-4B8C-83A1-F6EECF244321}">
                <p14:modId xmlns:p14="http://schemas.microsoft.com/office/powerpoint/2010/main" val="3256598569"/>
              </p:ext>
            </p:extLst>
          </p:nvPr>
        </p:nvGraphicFramePr>
        <p:xfrm>
          <a:off x="1878557" y="3335930"/>
          <a:ext cx="1404937" cy="804862"/>
        </p:xfrm>
        <a:graphic>
          <a:graphicData uri="http://schemas.openxmlformats.org/drawingml/2006/table">
            <a:tbl>
              <a:tblPr/>
              <a:tblGrid>
                <a:gridCol w="1404937">
                  <a:extLst>
                    <a:ext uri="{9D8B030D-6E8A-4147-A177-3AD203B41FA5}">
                      <a16:colId xmlns:a16="http://schemas.microsoft.com/office/drawing/2014/main" val="3212775057"/>
                    </a:ext>
                  </a:extLst>
                </a:gridCol>
              </a:tblGrid>
              <a:tr h="804862">
                <a:tc>
                  <a:txBody>
                    <a:bodyPr/>
                    <a:lstStyle/>
                    <a:p>
                      <a:endParaRPr lang="en-US" dirty="0"/>
                    </a:p>
                  </a:txBody>
                  <a:tcPr>
                    <a:lnL w="12700" cmpd="sng">
                      <a:solidFill>
                        <a:schemeClr val="accent1"/>
                      </a:solidFill>
                      <a:prstDash val="solid"/>
                    </a:lnL>
                    <a:lnR w="12700" cmpd="sng">
                      <a:solidFill>
                        <a:schemeClr val="accent1"/>
                      </a:solidFill>
                      <a:prstDash val="solid"/>
                    </a:lnR>
                    <a:lnT w="12700" cmpd="sng">
                      <a:solidFill>
                        <a:schemeClr val="accent1"/>
                      </a:solidFill>
                      <a:prstDash val="solid"/>
                    </a:lnT>
                    <a:lnB w="12700" cmpd="sng">
                      <a:solidFill>
                        <a:schemeClr val="accent1"/>
                      </a:solidFill>
                      <a:prstDash val="solid"/>
                    </a:lnB>
                  </a:tcPr>
                </a:tc>
                <a:extLst>
                  <a:ext uri="{0D108BD9-81ED-4DB2-BD59-A6C34878D82A}">
                    <a16:rowId xmlns:a16="http://schemas.microsoft.com/office/drawing/2014/main" val="2096051572"/>
                  </a:ext>
                </a:extLst>
              </a:tr>
            </a:tbl>
          </a:graphicData>
        </a:graphic>
      </p:graphicFrame>
      <p:sp>
        <p:nvSpPr>
          <p:cNvPr id="70" name="Rectangle 69">
            <a:extLst>
              <a:ext uri="{FF2B5EF4-FFF2-40B4-BE49-F238E27FC236}">
                <a16:creationId xmlns:a16="http://schemas.microsoft.com/office/drawing/2014/main" id="{DB4F332D-FA9F-73B9-A7C8-8AC79BABAADD}"/>
              </a:ext>
            </a:extLst>
          </p:cNvPr>
          <p:cNvSpPr/>
          <p:nvPr/>
        </p:nvSpPr>
        <p:spPr>
          <a:xfrm>
            <a:off x="6982993" y="5487488"/>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.1.What does—what does he do?</a:t>
            </a:r>
          </a:p>
          <a:p>
            <a:pPr algn="ctr"/>
            <a:r>
              <a:rPr lang="en-US" sz="600" dirty="0">
                <a:latin typeface="Comic Sans MS" panose="030F0702030302020204" pitchFamily="66" charset="0"/>
              </a:rPr>
              <a:t>2.What’s his mother like?</a:t>
            </a:r>
          </a:p>
          <a:p>
            <a:pPr algn="ctr"/>
            <a:r>
              <a:rPr lang="en-US" sz="400" dirty="0" err="1">
                <a:latin typeface="Comic Sans MS" panose="030F0702030302020204" pitchFamily="66" charset="0"/>
              </a:rPr>
              <a:t>speaker:Blanche</a:t>
            </a:r>
            <a:r>
              <a:rPr lang="en-US" sz="400" dirty="0">
                <a:latin typeface="Comic Sans MS" panose="030F0702030302020204" pitchFamily="66" charset="0"/>
              </a:rPr>
              <a:t> voice:blanche_15</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r>
              <a:rPr lang="en-US" sz="400" dirty="0">
                <a:latin typeface="Comic Sans MS" panose="030F0702030302020204" pitchFamily="66" charset="0"/>
              </a:rPr>
              <a:t>voice:blanche_17</a:t>
            </a:r>
          </a:p>
          <a:p>
            <a:pPr algn="ctr"/>
            <a:endParaRPr lang="en-US" sz="800" dirty="0">
              <a:latin typeface="Comic Sans MS" panose="030F0702030302020204" pitchFamily="66" charset="0"/>
            </a:endParaRPr>
          </a:p>
        </p:txBody>
      </p:sp>
      <p:cxnSp>
        <p:nvCxnSpPr>
          <p:cNvPr id="71" name="Straight Arrow Connector 70">
            <a:extLst>
              <a:ext uri="{FF2B5EF4-FFF2-40B4-BE49-F238E27FC236}">
                <a16:creationId xmlns:a16="http://schemas.microsoft.com/office/drawing/2014/main" id="{8CAD87A3-DC47-E6A6-3B81-404CB7C714F8}"/>
              </a:ext>
            </a:extLst>
          </p:cNvPr>
          <p:cNvCxnSpPr>
            <a:cxnSpLocks/>
          </p:cNvCxnSpPr>
          <p:nvPr/>
        </p:nvCxnSpPr>
        <p:spPr>
          <a:xfrm>
            <a:off x="6685162" y="5907163"/>
            <a:ext cx="29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2" name="Table 71">
            <a:extLst>
              <a:ext uri="{FF2B5EF4-FFF2-40B4-BE49-F238E27FC236}">
                <a16:creationId xmlns:a16="http://schemas.microsoft.com/office/drawing/2014/main" id="{70202261-DB16-F874-7CA8-BDA9D4B77245}"/>
              </a:ext>
            </a:extLst>
          </p:cNvPr>
          <p:cNvGraphicFramePr>
            <a:graphicFrameLocks noGrp="1"/>
          </p:cNvGraphicFramePr>
          <p:nvPr>
            <p:extLst>
              <p:ext uri="{D42A27DB-BD31-4B8C-83A1-F6EECF244321}">
                <p14:modId xmlns:p14="http://schemas.microsoft.com/office/powerpoint/2010/main" val="2861462206"/>
              </p:ext>
            </p:extLst>
          </p:nvPr>
        </p:nvGraphicFramePr>
        <p:xfrm>
          <a:off x="6975098" y="5499880"/>
          <a:ext cx="1400175" cy="809625"/>
        </p:xfrm>
        <a:graphic>
          <a:graphicData uri="http://schemas.openxmlformats.org/drawingml/2006/table">
            <a:tbl>
              <a:tblPr/>
              <a:tblGrid>
                <a:gridCol w="1400175">
                  <a:extLst>
                    <a:ext uri="{9D8B030D-6E8A-4147-A177-3AD203B41FA5}">
                      <a16:colId xmlns:a16="http://schemas.microsoft.com/office/drawing/2014/main" val="3714296219"/>
                    </a:ext>
                  </a:extLst>
                </a:gridCol>
              </a:tblGrid>
              <a:tr h="809625">
                <a:tc>
                  <a:txBody>
                    <a:bodyPr/>
                    <a:lstStyle/>
                    <a:p>
                      <a:endParaRPr lang="en-US" dirty="0"/>
                    </a:p>
                  </a:txBody>
                  <a:tcPr>
                    <a:lnL w="12700" cmpd="sng">
                      <a:solidFill>
                        <a:schemeClr val="accent4"/>
                      </a:solidFill>
                      <a:prstDash val="solid"/>
                    </a:lnL>
                    <a:lnR w="12700" cmpd="sng">
                      <a:solidFill>
                        <a:schemeClr val="accent4"/>
                      </a:solidFill>
                      <a:prstDash val="solid"/>
                    </a:lnR>
                    <a:lnT w="12700" cmpd="sng">
                      <a:solidFill>
                        <a:schemeClr val="accent4"/>
                      </a:solidFill>
                      <a:prstDash val="solid"/>
                    </a:lnT>
                    <a:lnB w="12700" cmpd="sng">
                      <a:solidFill>
                        <a:schemeClr val="accent4"/>
                      </a:solidFill>
                      <a:prstDash val="solid"/>
                    </a:lnB>
                  </a:tcPr>
                </a:tc>
                <a:extLst>
                  <a:ext uri="{0D108BD9-81ED-4DB2-BD59-A6C34878D82A}">
                    <a16:rowId xmlns:a16="http://schemas.microsoft.com/office/drawing/2014/main" val="1286020390"/>
                  </a:ext>
                </a:extLst>
              </a:tr>
            </a:tbl>
          </a:graphicData>
        </a:graphic>
      </p:graphicFrame>
      <p:cxnSp>
        <p:nvCxnSpPr>
          <p:cNvPr id="73" name="Straight Arrow Connector 72">
            <a:extLst>
              <a:ext uri="{FF2B5EF4-FFF2-40B4-BE49-F238E27FC236}">
                <a16:creationId xmlns:a16="http://schemas.microsoft.com/office/drawing/2014/main" id="{BB5BE854-DA97-8AF8-2A22-E85923C3EC37}"/>
              </a:ext>
            </a:extLst>
          </p:cNvPr>
          <p:cNvCxnSpPr>
            <a:cxnSpLocks/>
          </p:cNvCxnSpPr>
          <p:nvPr/>
        </p:nvCxnSpPr>
        <p:spPr>
          <a:xfrm flipH="1" flipV="1">
            <a:off x="6693057" y="5250631"/>
            <a:ext cx="289480" cy="2513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8550767C-B4A9-FB4A-BBE2-9C4625F804E9}"/>
              </a:ext>
            </a:extLst>
          </p:cNvPr>
          <p:cNvSpPr/>
          <p:nvPr/>
        </p:nvSpPr>
        <p:spPr>
          <a:xfrm>
            <a:off x="5287967" y="5495548"/>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 don’t think he would be.</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voice:stella_16</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75" name="Rectangle 74">
            <a:extLst>
              <a:ext uri="{FF2B5EF4-FFF2-40B4-BE49-F238E27FC236}">
                <a16:creationId xmlns:a16="http://schemas.microsoft.com/office/drawing/2014/main" id="{F3B5DBDA-B130-4570-B313-58777E015AAF}"/>
              </a:ext>
            </a:extLst>
          </p:cNvPr>
          <p:cNvSpPr/>
          <p:nvPr/>
        </p:nvSpPr>
        <p:spPr>
          <a:xfrm>
            <a:off x="5287967" y="4436460"/>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You would have to ask him about that.</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voice:stella_17</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77" name="Straight Arrow Connector 76">
            <a:extLst>
              <a:ext uri="{FF2B5EF4-FFF2-40B4-BE49-F238E27FC236}">
                <a16:creationId xmlns:a16="http://schemas.microsoft.com/office/drawing/2014/main" id="{4487230E-725B-2F09-31F6-109A918CB537}"/>
              </a:ext>
            </a:extLst>
          </p:cNvPr>
          <p:cNvCxnSpPr>
            <a:cxnSpLocks/>
          </p:cNvCxnSpPr>
          <p:nvPr/>
        </p:nvCxnSpPr>
        <p:spPr>
          <a:xfrm>
            <a:off x="6577013" y="5257338"/>
            <a:ext cx="402033" cy="3451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A395EAF1-6830-572B-AE6D-E6CFA09E09A9}"/>
              </a:ext>
            </a:extLst>
          </p:cNvPr>
          <p:cNvCxnSpPr>
            <a:cxnSpLocks/>
          </p:cNvCxnSpPr>
          <p:nvPr/>
        </p:nvCxnSpPr>
        <p:spPr>
          <a:xfrm flipV="1">
            <a:off x="7710808" y="5233988"/>
            <a:ext cx="0" cy="245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13A9CD80-FE8D-7585-5E2B-E614BB674F51}"/>
              </a:ext>
            </a:extLst>
          </p:cNvPr>
          <p:cNvSpPr/>
          <p:nvPr/>
        </p:nvSpPr>
        <p:spPr>
          <a:xfrm>
            <a:off x="6987785" y="4419817"/>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He’s on the precision bench in the spare parts department at the plant Stanley travels for.</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voice:stella_18</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graphicFrame>
        <p:nvGraphicFramePr>
          <p:cNvPr id="84" name="Table 83">
            <a:extLst>
              <a:ext uri="{FF2B5EF4-FFF2-40B4-BE49-F238E27FC236}">
                <a16:creationId xmlns:a16="http://schemas.microsoft.com/office/drawing/2014/main" id="{4A3CCFDD-4BF2-EC34-5BD2-81961AC6CE4C}"/>
              </a:ext>
            </a:extLst>
          </p:cNvPr>
          <p:cNvGraphicFramePr>
            <a:graphicFrameLocks noGrp="1"/>
          </p:cNvGraphicFramePr>
          <p:nvPr>
            <p:extLst>
              <p:ext uri="{D42A27DB-BD31-4B8C-83A1-F6EECF244321}">
                <p14:modId xmlns:p14="http://schemas.microsoft.com/office/powerpoint/2010/main" val="730858741"/>
              </p:ext>
            </p:extLst>
          </p:nvPr>
        </p:nvGraphicFramePr>
        <p:xfrm>
          <a:off x="6972300" y="4425950"/>
          <a:ext cx="1416050" cy="819150"/>
        </p:xfrm>
        <a:graphic>
          <a:graphicData uri="http://schemas.openxmlformats.org/drawingml/2006/table">
            <a:tbl>
              <a:tblPr/>
              <a:tblGrid>
                <a:gridCol w="1416050">
                  <a:extLst>
                    <a:ext uri="{9D8B030D-6E8A-4147-A177-3AD203B41FA5}">
                      <a16:colId xmlns:a16="http://schemas.microsoft.com/office/drawing/2014/main" val="1356930327"/>
                    </a:ext>
                  </a:extLst>
                </a:gridCol>
              </a:tblGrid>
              <a:tr h="819150">
                <a:tc>
                  <a:txBody>
                    <a:bodyPr/>
                    <a:lstStyle/>
                    <a:p>
                      <a:endParaRPr lang="en-US" dirty="0"/>
                    </a:p>
                  </a:txBody>
                  <a:tcPr>
                    <a:lnL w="12700" cmpd="sng">
                      <a:solidFill>
                        <a:schemeClr val="accent1"/>
                      </a:solidFill>
                      <a:prstDash val="solid"/>
                    </a:lnL>
                    <a:lnR w="12700" cmpd="sng">
                      <a:solidFill>
                        <a:schemeClr val="accent1"/>
                      </a:solidFill>
                      <a:prstDash val="solid"/>
                    </a:lnR>
                    <a:lnT w="12700" cmpd="sng">
                      <a:solidFill>
                        <a:schemeClr val="accent1"/>
                      </a:solidFill>
                      <a:prstDash val="solid"/>
                    </a:lnT>
                    <a:lnB w="12700" cmpd="sng">
                      <a:solidFill>
                        <a:schemeClr val="accent1"/>
                      </a:solidFill>
                      <a:prstDash val="solid"/>
                    </a:lnB>
                  </a:tcPr>
                </a:tc>
                <a:extLst>
                  <a:ext uri="{0D108BD9-81ED-4DB2-BD59-A6C34878D82A}">
                    <a16:rowId xmlns:a16="http://schemas.microsoft.com/office/drawing/2014/main" val="545489889"/>
                  </a:ext>
                </a:extLst>
              </a:tr>
            </a:tbl>
          </a:graphicData>
        </a:graphic>
      </p:graphicFrame>
      <p:graphicFrame>
        <p:nvGraphicFramePr>
          <p:cNvPr id="85" name="Table 84">
            <a:extLst>
              <a:ext uri="{FF2B5EF4-FFF2-40B4-BE49-F238E27FC236}">
                <a16:creationId xmlns:a16="http://schemas.microsoft.com/office/drawing/2014/main" id="{DA6A69D0-3995-2C3D-443B-9F540761BBDC}"/>
              </a:ext>
            </a:extLst>
          </p:cNvPr>
          <p:cNvGraphicFramePr>
            <a:graphicFrameLocks noGrp="1"/>
          </p:cNvGraphicFramePr>
          <p:nvPr/>
        </p:nvGraphicFramePr>
        <p:xfrm>
          <a:off x="5295900" y="4464050"/>
          <a:ext cx="1377950" cy="781050"/>
        </p:xfrm>
        <a:graphic>
          <a:graphicData uri="http://schemas.openxmlformats.org/drawingml/2006/table">
            <a:tbl>
              <a:tblPr/>
              <a:tblGrid>
                <a:gridCol w="1377950">
                  <a:extLst>
                    <a:ext uri="{9D8B030D-6E8A-4147-A177-3AD203B41FA5}">
                      <a16:colId xmlns:a16="http://schemas.microsoft.com/office/drawing/2014/main" val="925233297"/>
                    </a:ext>
                  </a:extLst>
                </a:gridCol>
              </a:tblGrid>
              <a:tr h="781050">
                <a:tc>
                  <a:txBody>
                    <a:bodyPr/>
                    <a:lstStyle/>
                    <a:p>
                      <a:endParaRPr lang="en-US" dirty="0"/>
                    </a:p>
                  </a:txBody>
                  <a:tcPr>
                    <a:lnL w="12700" cmpd="sng">
                      <a:solidFill>
                        <a:schemeClr val="accent6"/>
                      </a:solidFill>
                      <a:prstDash val="solid"/>
                    </a:lnL>
                    <a:lnR w="12700" cmpd="sng">
                      <a:solidFill>
                        <a:schemeClr val="accent6"/>
                      </a:solidFill>
                      <a:prstDash val="solid"/>
                    </a:lnR>
                    <a:lnT w="12700" cmpd="sng">
                      <a:solidFill>
                        <a:schemeClr val="accent6"/>
                      </a:solidFill>
                      <a:prstDash val="solid"/>
                    </a:lnT>
                    <a:lnB w="12700" cmpd="sng">
                      <a:solidFill>
                        <a:schemeClr val="accent6"/>
                      </a:solidFill>
                      <a:prstDash val="solid"/>
                    </a:lnB>
                  </a:tcPr>
                </a:tc>
                <a:extLst>
                  <a:ext uri="{0D108BD9-81ED-4DB2-BD59-A6C34878D82A}">
                    <a16:rowId xmlns:a16="http://schemas.microsoft.com/office/drawing/2014/main" val="4282177788"/>
                  </a:ext>
                </a:extLst>
              </a:tr>
            </a:tbl>
          </a:graphicData>
        </a:graphic>
      </p:graphicFrame>
      <p:cxnSp>
        <p:nvCxnSpPr>
          <p:cNvPr id="86" name="Straight Arrow Connector 85">
            <a:extLst>
              <a:ext uri="{FF2B5EF4-FFF2-40B4-BE49-F238E27FC236}">
                <a16:creationId xmlns:a16="http://schemas.microsoft.com/office/drawing/2014/main" id="{FB053047-1D24-26FB-BDB5-7534EF48F97D}"/>
              </a:ext>
            </a:extLst>
          </p:cNvPr>
          <p:cNvCxnSpPr>
            <a:cxnSpLocks/>
          </p:cNvCxnSpPr>
          <p:nvPr/>
        </p:nvCxnSpPr>
        <p:spPr>
          <a:xfrm flipV="1">
            <a:off x="7710808" y="4174163"/>
            <a:ext cx="0" cy="245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E3B83841-2E9F-43D9-C403-7153B336041D}"/>
              </a:ext>
            </a:extLst>
          </p:cNvPr>
          <p:cNvSpPr/>
          <p:nvPr/>
        </p:nvSpPr>
        <p:spPr>
          <a:xfrm>
            <a:off x="6994037" y="3325951"/>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Is that something much?</a:t>
            </a:r>
          </a:p>
          <a:p>
            <a:pPr algn="ctr"/>
            <a:r>
              <a:rPr lang="en-US" sz="400" dirty="0">
                <a:latin typeface="Comic Sans MS" panose="030F0702030302020204" pitchFamily="66" charset="0"/>
              </a:rPr>
              <a:t>speaker:Blanchevoice:blanche_18</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88" name="Straight Arrow Connector 87">
            <a:extLst>
              <a:ext uri="{FF2B5EF4-FFF2-40B4-BE49-F238E27FC236}">
                <a16:creationId xmlns:a16="http://schemas.microsoft.com/office/drawing/2014/main" id="{E55463B9-6DA9-700F-3440-656798DAB5E0}"/>
              </a:ext>
            </a:extLst>
          </p:cNvPr>
          <p:cNvCxnSpPr>
            <a:cxnSpLocks/>
          </p:cNvCxnSpPr>
          <p:nvPr/>
        </p:nvCxnSpPr>
        <p:spPr>
          <a:xfrm>
            <a:off x="8382032" y="3709573"/>
            <a:ext cx="292377" cy="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D03B5A9C-0C38-75C9-9D5D-2BFAD4B19941}"/>
              </a:ext>
            </a:extLst>
          </p:cNvPr>
          <p:cNvSpPr/>
          <p:nvPr/>
        </p:nvSpPr>
        <p:spPr>
          <a:xfrm>
            <a:off x="8655143" y="3333646"/>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No. Stanley’s the only one of his crowd likely to get anywhere.</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voice:stella_19</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91" name="Rectangle 90">
            <a:extLst>
              <a:ext uri="{FF2B5EF4-FFF2-40B4-BE49-F238E27FC236}">
                <a16:creationId xmlns:a16="http://schemas.microsoft.com/office/drawing/2014/main" id="{A4367E9D-FDC4-F2ED-DFB5-D4520CF1E6D3}"/>
              </a:ext>
            </a:extLst>
          </p:cNvPr>
          <p:cNvSpPr/>
          <p:nvPr/>
        </p:nvSpPr>
        <p:spPr>
          <a:xfrm>
            <a:off x="10337605" y="3323202"/>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1.What makes you think Stanley will?</a:t>
            </a:r>
          </a:p>
          <a:p>
            <a:pPr algn="ctr"/>
            <a:r>
              <a:rPr lang="en-US" sz="600" dirty="0">
                <a:latin typeface="Comic Sans MS" panose="030F0702030302020204" pitchFamily="66" charset="0"/>
              </a:rPr>
              <a:t>2.Really? ‘</a:t>
            </a:r>
            <a:r>
              <a:rPr lang="en-US" sz="600" dirty="0" err="1">
                <a:latin typeface="Comic Sans MS" panose="030F0702030302020204" pitchFamily="66" charset="0"/>
              </a:rPr>
              <a:t>Cus</a:t>
            </a:r>
            <a:r>
              <a:rPr lang="en-US" sz="600" dirty="0">
                <a:latin typeface="Comic Sans MS" panose="030F0702030302020204" pitchFamily="66" charset="0"/>
              </a:rPr>
              <a:t> he don’t look too sharp to me. </a:t>
            </a:r>
          </a:p>
          <a:p>
            <a:pPr algn="ctr"/>
            <a:r>
              <a:rPr lang="en-US" sz="400" dirty="0">
                <a:latin typeface="Comic Sans MS" panose="030F0702030302020204" pitchFamily="66" charset="0"/>
              </a:rPr>
              <a:t>speaker:Blanchevoice:blanche_19</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r>
              <a:rPr lang="en-US" sz="400" dirty="0">
                <a:latin typeface="Comic Sans MS" panose="030F0702030302020204" pitchFamily="66" charset="0"/>
              </a:rPr>
              <a:t>voice:blanche_20</a:t>
            </a:r>
          </a:p>
          <a:p>
            <a:pPr algn="ctr"/>
            <a:endParaRPr lang="en-US" sz="800" dirty="0">
              <a:latin typeface="Comic Sans MS" panose="030F0702030302020204" pitchFamily="66" charset="0"/>
            </a:endParaRPr>
          </a:p>
        </p:txBody>
      </p:sp>
      <p:cxnSp>
        <p:nvCxnSpPr>
          <p:cNvPr id="92" name="Straight Arrow Connector 91">
            <a:extLst>
              <a:ext uri="{FF2B5EF4-FFF2-40B4-BE49-F238E27FC236}">
                <a16:creationId xmlns:a16="http://schemas.microsoft.com/office/drawing/2014/main" id="{8117375C-3CE5-33F1-4283-1A18BF33D6D2}"/>
              </a:ext>
            </a:extLst>
          </p:cNvPr>
          <p:cNvCxnSpPr>
            <a:cxnSpLocks/>
          </p:cNvCxnSpPr>
          <p:nvPr/>
        </p:nvCxnSpPr>
        <p:spPr>
          <a:xfrm>
            <a:off x="10052338" y="3744805"/>
            <a:ext cx="292377" cy="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0764BC1E-C7EF-5CAD-39CF-DAFA304E018B}"/>
              </a:ext>
            </a:extLst>
          </p:cNvPr>
          <p:cNvCxnSpPr>
            <a:cxnSpLocks/>
          </p:cNvCxnSpPr>
          <p:nvPr/>
        </p:nvCxnSpPr>
        <p:spPr>
          <a:xfrm>
            <a:off x="11036202" y="4147817"/>
            <a:ext cx="0" cy="250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5" name="Table 94">
            <a:extLst>
              <a:ext uri="{FF2B5EF4-FFF2-40B4-BE49-F238E27FC236}">
                <a16:creationId xmlns:a16="http://schemas.microsoft.com/office/drawing/2014/main" id="{EABC36EE-5D4E-F09B-D72E-D77411A86DA5}"/>
              </a:ext>
            </a:extLst>
          </p:cNvPr>
          <p:cNvGraphicFramePr>
            <a:graphicFrameLocks noGrp="1"/>
          </p:cNvGraphicFramePr>
          <p:nvPr/>
        </p:nvGraphicFramePr>
        <p:xfrm>
          <a:off x="10325100" y="3321050"/>
          <a:ext cx="1403350" cy="812800"/>
        </p:xfrm>
        <a:graphic>
          <a:graphicData uri="http://schemas.openxmlformats.org/drawingml/2006/table">
            <a:tbl>
              <a:tblPr/>
              <a:tblGrid>
                <a:gridCol w="1403350">
                  <a:extLst>
                    <a:ext uri="{9D8B030D-6E8A-4147-A177-3AD203B41FA5}">
                      <a16:colId xmlns:a16="http://schemas.microsoft.com/office/drawing/2014/main" val="790444911"/>
                    </a:ext>
                  </a:extLst>
                </a:gridCol>
              </a:tblGrid>
              <a:tr h="812800">
                <a:tc>
                  <a:txBody>
                    <a:bodyPr/>
                    <a:lstStyle/>
                    <a:p>
                      <a:endParaRPr lang="en-US" dirty="0"/>
                    </a:p>
                  </a:txBody>
                  <a:tcPr>
                    <a:lnL w="12700" cmpd="sng">
                      <a:solidFill>
                        <a:schemeClr val="accent4"/>
                      </a:solidFill>
                      <a:prstDash val="solid"/>
                    </a:lnL>
                    <a:lnR w="12700" cmpd="sng">
                      <a:solidFill>
                        <a:schemeClr val="accent4"/>
                      </a:solidFill>
                      <a:prstDash val="solid"/>
                    </a:lnR>
                    <a:lnT w="12700" cmpd="sng">
                      <a:solidFill>
                        <a:schemeClr val="accent4"/>
                      </a:solidFill>
                      <a:prstDash val="solid"/>
                    </a:lnT>
                    <a:lnB w="12700" cmpd="sng">
                      <a:solidFill>
                        <a:schemeClr val="accent4"/>
                      </a:solidFill>
                      <a:prstDash val="solid"/>
                    </a:lnB>
                  </a:tcPr>
                </a:tc>
                <a:extLst>
                  <a:ext uri="{0D108BD9-81ED-4DB2-BD59-A6C34878D82A}">
                    <a16:rowId xmlns:a16="http://schemas.microsoft.com/office/drawing/2014/main" val="1185667795"/>
                  </a:ext>
                </a:extLst>
              </a:tr>
            </a:tbl>
          </a:graphicData>
        </a:graphic>
      </p:graphicFrame>
      <p:sp>
        <p:nvSpPr>
          <p:cNvPr id="96" name="Rectangle 95">
            <a:extLst>
              <a:ext uri="{FF2B5EF4-FFF2-40B4-BE49-F238E27FC236}">
                <a16:creationId xmlns:a16="http://schemas.microsoft.com/office/drawing/2014/main" id="{E6A4F404-5AC5-A992-6ABA-77110933BC16}"/>
              </a:ext>
            </a:extLst>
          </p:cNvPr>
          <p:cNvSpPr/>
          <p:nvPr/>
        </p:nvSpPr>
        <p:spPr>
          <a:xfrm>
            <a:off x="10331255" y="4405313"/>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Look at him.</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voice:stella_20</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graphicFrame>
        <p:nvGraphicFramePr>
          <p:cNvPr id="97" name="Table 96">
            <a:extLst>
              <a:ext uri="{FF2B5EF4-FFF2-40B4-BE49-F238E27FC236}">
                <a16:creationId xmlns:a16="http://schemas.microsoft.com/office/drawing/2014/main" id="{0124F0E8-8336-F03A-DABA-53A915636CE7}"/>
              </a:ext>
            </a:extLst>
          </p:cNvPr>
          <p:cNvGraphicFramePr>
            <a:graphicFrameLocks noGrp="1"/>
          </p:cNvGraphicFramePr>
          <p:nvPr/>
        </p:nvGraphicFramePr>
        <p:xfrm>
          <a:off x="10331450" y="4413250"/>
          <a:ext cx="1403350" cy="806450"/>
        </p:xfrm>
        <a:graphic>
          <a:graphicData uri="http://schemas.openxmlformats.org/drawingml/2006/table">
            <a:tbl>
              <a:tblPr/>
              <a:tblGrid>
                <a:gridCol w="1403350">
                  <a:extLst>
                    <a:ext uri="{9D8B030D-6E8A-4147-A177-3AD203B41FA5}">
                      <a16:colId xmlns:a16="http://schemas.microsoft.com/office/drawing/2014/main" val="210543749"/>
                    </a:ext>
                  </a:extLst>
                </a:gridCol>
              </a:tblGrid>
              <a:tr h="806450">
                <a:tc>
                  <a:txBody>
                    <a:bodyPr/>
                    <a:lstStyle/>
                    <a:p>
                      <a:endParaRPr lang="en-US" dirty="0"/>
                    </a:p>
                  </a:txBody>
                  <a:tcPr>
                    <a:lnL w="12700" cmpd="sng">
                      <a:solidFill>
                        <a:schemeClr val="accent1"/>
                      </a:solidFill>
                      <a:prstDash val="solid"/>
                    </a:lnL>
                    <a:lnR w="12700" cmpd="sng">
                      <a:solidFill>
                        <a:schemeClr val="accent1"/>
                      </a:solidFill>
                      <a:prstDash val="solid"/>
                    </a:lnR>
                    <a:lnT w="12700" cmpd="sng">
                      <a:solidFill>
                        <a:schemeClr val="accent1"/>
                      </a:solidFill>
                      <a:prstDash val="solid"/>
                    </a:lnT>
                    <a:lnB w="12700" cmpd="sng">
                      <a:solidFill>
                        <a:schemeClr val="accent1"/>
                      </a:solidFill>
                      <a:prstDash val="solid"/>
                    </a:lnB>
                  </a:tcPr>
                </a:tc>
                <a:extLst>
                  <a:ext uri="{0D108BD9-81ED-4DB2-BD59-A6C34878D82A}">
                    <a16:rowId xmlns:a16="http://schemas.microsoft.com/office/drawing/2014/main" val="2377018373"/>
                  </a:ext>
                </a:extLst>
              </a:tr>
            </a:tbl>
          </a:graphicData>
        </a:graphic>
      </p:graphicFrame>
      <p:sp>
        <p:nvSpPr>
          <p:cNvPr id="98" name="Rectangle 97">
            <a:extLst>
              <a:ext uri="{FF2B5EF4-FFF2-40B4-BE49-F238E27FC236}">
                <a16:creationId xmlns:a16="http://schemas.microsoft.com/office/drawing/2014/main" id="{9A0341C2-F6A9-1701-11E2-E6A20CC48A99}"/>
              </a:ext>
            </a:extLst>
          </p:cNvPr>
          <p:cNvSpPr/>
          <p:nvPr/>
        </p:nvSpPr>
        <p:spPr>
          <a:xfrm>
            <a:off x="8655143" y="4428439"/>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Just look at him. Will </a:t>
            </a:r>
            <a:r>
              <a:rPr lang="en-US" sz="600" dirty="0" err="1">
                <a:latin typeface="Comic Sans MS" panose="030F0702030302020204" pitchFamily="66" charset="0"/>
              </a:rPr>
              <a:t>ya</a:t>
            </a:r>
            <a:r>
              <a:rPr lang="en-US" sz="600" dirty="0">
                <a:latin typeface="Comic Sans MS" panose="030F0702030302020204" pitchFamily="66" charset="0"/>
              </a:rPr>
              <a:t>.</a:t>
            </a:r>
          </a:p>
          <a:p>
            <a:pPr algn="ctr"/>
            <a:r>
              <a:rPr lang="en-US" sz="400" dirty="0" err="1">
                <a:latin typeface="Comic Sans MS" panose="030F0702030302020204" pitchFamily="66" charset="0"/>
              </a:rPr>
              <a:t>speaker:Stella</a:t>
            </a:r>
            <a:r>
              <a:rPr lang="en-US" sz="400" dirty="0">
                <a:latin typeface="Comic Sans MS" panose="030F0702030302020204" pitchFamily="66" charset="0"/>
              </a:rPr>
              <a:t> voice:stella_21</a:t>
            </a:r>
          </a:p>
          <a:p>
            <a:pPr algn="ctr"/>
            <a:r>
              <a:rPr lang="en-US" sz="400" dirty="0" err="1">
                <a:latin typeface="Comic Sans MS" panose="030F0702030302020204" pitchFamily="66" charset="0"/>
              </a:rPr>
              <a:t>portrait:stella</a:t>
            </a:r>
            <a:endParaRPr lang="en-US" sz="400" dirty="0">
              <a:latin typeface="Comic Sans MS" panose="030F0702030302020204" pitchFamily="66" charset="0"/>
            </a:endParaRPr>
          </a:p>
          <a:p>
            <a:pPr algn="ctr"/>
            <a:r>
              <a:rPr lang="en-US" sz="400" dirty="0" err="1">
                <a:latin typeface="Comic Sans MS" panose="030F0702030302020204" pitchFamily="66" charset="0"/>
              </a:rPr>
              <a:t>relation:stella_negativeone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cxnSp>
        <p:nvCxnSpPr>
          <p:cNvPr id="99" name="Straight Arrow Connector 98">
            <a:extLst>
              <a:ext uri="{FF2B5EF4-FFF2-40B4-BE49-F238E27FC236}">
                <a16:creationId xmlns:a16="http://schemas.microsoft.com/office/drawing/2014/main" id="{670A1BBF-640E-0CE6-4477-74666A578409}"/>
              </a:ext>
            </a:extLst>
          </p:cNvPr>
          <p:cNvCxnSpPr>
            <a:cxnSpLocks/>
          </p:cNvCxnSpPr>
          <p:nvPr/>
        </p:nvCxnSpPr>
        <p:spPr>
          <a:xfrm flipH="1">
            <a:off x="9919179" y="4137373"/>
            <a:ext cx="425536" cy="282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2" name="Table 101">
            <a:extLst>
              <a:ext uri="{FF2B5EF4-FFF2-40B4-BE49-F238E27FC236}">
                <a16:creationId xmlns:a16="http://schemas.microsoft.com/office/drawing/2014/main" id="{C90C90D3-82C7-C46B-3D17-A96AD3EC657B}"/>
              </a:ext>
            </a:extLst>
          </p:cNvPr>
          <p:cNvGraphicFramePr>
            <a:graphicFrameLocks noGrp="1"/>
          </p:cNvGraphicFramePr>
          <p:nvPr>
            <p:extLst>
              <p:ext uri="{D42A27DB-BD31-4B8C-83A1-F6EECF244321}">
                <p14:modId xmlns:p14="http://schemas.microsoft.com/office/powerpoint/2010/main" val="1717132767"/>
              </p:ext>
            </p:extLst>
          </p:nvPr>
        </p:nvGraphicFramePr>
        <p:xfrm>
          <a:off x="8661590" y="4440320"/>
          <a:ext cx="1384300" cy="806450"/>
        </p:xfrm>
        <a:graphic>
          <a:graphicData uri="http://schemas.openxmlformats.org/drawingml/2006/table">
            <a:tbl>
              <a:tblPr/>
              <a:tblGrid>
                <a:gridCol w="1384300">
                  <a:extLst>
                    <a:ext uri="{9D8B030D-6E8A-4147-A177-3AD203B41FA5}">
                      <a16:colId xmlns:a16="http://schemas.microsoft.com/office/drawing/2014/main" val="53105099"/>
                    </a:ext>
                  </a:extLst>
                </a:gridCol>
              </a:tblGrid>
              <a:tr h="806450">
                <a:tc>
                  <a:txBody>
                    <a:bodyPr/>
                    <a:lstStyle/>
                    <a:p>
                      <a:endParaRPr lang="en-US" dirty="0"/>
                    </a:p>
                  </a:txBody>
                  <a:tcPr>
                    <a:lnL w="12700" cmpd="sng">
                      <a:solidFill>
                        <a:schemeClr val="accent6"/>
                      </a:solidFill>
                      <a:prstDash val="solid"/>
                    </a:lnL>
                    <a:lnR w="12700" cmpd="sng">
                      <a:solidFill>
                        <a:schemeClr val="accent6"/>
                      </a:solidFill>
                      <a:prstDash val="solid"/>
                    </a:lnR>
                    <a:lnT w="12700" cmpd="sng">
                      <a:solidFill>
                        <a:schemeClr val="accent6"/>
                      </a:solidFill>
                      <a:prstDash val="solid"/>
                    </a:lnT>
                    <a:lnB w="12700" cmpd="sng">
                      <a:solidFill>
                        <a:schemeClr val="accent6"/>
                      </a:solidFill>
                      <a:prstDash val="solid"/>
                    </a:lnB>
                  </a:tcPr>
                </a:tc>
                <a:extLst>
                  <a:ext uri="{0D108BD9-81ED-4DB2-BD59-A6C34878D82A}">
                    <a16:rowId xmlns:a16="http://schemas.microsoft.com/office/drawing/2014/main" val="2497934125"/>
                  </a:ext>
                </a:extLst>
              </a:tr>
            </a:tbl>
          </a:graphicData>
        </a:graphic>
      </p:graphicFrame>
      <p:cxnSp>
        <p:nvCxnSpPr>
          <p:cNvPr id="103" name="Straight Arrow Connector 102">
            <a:extLst>
              <a:ext uri="{FF2B5EF4-FFF2-40B4-BE49-F238E27FC236}">
                <a16:creationId xmlns:a16="http://schemas.microsoft.com/office/drawing/2014/main" id="{A4452294-F5FF-0ECF-E6D3-0D014F3AD907}"/>
              </a:ext>
            </a:extLst>
          </p:cNvPr>
          <p:cNvCxnSpPr>
            <a:cxnSpLocks/>
          </p:cNvCxnSpPr>
          <p:nvPr/>
        </p:nvCxnSpPr>
        <p:spPr>
          <a:xfrm>
            <a:off x="9855102" y="5242610"/>
            <a:ext cx="460449" cy="415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32AF38B-4A8B-D6F9-D560-024035D3A5B3}"/>
              </a:ext>
            </a:extLst>
          </p:cNvPr>
          <p:cNvCxnSpPr>
            <a:cxnSpLocks/>
          </p:cNvCxnSpPr>
          <p:nvPr/>
        </p:nvCxnSpPr>
        <p:spPr>
          <a:xfrm>
            <a:off x="11047314" y="5219484"/>
            <a:ext cx="0" cy="2506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554A6673-AD0A-47E6-548B-847B2FD5BEF8}"/>
              </a:ext>
            </a:extLst>
          </p:cNvPr>
          <p:cNvSpPr/>
          <p:nvPr/>
        </p:nvSpPr>
        <p:spPr>
          <a:xfrm>
            <a:off x="10328177" y="5496205"/>
            <a:ext cx="1397195" cy="814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600" dirty="0">
                <a:latin typeface="Comic Sans MS" panose="030F0702030302020204" pitchFamily="66" charset="0"/>
              </a:rPr>
              <a:t>I’ve looked at him.</a:t>
            </a:r>
          </a:p>
          <a:p>
            <a:pPr algn="ctr"/>
            <a:r>
              <a:rPr lang="en-US" sz="400" dirty="0">
                <a:latin typeface="Comic Sans MS" panose="030F0702030302020204" pitchFamily="66" charset="0"/>
              </a:rPr>
              <a:t>speaker:Blanchevoice:blanche_21</a:t>
            </a:r>
          </a:p>
          <a:p>
            <a:pPr algn="ctr"/>
            <a:r>
              <a:rPr lang="en-US" sz="400" dirty="0" err="1">
                <a:latin typeface="Comic Sans MS" panose="030F0702030302020204" pitchFamily="66" charset="0"/>
              </a:rPr>
              <a:t>portrait:blanche</a:t>
            </a:r>
            <a:endParaRPr lang="en-US" sz="400" dirty="0">
              <a:latin typeface="Comic Sans MS" panose="030F0702030302020204" pitchFamily="66" charset="0"/>
            </a:endParaRPr>
          </a:p>
          <a:p>
            <a:pPr algn="ctr"/>
            <a:endParaRPr lang="en-US" sz="800" dirty="0">
              <a:latin typeface="Comic Sans MS" panose="030F0702030302020204" pitchFamily="66" charset="0"/>
            </a:endParaRPr>
          </a:p>
        </p:txBody>
      </p:sp>
      <p:sp>
        <p:nvSpPr>
          <p:cNvPr id="108" name="Trapezoid 107">
            <a:extLst>
              <a:ext uri="{FF2B5EF4-FFF2-40B4-BE49-F238E27FC236}">
                <a16:creationId xmlns:a16="http://schemas.microsoft.com/office/drawing/2014/main" id="{5033945D-4EDD-30B0-2C09-95ACBFD71A51}"/>
              </a:ext>
            </a:extLst>
          </p:cNvPr>
          <p:cNvSpPr/>
          <p:nvPr/>
        </p:nvSpPr>
        <p:spPr>
          <a:xfrm>
            <a:off x="8931502" y="5502005"/>
            <a:ext cx="1120836" cy="814171"/>
          </a:xfrm>
          <a:prstGeom prst="trapezoi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9" name="Straight Arrow Connector 108">
            <a:extLst>
              <a:ext uri="{FF2B5EF4-FFF2-40B4-BE49-F238E27FC236}">
                <a16:creationId xmlns:a16="http://schemas.microsoft.com/office/drawing/2014/main" id="{1853C527-3572-FB92-C21B-BA0ACDC06EDB}"/>
              </a:ext>
            </a:extLst>
          </p:cNvPr>
          <p:cNvCxnSpPr>
            <a:cxnSpLocks/>
          </p:cNvCxnSpPr>
          <p:nvPr/>
        </p:nvCxnSpPr>
        <p:spPr>
          <a:xfrm flipH="1" flipV="1">
            <a:off x="9939632" y="5924389"/>
            <a:ext cx="401058" cy="1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0D514DCD-2D3A-5710-977D-622380D465C6}"/>
              </a:ext>
            </a:extLst>
          </p:cNvPr>
          <p:cNvSpPr txBox="1"/>
          <p:nvPr/>
        </p:nvSpPr>
        <p:spPr>
          <a:xfrm>
            <a:off x="9096375" y="5657850"/>
            <a:ext cx="843257" cy="230832"/>
          </a:xfrm>
          <a:prstGeom prst="rect">
            <a:avLst/>
          </a:prstGeom>
          <a:noFill/>
        </p:spPr>
        <p:txBody>
          <a:bodyPr wrap="square" rtlCol="0">
            <a:spAutoFit/>
          </a:bodyPr>
          <a:lstStyle/>
          <a:p>
            <a:r>
              <a:rPr lang="en-US" sz="900" dirty="0">
                <a:latin typeface="Comic Sans MS" panose="030F0702030302020204" pitchFamily="66" charset="0"/>
              </a:rPr>
              <a:t>exit 1</a:t>
            </a:r>
          </a:p>
        </p:txBody>
      </p:sp>
    </p:spTree>
    <p:extLst>
      <p:ext uri="{BB962C8B-B14F-4D97-AF65-F5344CB8AC3E}">
        <p14:creationId xmlns:p14="http://schemas.microsoft.com/office/powerpoint/2010/main" val="786426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1427</TotalTime>
  <Words>4698</Words>
  <Application>Microsoft Office PowerPoint</Application>
  <PresentationFormat>Widescreen</PresentationFormat>
  <Paragraphs>648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Comic Sans MS</vt:lpstr>
      <vt:lpstr>Office Theme</vt:lpstr>
      <vt:lpstr>Let’s make a game about…</vt:lpstr>
      <vt:lpstr>Why Games? 1. I like video games. 2. They’re approachable (for me) 3. Still looking for one.</vt:lpstr>
      <vt:lpstr>PowerPoint Presentation</vt:lpstr>
      <vt:lpstr>PowerPoint Presentation</vt:lpstr>
      <vt:lpstr>Choices and Gathers</vt:lpstr>
      <vt:lpstr>Handling Tags</vt:lpstr>
      <vt:lpstr>Final Thoughts</vt:lpstr>
      <vt:lpstr>PowerPoint Presentation</vt:lpstr>
      <vt:lpstr>Exit 1 (Main)</vt:lpstr>
      <vt:lpstr>Exit 1 (Main) Page 2</vt:lpstr>
      <vt:lpstr>Exit 1 (Main) Page 3</vt:lpstr>
      <vt:lpstr>Exit 1 (Main) Page 4</vt:lpstr>
      <vt:lpstr>Exit 1 (Main) Page 5</vt:lpstr>
      <vt:lpstr>Demo Time!  Hopefully coming to a Unity server near you! (once I’m done)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make a game about…</dc:title>
  <dc:creator>Daniel K Nguyen</dc:creator>
  <cp:lastModifiedBy>Daniel K Nguyen</cp:lastModifiedBy>
  <cp:revision>29</cp:revision>
  <dcterms:created xsi:type="dcterms:W3CDTF">2022-11-07T13:42:38Z</dcterms:created>
  <dcterms:modified xsi:type="dcterms:W3CDTF">2022-12-01T03:32:09Z</dcterms:modified>
</cp:coreProperties>
</file>