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325" r:id="rId5"/>
    <p:sldId id="326" r:id="rId6"/>
    <p:sldId id="338" r:id="rId7"/>
    <p:sldId id="344" r:id="rId8"/>
    <p:sldId id="327" r:id="rId9"/>
    <p:sldId id="328" r:id="rId10"/>
    <p:sldId id="332" r:id="rId11"/>
    <p:sldId id="348" r:id="rId12"/>
    <p:sldId id="349" r:id="rId13"/>
    <p:sldId id="346" r:id="rId14"/>
    <p:sldId id="350" r:id="rId15"/>
    <p:sldId id="352" r:id="rId16"/>
    <p:sldId id="353" r:id="rId17"/>
    <p:sldId id="354" r:id="rId18"/>
    <p:sldId id="365" r:id="rId19"/>
    <p:sldId id="366" r:id="rId20"/>
    <p:sldId id="363" r:id="rId21"/>
    <p:sldId id="368" r:id="rId22"/>
    <p:sldId id="379" r:id="rId23"/>
    <p:sldId id="377" r:id="rId24"/>
    <p:sldId id="358" r:id="rId25"/>
    <p:sldId id="357" r:id="rId26"/>
    <p:sldId id="378" r:id="rId27"/>
    <p:sldId id="33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E9E9E9"/>
    <a:srgbClr val="DEEAEC"/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0041D3-F477-41E5-BED8-F25568D3D671}" v="15" dt="2025-04-23T16:21:18.667"/>
  </p1510:revLst>
</p1510:revInfo>
</file>

<file path=ppt/tableStyles.xml><?xml version="1.0" encoding="utf-8"?>
<a:tblStyleLst xmlns:a="http://schemas.openxmlformats.org/drawingml/2006/main" def="{17292A2E-F333-43FB-9621-5CBBE7FDCDCB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63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IKA SUNILKUMAR" userId="71ae2b1754df7d07" providerId="LiveId" clId="{5A0041D3-F477-41E5-BED8-F25568D3D671}"/>
    <pc:docChg chg="undo custSel addSld delSld modSld">
      <pc:chgData name="DEVIKA SUNILKUMAR" userId="71ae2b1754df7d07" providerId="LiveId" clId="{5A0041D3-F477-41E5-BED8-F25568D3D671}" dt="2025-04-23T16:21:50.602" v="146" actId="478"/>
      <pc:docMkLst>
        <pc:docMk/>
      </pc:docMkLst>
      <pc:sldChg chg="modSp mod">
        <pc:chgData name="DEVIKA SUNILKUMAR" userId="71ae2b1754df7d07" providerId="LiveId" clId="{5A0041D3-F477-41E5-BED8-F25568D3D671}" dt="2025-04-23T16:18:33.305" v="137" actId="1036"/>
        <pc:sldMkLst>
          <pc:docMk/>
          <pc:sldMk cId="3262765544" sldId="325"/>
        </pc:sldMkLst>
        <pc:spChg chg="mod">
          <ac:chgData name="DEVIKA SUNILKUMAR" userId="71ae2b1754df7d07" providerId="LiveId" clId="{5A0041D3-F477-41E5-BED8-F25568D3D671}" dt="2025-04-23T16:18:33.305" v="137" actId="1036"/>
          <ac:spMkLst>
            <pc:docMk/>
            <pc:sldMk cId="3262765544" sldId="325"/>
            <ac:spMk id="5" creationId="{D4FBE1C1-5E71-2F5E-C547-D98DE788B1B5}"/>
          </ac:spMkLst>
        </pc:spChg>
        <pc:spChg chg="mod">
          <ac:chgData name="DEVIKA SUNILKUMAR" userId="71ae2b1754df7d07" providerId="LiveId" clId="{5A0041D3-F477-41E5-BED8-F25568D3D671}" dt="2025-04-23T16:18:33.305" v="137" actId="1036"/>
          <ac:spMkLst>
            <pc:docMk/>
            <pc:sldMk cId="3262765544" sldId="325"/>
            <ac:spMk id="6" creationId="{BA123F5C-19EC-5718-E75D-F782D1EC5E28}"/>
          </ac:spMkLst>
        </pc:spChg>
      </pc:sldChg>
      <pc:sldChg chg="addSp delSp mod">
        <pc:chgData name="DEVIKA SUNILKUMAR" userId="71ae2b1754df7d07" providerId="LiveId" clId="{5A0041D3-F477-41E5-BED8-F25568D3D671}" dt="2025-04-23T16:21:23.481" v="144" actId="478"/>
        <pc:sldMkLst>
          <pc:docMk/>
          <pc:sldMk cId="1519099572" sldId="350"/>
        </pc:sldMkLst>
        <pc:spChg chg="add del">
          <ac:chgData name="DEVIKA SUNILKUMAR" userId="71ae2b1754df7d07" providerId="LiveId" clId="{5A0041D3-F477-41E5-BED8-F25568D3D671}" dt="2025-04-23T16:21:23.481" v="144" actId="478"/>
          <ac:spMkLst>
            <pc:docMk/>
            <pc:sldMk cId="1519099572" sldId="350"/>
            <ac:spMk id="4" creationId="{C2DC8E99-F179-4881-54CA-D2BDF711AEB3}"/>
          </ac:spMkLst>
        </pc:spChg>
      </pc:sldChg>
      <pc:sldChg chg="delSp mod">
        <pc:chgData name="DEVIKA SUNILKUMAR" userId="71ae2b1754df7d07" providerId="LiveId" clId="{5A0041D3-F477-41E5-BED8-F25568D3D671}" dt="2025-04-23T16:21:36.608" v="145" actId="478"/>
        <pc:sldMkLst>
          <pc:docMk/>
          <pc:sldMk cId="3571943032" sldId="351"/>
        </pc:sldMkLst>
        <pc:spChg chg="del">
          <ac:chgData name="DEVIKA SUNILKUMAR" userId="71ae2b1754df7d07" providerId="LiveId" clId="{5A0041D3-F477-41E5-BED8-F25568D3D671}" dt="2025-04-23T16:21:36.608" v="145" actId="478"/>
          <ac:spMkLst>
            <pc:docMk/>
            <pc:sldMk cId="3571943032" sldId="351"/>
            <ac:spMk id="4" creationId="{86DB0505-2AAF-986A-295C-BF1480E60D54}"/>
          </ac:spMkLst>
        </pc:spChg>
      </pc:sldChg>
      <pc:sldChg chg="addSp modSp">
        <pc:chgData name="DEVIKA SUNILKUMAR" userId="71ae2b1754df7d07" providerId="LiveId" clId="{5A0041D3-F477-41E5-BED8-F25568D3D671}" dt="2025-04-23T16:21:18.667" v="143"/>
        <pc:sldMkLst>
          <pc:docMk/>
          <pc:sldMk cId="45948849" sldId="352"/>
        </pc:sldMkLst>
        <pc:spChg chg="add mod">
          <ac:chgData name="DEVIKA SUNILKUMAR" userId="71ae2b1754df7d07" providerId="LiveId" clId="{5A0041D3-F477-41E5-BED8-F25568D3D671}" dt="2025-04-23T16:21:18.667" v="143"/>
          <ac:spMkLst>
            <pc:docMk/>
            <pc:sldMk cId="45948849" sldId="352"/>
            <ac:spMk id="2" creationId="{825394D2-3B4D-F4B1-4183-118EE961C9E4}"/>
          </ac:spMkLst>
        </pc:spChg>
      </pc:sldChg>
      <pc:sldChg chg="delSp mod">
        <pc:chgData name="DEVIKA SUNILKUMAR" userId="71ae2b1754df7d07" providerId="LiveId" clId="{5A0041D3-F477-41E5-BED8-F25568D3D671}" dt="2025-04-23T16:21:50.602" v="146" actId="478"/>
        <pc:sldMkLst>
          <pc:docMk/>
          <pc:sldMk cId="3449738708" sldId="358"/>
        </pc:sldMkLst>
        <pc:spChg chg="del">
          <ac:chgData name="DEVIKA SUNILKUMAR" userId="71ae2b1754df7d07" providerId="LiveId" clId="{5A0041D3-F477-41E5-BED8-F25568D3D671}" dt="2025-04-23T16:21:50.602" v="146" actId="478"/>
          <ac:spMkLst>
            <pc:docMk/>
            <pc:sldMk cId="3449738708" sldId="358"/>
            <ac:spMk id="4" creationId="{158C4E66-BA05-69E4-A2CD-E8BF7135E286}"/>
          </ac:spMkLst>
        </pc:spChg>
      </pc:sldChg>
      <pc:sldChg chg="modSp mod">
        <pc:chgData name="DEVIKA SUNILKUMAR" userId="71ae2b1754df7d07" providerId="LiveId" clId="{5A0041D3-F477-41E5-BED8-F25568D3D671}" dt="2025-04-23T16:12:56.898" v="122" actId="20577"/>
        <pc:sldMkLst>
          <pc:docMk/>
          <pc:sldMk cId="2653587997" sldId="378"/>
        </pc:sldMkLst>
        <pc:spChg chg="mod">
          <ac:chgData name="DEVIKA SUNILKUMAR" userId="71ae2b1754df7d07" providerId="LiveId" clId="{5A0041D3-F477-41E5-BED8-F25568D3D671}" dt="2025-04-23T16:12:56.898" v="122" actId="20577"/>
          <ac:spMkLst>
            <pc:docMk/>
            <pc:sldMk cId="2653587997" sldId="378"/>
            <ac:spMk id="9" creationId="{11143CF9-07CA-C2EA-9FD8-FDEF5917EFBD}"/>
          </ac:spMkLst>
        </pc:spChg>
      </pc:sldChg>
      <pc:sldChg chg="modSp mod">
        <pc:chgData name="DEVIKA SUNILKUMAR" userId="71ae2b1754df7d07" providerId="LiveId" clId="{5A0041D3-F477-41E5-BED8-F25568D3D671}" dt="2025-04-23T16:11:18.211" v="121" actId="14100"/>
        <pc:sldMkLst>
          <pc:docMk/>
          <pc:sldMk cId="1624577367" sldId="379"/>
        </pc:sldMkLst>
        <pc:spChg chg="mod">
          <ac:chgData name="DEVIKA SUNILKUMAR" userId="71ae2b1754df7d07" providerId="LiveId" clId="{5A0041D3-F477-41E5-BED8-F25568D3D671}" dt="2025-04-23T16:11:18.211" v="121" actId="14100"/>
          <ac:spMkLst>
            <pc:docMk/>
            <pc:sldMk cId="1624577367" sldId="379"/>
            <ac:spMk id="5" creationId="{A9ECF8A5-1C7A-5770-DB70-E4112113C0E5}"/>
          </ac:spMkLst>
        </pc:spChg>
      </pc:sldChg>
      <pc:sldChg chg="addSp delSp modSp add del mod">
        <pc:chgData name="DEVIKA SUNILKUMAR" userId="71ae2b1754df7d07" providerId="LiveId" clId="{5A0041D3-F477-41E5-BED8-F25568D3D671}" dt="2025-04-23T16:10:04.850" v="117"/>
        <pc:sldMkLst>
          <pc:docMk/>
          <pc:sldMk cId="2773974423" sldId="380"/>
        </pc:sldMkLst>
        <pc:spChg chg="add mod">
          <ac:chgData name="DEVIKA SUNILKUMAR" userId="71ae2b1754df7d07" providerId="LiveId" clId="{5A0041D3-F477-41E5-BED8-F25568D3D671}" dt="2025-04-23T16:10:02.446" v="115" actId="14100"/>
          <ac:spMkLst>
            <pc:docMk/>
            <pc:sldMk cId="2773974423" sldId="380"/>
            <ac:spMk id="2" creationId="{AFDBA0A1-12CC-CB0C-EA03-4FE00EC70D3A}"/>
          </ac:spMkLst>
        </pc:spChg>
        <pc:spChg chg="add del">
          <ac:chgData name="DEVIKA SUNILKUMAR" userId="71ae2b1754df7d07" providerId="LiveId" clId="{5A0041D3-F477-41E5-BED8-F25568D3D671}" dt="2025-04-23T16:10:03.286" v="116" actId="478"/>
          <ac:spMkLst>
            <pc:docMk/>
            <pc:sldMk cId="2773974423" sldId="380"/>
            <ac:spMk id="5" creationId="{6D10C401-F339-594A-FE53-FB5C72E418F4}"/>
          </ac:spMkLst>
        </pc:spChg>
        <pc:spChg chg="mod">
          <ac:chgData name="DEVIKA SUNILKUMAR" userId="71ae2b1754df7d07" providerId="LiveId" clId="{5A0041D3-F477-41E5-BED8-F25568D3D671}" dt="2025-04-23T16:10:00.112" v="109"/>
          <ac:spMkLst>
            <pc:docMk/>
            <pc:sldMk cId="2773974423" sldId="380"/>
            <ac:spMk id="13" creationId="{ED440DCA-717A-695E-F621-E1BE77D42056}"/>
          </ac:spMkLst>
        </pc:spChg>
      </pc:sldChg>
      <pc:sldChg chg="modSp add mod">
        <pc:chgData name="DEVIKA SUNILKUMAR" userId="71ae2b1754df7d07" providerId="LiveId" clId="{5A0041D3-F477-41E5-BED8-F25568D3D671}" dt="2025-04-23T16:10:20.330" v="119"/>
        <pc:sldMkLst>
          <pc:docMk/>
          <pc:sldMk cId="4180834901" sldId="380"/>
        </pc:sldMkLst>
        <pc:spChg chg="mod">
          <ac:chgData name="DEVIKA SUNILKUMAR" userId="71ae2b1754df7d07" providerId="LiveId" clId="{5A0041D3-F477-41E5-BED8-F25568D3D671}" dt="2025-04-23T16:10:20.330" v="119"/>
          <ac:spMkLst>
            <pc:docMk/>
            <pc:sldMk cId="4180834901" sldId="380"/>
            <ac:spMk id="2" creationId="{29B85CE1-F562-AA22-E745-F840F8FA571C}"/>
          </ac:spMkLst>
        </pc:spChg>
      </pc:sldChg>
      <pc:sldChg chg="addSp delSp modSp new del mod modClrScheme chgLayout">
        <pc:chgData name="DEVIKA SUNILKUMAR" userId="71ae2b1754df7d07" providerId="LiveId" clId="{5A0041D3-F477-41E5-BED8-F25568D3D671}" dt="2025-04-23T16:21:09.304" v="142" actId="47"/>
        <pc:sldMkLst>
          <pc:docMk/>
          <pc:sldMk cId="1902671348" sldId="381"/>
        </pc:sldMkLst>
        <pc:spChg chg="del mod ord">
          <ac:chgData name="DEVIKA SUNILKUMAR" userId="71ae2b1754df7d07" providerId="LiveId" clId="{5A0041D3-F477-41E5-BED8-F25568D3D671}" dt="2025-04-23T16:21:03.844" v="141" actId="700"/>
          <ac:spMkLst>
            <pc:docMk/>
            <pc:sldMk cId="1902671348" sldId="381"/>
            <ac:spMk id="2" creationId="{317A197D-070A-AD38-F26D-CA3E31048FDD}"/>
          </ac:spMkLst>
        </pc:spChg>
        <pc:spChg chg="del mod ord">
          <ac:chgData name="DEVIKA SUNILKUMAR" userId="71ae2b1754df7d07" providerId="LiveId" clId="{5A0041D3-F477-41E5-BED8-F25568D3D671}" dt="2025-04-23T16:21:03.844" v="141" actId="700"/>
          <ac:spMkLst>
            <pc:docMk/>
            <pc:sldMk cId="1902671348" sldId="381"/>
            <ac:spMk id="3" creationId="{DE29816A-7457-A88D-3478-614DDDC8673D}"/>
          </ac:spMkLst>
        </pc:spChg>
        <pc:spChg chg="del mod ord">
          <ac:chgData name="DEVIKA SUNILKUMAR" userId="71ae2b1754df7d07" providerId="LiveId" clId="{5A0041D3-F477-41E5-BED8-F25568D3D671}" dt="2025-04-23T16:21:03.844" v="141" actId="700"/>
          <ac:spMkLst>
            <pc:docMk/>
            <pc:sldMk cId="1902671348" sldId="381"/>
            <ac:spMk id="4" creationId="{829E39E1-1CDF-7756-54E1-CE4628098D58}"/>
          </ac:spMkLst>
        </pc:spChg>
        <pc:spChg chg="add mod ord">
          <ac:chgData name="DEVIKA SUNILKUMAR" userId="71ae2b1754df7d07" providerId="LiveId" clId="{5A0041D3-F477-41E5-BED8-F25568D3D671}" dt="2025-04-23T16:21:03.844" v="141" actId="700"/>
          <ac:spMkLst>
            <pc:docMk/>
            <pc:sldMk cId="1902671348" sldId="381"/>
            <ac:spMk id="5" creationId="{40A9A1D5-FB0D-0C24-16D0-6BAA30CEF3FE}"/>
          </ac:spMkLst>
        </pc:spChg>
        <pc:spChg chg="add mod ord">
          <ac:chgData name="DEVIKA SUNILKUMAR" userId="71ae2b1754df7d07" providerId="LiveId" clId="{5A0041D3-F477-41E5-BED8-F25568D3D671}" dt="2025-04-23T16:21:03.844" v="141" actId="700"/>
          <ac:spMkLst>
            <pc:docMk/>
            <pc:sldMk cId="1902671348" sldId="381"/>
            <ac:spMk id="6" creationId="{512D5A4C-8ABC-8CB6-D103-42567D739077}"/>
          </ac:spMkLst>
        </pc:spChg>
        <pc:spChg chg="add mod ord">
          <ac:chgData name="DEVIKA SUNILKUMAR" userId="71ae2b1754df7d07" providerId="LiveId" clId="{5A0041D3-F477-41E5-BED8-F25568D3D671}" dt="2025-04-23T16:21:03.844" v="141" actId="700"/>
          <ac:spMkLst>
            <pc:docMk/>
            <pc:sldMk cId="1902671348" sldId="381"/>
            <ac:spMk id="7" creationId="{F0D664A7-9E71-9443-59C9-3FA59310EDC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5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1A476F7-D5C8-1CEC-9F4A-86A24C0BF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55" t="5126"/>
          <a:stretch/>
        </p:blipFill>
        <p:spPr>
          <a:xfrm>
            <a:off x="0" y="0"/>
            <a:ext cx="5423337" cy="535652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0CBB0B7-F53E-97B4-C0F5-2D1842F1D2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4735" y="726953"/>
            <a:ext cx="3069021" cy="23816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BE1252-9BC4-8186-499A-2A7107C2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15203" y="0"/>
            <a:ext cx="204524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67512"/>
            <a:ext cx="5916168" cy="487375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5568696"/>
            <a:ext cx="5276088" cy="859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4112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77970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F9824-10E6-81A0-0A31-9658CC009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002FB0-0A62-2FA3-FB8D-3275F107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5BF220-87F8-C1D3-102B-15C9BF2EE47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04672" y="2093976"/>
            <a:ext cx="10469880" cy="4014216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7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E4764D-8226-78DF-9303-299C95FA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98984" y="0"/>
            <a:ext cx="133643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7C27D79-5B49-F06F-29C2-BF6429527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3477" y="5154421"/>
            <a:ext cx="3279227" cy="122971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545B34A-525D-FD4C-2384-D583B495C0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55" t="5126"/>
          <a:stretch/>
        </p:blipFill>
        <p:spPr>
          <a:xfrm flipH="1">
            <a:off x="6768663" y="1729776"/>
            <a:ext cx="5423337" cy="535652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B59FA15-E93F-D07D-D82B-86E08C540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2704" y="795528"/>
            <a:ext cx="6099048" cy="512064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anchor="ctr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4F1B2B40-3852-2BC5-AA67-3AC0C94B53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0976"/>
            <a:ext cx="4050792" cy="49651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18542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177962F-BF83-8BF0-521C-AC2FE1851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5400000">
            <a:off x="7746274" y="2898378"/>
            <a:ext cx="3089740" cy="48767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003ACC-3116-807F-81D2-E8057D4C2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3485B2-AA3A-87CC-3B1B-A193C6EB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EF9689-52F4-4A6F-BEAC-E0B840C1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5833872" cy="3776472"/>
          </a:xfrm>
          <a:solidFill>
            <a:schemeClr val="bg1">
              <a:lumMod val="95000"/>
            </a:schemeClr>
          </a:solidFill>
        </p:spPr>
        <p:txBody>
          <a:bodyPr rIns="91440" anchor="t" anchorCtr="0">
            <a:normAutofit/>
          </a:bodyPr>
          <a:lstStyle>
            <a:lvl1pPr marL="457200" indent="-457200">
              <a:spcAft>
                <a:spcPts val="1800"/>
              </a:spcAft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lphaLcPeriod"/>
              <a:defRPr sz="1800"/>
            </a:lvl2pPr>
            <a:lvl3pPr marL="1371600" indent="-457200">
              <a:buFont typeface="+mj-lt"/>
              <a:buAutoNum type="arabicParenR"/>
              <a:defRPr sz="1600"/>
            </a:lvl3pPr>
            <a:lvl4pPr marL="1828800" indent="-457200">
              <a:buFont typeface="+mj-lt"/>
              <a:buAutoNum type="alphaLcParenR"/>
              <a:defRPr sz="1400"/>
            </a:lvl4pPr>
            <a:lvl5pPr marL="2286000" indent="-457200">
              <a:buFont typeface="+mj-lt"/>
              <a:buAutoNum type="romanLcPeriod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532826-83B5-DC67-7DDB-45FD78E830A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306056" y="2093976"/>
            <a:ext cx="3172968" cy="3776472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0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47051E-220B-9586-3E85-05AF9DC9B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15203" y="0"/>
            <a:ext cx="204524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FA6629-B230-F528-AAE3-D182D963F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10800000">
            <a:off x="0" y="671161"/>
            <a:ext cx="3089740" cy="487679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FA0390C-256A-CE3C-1348-C39DBAE01D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7644" y="655677"/>
            <a:ext cx="2438400" cy="20701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67512"/>
            <a:ext cx="5916168" cy="36667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4636008"/>
            <a:ext cx="5276088" cy="155448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600"/>
              </a:spcAft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4112" y="947737"/>
            <a:ext cx="4023360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55356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ED2A3BD-B73E-1BD7-6B8B-22C9FB1248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10800000">
            <a:off x="0" y="671161"/>
            <a:ext cx="3089740" cy="48767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3FCFB4-857F-ED0B-D469-F2A392F06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42482" y="0"/>
            <a:ext cx="20495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04BC-34A9-95A0-8560-88E754717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1255" y="0"/>
            <a:ext cx="45719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F2F08ED-0715-2E8A-476E-A005A7D75B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9013145" y="4934929"/>
            <a:ext cx="1841938" cy="968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667512"/>
            <a:ext cx="3291840" cy="551383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512" y="667512"/>
            <a:ext cx="4105656" cy="5568696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3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48277F-DB00-5149-6533-E8AEF0BAD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73518" y="0"/>
            <a:ext cx="133432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067A69A-84EE-0E71-D053-F462EBCC8E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3520" y="655677"/>
            <a:ext cx="2438400" cy="20701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48" y="658368"/>
            <a:ext cx="5486400" cy="3621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b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936" y="576072"/>
            <a:ext cx="4023360" cy="54955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9048" y="4553712"/>
            <a:ext cx="5486400" cy="1005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2400" b="0" i="0" spc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45133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17B23C3-2F98-4465-21EA-A49296DA1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5400000">
            <a:off x="7746274" y="2898378"/>
            <a:ext cx="3089740" cy="48767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97A4D6-9D7A-63FE-63C9-A585FFE05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149840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4370832" cy="3776472"/>
          </a:xfrm>
          <a:solidFill>
            <a:schemeClr val="bg1">
              <a:lumMod val="9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A182AF-83EB-0BA6-3ADD-B49BDD9E37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9048" y="2112264"/>
            <a:ext cx="4370832" cy="3776472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8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7C8AFE-E640-9C6A-F20C-CDE1D4EF5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27476" y="0"/>
            <a:ext cx="133432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1CF2607-B5C7-9992-C51D-DD5E7FC5FB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9827" y="3157140"/>
            <a:ext cx="2438400" cy="20701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D2F83CD-8345-462A-4412-5A54CB1FDD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8916"/>
          <a:stretch/>
        </p:blipFill>
        <p:spPr>
          <a:xfrm>
            <a:off x="0" y="3950466"/>
            <a:ext cx="3005804" cy="222436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85800"/>
            <a:ext cx="5486400" cy="3383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b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4343400"/>
            <a:ext cx="5486400" cy="100584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2400" b="0" i="0" spc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84264" y="576072"/>
            <a:ext cx="4023360" cy="54955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30673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97A4D6-9D7A-63FE-63C9-A585FFE05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3419856" cy="3776472"/>
          </a:xfrm>
          <a:solidFill>
            <a:schemeClr val="tx1">
              <a:alpha val="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A182AF-83EB-0BA6-3ADD-B49BDD9E37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64608" y="2093976"/>
            <a:ext cx="6382512" cy="3749040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B897DD0-4462-B31B-50A9-D399FD0F58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29"/>
          <a:stretch/>
        </p:blipFill>
        <p:spPr>
          <a:xfrm>
            <a:off x="3815" y="4389845"/>
            <a:ext cx="5024198" cy="24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2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5EA319-BD06-493B-D1CD-EC2AF7394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47991" y="0"/>
            <a:ext cx="1703832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560446E-E817-5E2A-D76A-43A4168EF1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246669" y="4842646"/>
            <a:ext cx="1611949" cy="185325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7DC846D-C40C-085A-6A57-EBD733E9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6291072" cy="267004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5F674E-A7FF-FC97-AC6B-9E98247F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346704"/>
            <a:ext cx="6016752" cy="2670048"/>
          </a:xfrm>
          <a:solidFill>
            <a:schemeClr val="bg1">
              <a:lumMod val="9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F3752326-0FB4-41C5-2D91-5CBFDC2DAD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18120" y="950976"/>
            <a:ext cx="4050792" cy="49651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9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14BC85D4-4139-2AAA-166E-6FBA095A8B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55" t="5126"/>
          <a:stretch/>
        </p:blipFill>
        <p:spPr>
          <a:xfrm>
            <a:off x="0" y="1729776"/>
            <a:ext cx="5423337" cy="53565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31BC73-A262-809F-6027-25B33F16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41270" y="0"/>
            <a:ext cx="1250729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EA2C9-0142-1847-0FE5-307C101C6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83241" y="0"/>
            <a:ext cx="45719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007DF4F-A4F8-98C7-5975-55CBED0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67512"/>
            <a:ext cx="3621024" cy="551383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59D4968-2C08-763C-19C6-59134968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0" y="1161288"/>
            <a:ext cx="5276088" cy="4535424"/>
          </a:xfrm>
          <a:solidFill>
            <a:schemeClr val="bg1">
              <a:lumMod val="95000"/>
            </a:schemeClr>
          </a:solidFill>
        </p:spPr>
        <p:txBody>
          <a:bodyPr anchor="t" anchorCtr="0">
            <a:normAutofit/>
          </a:bodyPr>
          <a:lstStyle>
            <a:lvl1pPr marL="457200" indent="-457200">
              <a:lnSpc>
                <a:spcPct val="80000"/>
              </a:lnSpc>
              <a:spcAft>
                <a:spcPts val="1800"/>
              </a:spcAft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lphaLcPeriod"/>
              <a:defRPr sz="1800"/>
            </a:lvl2pPr>
            <a:lvl3pPr marL="1371600" indent="-457200">
              <a:buFont typeface="+mj-lt"/>
              <a:buAutoNum type="arabicParenR"/>
              <a:defRPr sz="1600"/>
            </a:lvl3pPr>
            <a:lvl4pPr marL="1714500" indent="-342900">
              <a:buFont typeface="+mj-lt"/>
              <a:buAutoNum type="alphaLcParenR"/>
              <a:defRPr sz="1400"/>
            </a:lvl4pPr>
            <a:lvl5pPr marL="2228850" indent="-400050">
              <a:buFont typeface="+mj-lt"/>
              <a:buAutoNum type="romanLcPeriod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3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F0B854-EF27-FB51-FED5-D9C462D7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AF96D3-D3E2-FEAC-EE69-279502A5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A9ADD0-45A7-DB71-D010-70B5B174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2880360" cy="3776472"/>
          </a:xfrm>
          <a:solidFill>
            <a:schemeClr val="tx1">
              <a:alpha val="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ECD368-DD7D-CC8B-3678-D0BFE82918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61104" y="2093976"/>
            <a:ext cx="6967728" cy="4014216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5F976-A881-DB46-9D98-9D55727C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C7589-D4CD-50AB-9AA4-198FD493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3" r:id="rId5"/>
    <p:sldLayoutId id="2147483684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evOps%20--%20PPT.pptx" TargetMode="External"/><Relationship Id="rId2" Type="http://schemas.openxmlformats.org/officeDocument/2006/relationships/hyperlink" Target="https://doi.org/10.1145/3359981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9680-7C22-BFF1-165D-52AB411C0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101" y="2919788"/>
            <a:ext cx="9413797" cy="160836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cap="none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Blockchain-Enabled Distributed DevOps:</a:t>
            </a:r>
            <a:br>
              <a:rPr lang="en-US" sz="3600" b="1" cap="none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sz="3600" b="1" cap="none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Enhancing Security, Transparency and Traceability in Software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BE1C1-5E71-2F5E-C547-D98DE788B1B5}"/>
              </a:ext>
            </a:extLst>
          </p:cNvPr>
          <p:cNvSpPr txBox="1"/>
          <p:nvPr/>
        </p:nvSpPr>
        <p:spPr>
          <a:xfrm>
            <a:off x="1176134" y="5039302"/>
            <a:ext cx="39329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by,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Mrs.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NAIMA GEORGE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Assistant Professor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CCSIT, Dr. John Matthai Centre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23F5C-19EC-5718-E75D-F782D1EC5E28}"/>
              </a:ext>
            </a:extLst>
          </p:cNvPr>
          <p:cNvSpPr txBox="1"/>
          <p:nvPr/>
        </p:nvSpPr>
        <p:spPr>
          <a:xfrm>
            <a:off x="7433189" y="5039302"/>
            <a:ext cx="393290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Ms.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DEVIKA SUNILKUMAR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b="1" dirty="0">
                <a:solidFill>
                  <a:schemeClr val="tx1"/>
                </a:solidFill>
              </a:rPr>
              <a:t>2</a:t>
            </a:r>
            <a:r>
              <a:rPr lang="en-IN" sz="2000" b="1" baseline="30000" dirty="0">
                <a:solidFill>
                  <a:schemeClr val="tx1"/>
                </a:solidFill>
              </a:rPr>
              <a:t>nd</a:t>
            </a:r>
            <a:r>
              <a:rPr lang="en-IN" sz="2000" b="1" dirty="0">
                <a:solidFill>
                  <a:schemeClr val="tx1"/>
                </a:solidFill>
              </a:rPr>
              <a:t> Semester MCA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</a:t>
            </a:r>
            <a:r>
              <a:rPr lang="en-IN" sz="2100" dirty="0">
                <a:latin typeface="Aptos Narrow" panose="020B0004020202020204" pitchFamily="34" charset="0"/>
                <a:cs typeface="Times New Roman" panose="02020603050405020304" pitchFamily="18" charset="0"/>
              </a:rPr>
              <a:t>1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26276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C7E9F-B434-BFA9-B614-7B589CCB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4344E29-A0A5-1109-C9D8-7066C8B1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182027"/>
            <a:ext cx="3621024" cy="4537469"/>
          </a:xfrm>
          <a:solidFill>
            <a:srgbClr val="E9E9E9"/>
          </a:solidFill>
        </p:spPr>
        <p:txBody>
          <a:bodyPr anchor="t">
            <a:normAutofit/>
          </a:bodyPr>
          <a:lstStyle/>
          <a:p>
            <a:pPr algn="ctr"/>
            <a:b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39264D-20EE-7D8E-4939-71826D929F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441" t="46278" r="2832" b="4977"/>
          <a:stretch/>
        </p:blipFill>
        <p:spPr>
          <a:xfrm>
            <a:off x="1353802" y="2644878"/>
            <a:ext cx="2431261" cy="2592838"/>
          </a:xfrm>
          <a:prstGeom prst="rect">
            <a:avLst/>
          </a:prstGeom>
        </p:spPr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A8B3A997-BCB5-AEB9-3CCC-E40D79EFF631}"/>
              </a:ext>
            </a:extLst>
          </p:cNvPr>
          <p:cNvSpPr txBox="1">
            <a:spLocks/>
          </p:cNvSpPr>
          <p:nvPr/>
        </p:nvSpPr>
        <p:spPr>
          <a:xfrm>
            <a:off x="4669338" y="1182027"/>
            <a:ext cx="5693861" cy="4537469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vert="horz" lIns="91440" tIns="45720" rIns="4572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open-source automation tool that automates software build, test, and deployment. 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supports pipeline-as-code and is highly flexible and extensible.</a:t>
            </a:r>
          </a:p>
        </p:txBody>
      </p:sp>
    </p:spTree>
    <p:extLst>
      <p:ext uri="{BB962C8B-B14F-4D97-AF65-F5344CB8AC3E}">
        <p14:creationId xmlns:p14="http://schemas.microsoft.com/office/powerpoint/2010/main" val="37287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8B59924-FAE5-7E33-1F74-43BC5FE1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FRAMEWORK</a:t>
            </a:r>
          </a:p>
        </p:txBody>
      </p:sp>
    </p:spTree>
    <p:extLst>
      <p:ext uri="{BB962C8B-B14F-4D97-AF65-F5344CB8AC3E}">
        <p14:creationId xmlns:p14="http://schemas.microsoft.com/office/powerpoint/2010/main" val="151909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069CE30E-E83F-E929-3908-75220C2A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85500"/>
            <a:ext cx="10890504" cy="90564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FRAMEWORK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DBEF833-33C6-6DBA-7E5B-FF4CB24E6714}"/>
              </a:ext>
            </a:extLst>
          </p:cNvPr>
          <p:cNvSpPr txBox="1">
            <a:spLocks/>
          </p:cNvSpPr>
          <p:nvPr/>
        </p:nvSpPr>
        <p:spPr>
          <a:xfrm>
            <a:off x="777240" y="2005488"/>
            <a:ext cx="10890504" cy="2822151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vert="horz" lIns="91440" tIns="45720" rIns="4572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section presents a framework to improve traceability, security, and trust in CI/CD processes within Distributed DevOps.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combines Blockchain, DApps, Jenkins, Smart Contracts, and IPFS to enable secure, transparent, and immutable software development across distributed teams.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825394D2-3B4D-F4B1-4183-118EE961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09B4E-BFC9-89DC-EBF3-20A68684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13</a:t>
            </a:fld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9A570FA-40ED-EA75-5746-5443CE8822BA}"/>
              </a:ext>
            </a:extLst>
          </p:cNvPr>
          <p:cNvSpPr txBox="1">
            <a:spLocks/>
          </p:cNvSpPr>
          <p:nvPr/>
        </p:nvSpPr>
        <p:spPr>
          <a:xfrm>
            <a:off x="777240" y="2172602"/>
            <a:ext cx="4650166" cy="3899898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vert="horz" lIns="91440" tIns="45720" rIns="4572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high-level abstract architecture for the proposed framework is shown in Figure. </a:t>
            </a:r>
          </a:p>
          <a:p>
            <a:pPr algn="just"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shows the overall working of the model that will use Blockchain, an Interplanetary File System, and a Smart contract. 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95B02820-81D1-9C70-F5EC-77906285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85500"/>
            <a:ext cx="10890504" cy="90564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HIGH-LEVEL ARCHITECTURE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40CAA7-6A1C-EC61-D94F-0DD8D4602F27}"/>
              </a:ext>
            </a:extLst>
          </p:cNvPr>
          <p:cNvGrpSpPr/>
          <p:nvPr/>
        </p:nvGrpSpPr>
        <p:grpSpPr>
          <a:xfrm>
            <a:off x="5427406" y="2043629"/>
            <a:ext cx="6229621" cy="4028870"/>
            <a:chOff x="5427406" y="2043629"/>
            <a:chExt cx="6229621" cy="402887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746C94-3062-F3E5-A7E1-8AE7D88A4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21"/>
            <a:stretch/>
          </p:blipFill>
          <p:spPr>
            <a:xfrm>
              <a:off x="5427406" y="2172601"/>
              <a:ext cx="6229621" cy="389989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F967A5-207E-C2E2-8A87-02C5A3B05276}"/>
                </a:ext>
              </a:extLst>
            </p:cNvPr>
            <p:cNvSpPr txBox="1"/>
            <p:nvPr/>
          </p:nvSpPr>
          <p:spPr>
            <a:xfrm>
              <a:off x="6054541" y="2043629"/>
              <a:ext cx="3359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dirty="0"/>
                <a:t>1️⃣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4CF881-FCC2-6394-5D9C-746529F4C698}"/>
                </a:ext>
              </a:extLst>
            </p:cNvPr>
            <p:cNvSpPr txBox="1"/>
            <p:nvPr/>
          </p:nvSpPr>
          <p:spPr>
            <a:xfrm>
              <a:off x="7557629" y="3411961"/>
              <a:ext cx="3359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dirty="0"/>
                <a:t>2️⃣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2713D8-F6D9-45AB-7128-181663C8CCD2}"/>
                </a:ext>
              </a:extLst>
            </p:cNvPr>
            <p:cNvSpPr txBox="1"/>
            <p:nvPr/>
          </p:nvSpPr>
          <p:spPr>
            <a:xfrm>
              <a:off x="6275439" y="4617875"/>
              <a:ext cx="3359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dirty="0"/>
                <a:t>3️⃣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C59FEF-C9E8-FD5A-C684-96009B911EEF}"/>
                </a:ext>
              </a:extLst>
            </p:cNvPr>
            <p:cNvSpPr txBox="1"/>
            <p:nvPr/>
          </p:nvSpPr>
          <p:spPr>
            <a:xfrm>
              <a:off x="7590163" y="4550292"/>
              <a:ext cx="3359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dirty="0"/>
                <a:t>5️⃣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42BD86-30FF-9D74-46AF-B5A75B4D3AEE}"/>
                </a:ext>
              </a:extLst>
            </p:cNvPr>
            <p:cNvSpPr txBox="1"/>
            <p:nvPr/>
          </p:nvSpPr>
          <p:spPr>
            <a:xfrm>
              <a:off x="5823715" y="5581374"/>
              <a:ext cx="3359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dirty="0"/>
                <a:t>4️⃣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C672C2-36D6-2C13-EBFB-EE362704288A}"/>
                </a:ext>
              </a:extLst>
            </p:cNvPr>
            <p:cNvSpPr txBox="1"/>
            <p:nvPr/>
          </p:nvSpPr>
          <p:spPr>
            <a:xfrm>
              <a:off x="8596864" y="2081491"/>
              <a:ext cx="3359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dirty="0"/>
                <a:t>6️⃣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52E1C3-0820-14E7-68C7-564D6F6493F7}"/>
                </a:ext>
              </a:extLst>
            </p:cNvPr>
            <p:cNvSpPr txBox="1"/>
            <p:nvPr/>
          </p:nvSpPr>
          <p:spPr>
            <a:xfrm>
              <a:off x="10094782" y="4070147"/>
              <a:ext cx="3359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dirty="0"/>
                <a:t>7️⃣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E24C38-3F56-1019-4FD7-CB2CF0372163}"/>
                </a:ext>
              </a:extLst>
            </p:cNvPr>
            <p:cNvSpPr txBox="1"/>
            <p:nvPr/>
          </p:nvSpPr>
          <p:spPr>
            <a:xfrm>
              <a:off x="8510160" y="5432520"/>
              <a:ext cx="3359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dirty="0"/>
                <a:t>8️⃣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B982BF-BF4C-E6DB-6841-F2CE65869608}"/>
                </a:ext>
              </a:extLst>
            </p:cNvPr>
            <p:cNvSpPr txBox="1"/>
            <p:nvPr/>
          </p:nvSpPr>
          <p:spPr>
            <a:xfrm>
              <a:off x="7413279" y="5445863"/>
              <a:ext cx="3359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dirty="0"/>
                <a:t>9️⃣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3E7BBD-B7F3-2E51-8AA1-D1E17C87BDDF}"/>
                </a:ext>
              </a:extLst>
            </p:cNvPr>
            <p:cNvSpPr txBox="1"/>
            <p:nvPr/>
          </p:nvSpPr>
          <p:spPr>
            <a:xfrm>
              <a:off x="5770537" y="3451576"/>
              <a:ext cx="3359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dirty="0"/>
                <a:t>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81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3D92F-6ACB-1D19-17BD-D04504751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A480034-3775-45E1-C8E1-7405D8B7E2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67933" y="2067283"/>
            <a:ext cx="4585867" cy="4526358"/>
          </a:xfrm>
          <a:prstGeom prst="rect">
            <a:avLst/>
          </a:prstGeom>
        </p:spPr>
      </p:pic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B2F2FEA3-DB14-BCD6-FB18-E5A38BB3B764}"/>
              </a:ext>
            </a:extLst>
          </p:cNvPr>
          <p:cNvSpPr txBox="1">
            <a:spLocks/>
          </p:cNvSpPr>
          <p:nvPr/>
        </p:nvSpPr>
        <p:spPr>
          <a:xfrm>
            <a:off x="777240" y="2369574"/>
            <a:ext cx="5466244" cy="3824749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vert="horz" lIns="91440" tIns="45720" rIns="4572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framework follows a blockchain-based architectural style, structured into a 7 layered architecture is shown in Figure.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arenR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Layer:-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primary goal is to connect clients and DevOps teams to the system.</a:t>
            </a:r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5CA38297-0E17-D1A8-9BA0-2FB46E87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85500"/>
            <a:ext cx="10890504" cy="90564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LAYERED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20177-A9E2-D818-D0E6-F47E9A6A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2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B89CC-3DA9-7F39-9437-27E156416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F7D8C-BC76-BE60-8CE0-A6DFFD9F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39D4C57-559C-3F99-F7CB-A745135E2389}"/>
              </a:ext>
            </a:extLst>
          </p:cNvPr>
          <p:cNvSpPr txBox="1">
            <a:spLocks/>
          </p:cNvSpPr>
          <p:nvPr/>
        </p:nvSpPr>
        <p:spPr>
          <a:xfrm>
            <a:off x="883920" y="1634269"/>
            <a:ext cx="10469880" cy="362879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vert="horz" lIns="91440" tIns="45720" rIns="4572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Font typeface="+mj-lt"/>
              <a:buAutoNum type="arabicParenR" startAt="2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Layer:-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metadata (transactions, payments, agreements). Enables stakeholder communication and links the Presentation and Business Logic layers.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arenR" startAt="2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Logic Layer:-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layer Contains smart contracts defining system rules and protocols.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arenR" startAt="2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 Layer:-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Trust Layer handles consensus mechanisms (PoS, PoW) and ensures system reliability and security.</a:t>
            </a:r>
          </a:p>
        </p:txBody>
      </p:sp>
    </p:spTree>
    <p:extLst>
      <p:ext uri="{BB962C8B-B14F-4D97-AF65-F5344CB8AC3E}">
        <p14:creationId xmlns:p14="http://schemas.microsoft.com/office/powerpoint/2010/main" val="138331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32BE5-1AE8-6F5C-AF1E-8E6A56875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D3BAC-38B5-17D6-7E43-CDF650CE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AD0630F-ED62-F270-C40A-BF87FEA9F5F5}"/>
              </a:ext>
            </a:extLst>
          </p:cNvPr>
          <p:cNvSpPr txBox="1">
            <a:spLocks/>
          </p:cNvSpPr>
          <p:nvPr/>
        </p:nvSpPr>
        <p:spPr>
          <a:xfrm>
            <a:off x="861060" y="1402855"/>
            <a:ext cx="10469880" cy="4052289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vert="horz" lIns="91440" tIns="45720" rIns="4572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Font typeface="+mj-lt"/>
              <a:buAutoNum type="arabicParenR" startAt="5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Layer:-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transaction layer handles transactional smart contracts, and block validation.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arenR" startAt="6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Hardware/Infrastructure Layer:-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layer includes the P2P network for validation and decentralized storage.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arenR" startAt="6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Layer:-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Security Layer is responsible for security measures to protect the network from potential attacks. 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88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E9405-3279-80E8-7DAD-EF4B230CD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20AC606-DB37-F15E-4ED9-BD00D72A9D1C}"/>
              </a:ext>
            </a:extLst>
          </p:cNvPr>
          <p:cNvSpPr txBox="1">
            <a:spLocks/>
          </p:cNvSpPr>
          <p:nvPr/>
        </p:nvSpPr>
        <p:spPr>
          <a:xfrm>
            <a:off x="777240" y="2133600"/>
            <a:ext cx="10890504" cy="365760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vert="horz" lIns="91440" tIns="45720" rIns="4572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the proposed framework enhances security, transparency, and traceability in distributed DevOps, it faces several implementation challenges: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Challenges:-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Although IPFS support, large-scale projects with high transaction volumes may affect performance and efficiency.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arenR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IPFS Limitations:-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IPFS ensures decentralized version control but lacks full Git functionality.</a:t>
            </a:r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022677B9-81B3-4B70-933E-0DEB0330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85500"/>
            <a:ext cx="10890504" cy="90564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IMPLEMENTATION CHALLENGES AND LIMITATIONS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3E2EA-9986-7D93-1992-C6B7EB57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6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1BDC5-5DC2-07FB-55BA-2C9DCBF7D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8B745-5B56-1D84-0487-71012C9C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21A2240B-0A38-57D3-C712-018BCE86811F}"/>
              </a:ext>
            </a:extLst>
          </p:cNvPr>
          <p:cNvSpPr txBox="1">
            <a:spLocks/>
          </p:cNvSpPr>
          <p:nvPr/>
        </p:nvSpPr>
        <p:spPr>
          <a:xfrm>
            <a:off x="883920" y="1449153"/>
            <a:ext cx="10469880" cy="4111137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vert="horz" lIns="91440" tIns="45720" rIns="4572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Font typeface="+mj-lt"/>
              <a:buAutoNum type="arabicParenR" startAt="3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Complexity:-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Blockchain-DevOps integration is still evolving and may face technical failures. Effective strategies and expert collaboration are crucial for success.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arenR" startAt="4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Contracts:-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essential for automation, smart contracts can introduce vulnerabilities if poorly designed. Thorough testing and standard practices are vital.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arenR" startAt="4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Adoption And Training:-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Adapting to Blockchain systems disrupts existing workflows. Training programs are necessary for smooth transition and effective use.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7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8FFBA-BAA2-F357-7AF3-0302313A9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59F9F-556C-3B3D-2C9E-7434440A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927A6-902F-F08A-2736-8723543ADC61}"/>
              </a:ext>
            </a:extLst>
          </p:cNvPr>
          <p:cNvSpPr txBox="1"/>
          <p:nvPr/>
        </p:nvSpPr>
        <p:spPr>
          <a:xfrm>
            <a:off x="7818120" y="3035808"/>
            <a:ext cx="3596639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A9ECF8A5-1C7A-5770-DB70-E4112113C0E5}"/>
              </a:ext>
            </a:extLst>
          </p:cNvPr>
          <p:cNvSpPr txBox="1">
            <a:spLocks/>
          </p:cNvSpPr>
          <p:nvPr/>
        </p:nvSpPr>
        <p:spPr>
          <a:xfrm>
            <a:off x="922176" y="845239"/>
            <a:ext cx="6626289" cy="5256974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vert="horz" lIns="91440" tIns="45720" rIns="4572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SzPts val="2200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framework improves Distributed DevOps by ensuring decentralization, security, transparency, traceability, and better coordination.</a:t>
            </a:r>
          </a:p>
          <a:p>
            <a:pPr algn="just">
              <a:buSzPts val="2200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Blockchain, it helps prevent project failures, delays, and financial losses.</a:t>
            </a:r>
          </a:p>
          <a:p>
            <a:pPr algn="just">
              <a:buSzPts val="2200"/>
            </a:pPr>
            <a:r>
              <a:rPr lang="en-US" sz="21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 include:</a:t>
            </a:r>
            <a:endParaRPr lang="en-IN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SzPts val="2200"/>
              <a:buFont typeface="Wingdings" panose="05000000000000000000" pitchFamily="2" charset="2"/>
              <a:buChar char="§"/>
            </a:pPr>
            <a:r>
              <a:rPr lang="en-US" sz="21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and secure DevOps collaboration.</a:t>
            </a:r>
            <a:endParaRPr lang="en-IN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SzPts val="2200"/>
              <a:buFont typeface="Wingdings" panose="05000000000000000000" pitchFamily="2" charset="2"/>
              <a:buChar char="§"/>
            </a:pPr>
            <a:r>
              <a:rPr lang="en-US" sz="21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Resolution of payment issues in distributed teams.</a:t>
            </a:r>
            <a:endParaRPr lang="en-IN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SzPts val="2200"/>
              <a:buFont typeface="Wingdings" panose="05000000000000000000" pitchFamily="2" charset="2"/>
              <a:buChar char="§"/>
            </a:pPr>
            <a:r>
              <a:rPr lang="en-US" sz="21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Transparent progress tracking and improved client satisfaction.</a:t>
            </a:r>
            <a:endParaRPr lang="en-IN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SzPts val="2200"/>
              <a:buFont typeface="Wingdings" panose="05000000000000000000" pitchFamily="2" charset="2"/>
              <a:buChar char="§"/>
            </a:pPr>
            <a:r>
              <a:rPr lang="en-US" sz="21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and reduced conflicts.</a:t>
            </a:r>
            <a:endParaRPr lang="en-IN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SzPts val="2200"/>
              <a:buFont typeface="Wingdings" panose="05000000000000000000" pitchFamily="2" charset="2"/>
              <a:buChar char="§"/>
            </a:pPr>
            <a:r>
              <a:rPr lang="en-US" sz="21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record maintenance.</a:t>
            </a:r>
            <a:endParaRPr lang="en-IN" sz="21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57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330A5-9701-4D21-4CCC-742D1F9B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012F9F88-8CD1-675A-8285-62881E752217}"/>
              </a:ext>
            </a:extLst>
          </p:cNvPr>
          <p:cNvSpPr txBox="1">
            <a:spLocks/>
          </p:cNvSpPr>
          <p:nvPr/>
        </p:nvSpPr>
        <p:spPr>
          <a:xfrm>
            <a:off x="768096" y="989044"/>
            <a:ext cx="3174639" cy="490193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vert="horz" lIns="91440" tIns="45720" rIns="4572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8208D-6B2C-B6FD-4582-EC9AA7414456}"/>
              </a:ext>
            </a:extLst>
          </p:cNvPr>
          <p:cNvSpPr txBox="1">
            <a:spLocks/>
          </p:cNvSpPr>
          <p:nvPr/>
        </p:nvSpPr>
        <p:spPr>
          <a:xfrm>
            <a:off x="4562168" y="989043"/>
            <a:ext cx="4600493" cy="490193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vert="horz" lIns="91440" tIns="45720" rIns="4572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Framework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85220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4D95A-A870-13E0-D304-E53192A6F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3FD34-7787-E975-4D88-18614372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9D751BC-0366-DAA7-8FB8-0C86E68BBA75}"/>
              </a:ext>
            </a:extLst>
          </p:cNvPr>
          <p:cNvSpPr txBox="1">
            <a:spLocks/>
          </p:cNvSpPr>
          <p:nvPr/>
        </p:nvSpPr>
        <p:spPr>
          <a:xfrm>
            <a:off x="759541" y="932872"/>
            <a:ext cx="8554065" cy="4886033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vert="horz" lIns="91440" tIns="45720" rIns="4572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SzPts val="2200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fills a gap by focusing on Distributed DevOps with a CI/CD-compatible, globally scalable solution</a:t>
            </a:r>
            <a:r>
              <a:rPr lang="en-US" sz="2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SzPts val="2200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include</a:t>
            </a:r>
            <a:r>
              <a:rPr lang="en-US" sz="2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283464" algn="just">
              <a:buSzPts val="2200"/>
              <a:buFont typeface="Wingdings" panose="05000000000000000000" pitchFamily="2" charset="2"/>
              <a:buChar char="§"/>
            </a:pPr>
            <a:r>
              <a:rPr lang="en-US" sz="2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of tech failure depending on blockchain type.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83464" algn="just">
              <a:buSzPts val="2200"/>
              <a:buFont typeface="Wingdings" panose="05000000000000000000" pitchFamily="2" charset="2"/>
              <a:buChar char="§"/>
            </a:pPr>
            <a:r>
              <a:rPr lang="en-US" sz="2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 issues may shift responsibility.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83464" algn="just">
              <a:buSzPts val="2200"/>
              <a:buFont typeface="Wingdings" panose="05000000000000000000" pitchFamily="2" charset="2"/>
              <a:buChar char="§"/>
            </a:pPr>
            <a:r>
              <a:rPr lang="en-US" sz="2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Slower data processing due to decentralization.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283464" algn="just">
              <a:buSzPts val="2200"/>
              <a:buFont typeface="Wingdings" panose="05000000000000000000" pitchFamily="2" charset="2"/>
              <a:buChar char="§"/>
            </a:pPr>
            <a:r>
              <a:rPr lang="en-US" sz="2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IN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implementation</a:t>
            </a:r>
            <a:r>
              <a:rPr lang="en-US" sz="2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costs may limit adoption.</a:t>
            </a:r>
          </a:p>
          <a:p>
            <a:pPr algn="just">
              <a:buSzPts val="2200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framework offers long-term value through trust, security, and transparency. </a:t>
            </a:r>
          </a:p>
          <a:p>
            <a:pPr algn="just">
              <a:buSzPts val="2200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 should aim to optimize performance and reduce costs for better scalability and accessibility.</a:t>
            </a:r>
            <a:endParaRPr lang="en-US" sz="2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16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4FCB4-0866-0B77-2EAE-3D47F4FCD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C27D6D9-FC5F-6B83-08AE-93E3D335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73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7F14E-C151-19CA-B9C9-1D53B12C4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453F8-EC06-5FB9-A2EB-D7952ACD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D69A2A35-0194-A0B7-A9D7-64F462BC5941}"/>
              </a:ext>
            </a:extLst>
          </p:cNvPr>
          <p:cNvSpPr txBox="1">
            <a:spLocks/>
          </p:cNvSpPr>
          <p:nvPr/>
        </p:nvSpPr>
        <p:spPr>
          <a:xfrm>
            <a:off x="750305" y="979573"/>
            <a:ext cx="8554065" cy="4898853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vert="horz" lIns="91440" tIns="45720" rIns="4572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current Distributed DevOps model struggles with issues like security, privacy, transparency, and traceability.</a:t>
            </a:r>
          </a:p>
          <a:p>
            <a:pPr algn="just"/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framework uses smart contracts and decentralized architecture to enhance secure and efficient teamwork. </a:t>
            </a:r>
          </a:p>
          <a:p>
            <a:pPr algn="just"/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blockchain technology, it improves collaboration, transparency, traceability, and efficiency.</a:t>
            </a:r>
          </a:p>
          <a:p>
            <a:pPr algn="just"/>
            <a:r>
              <a:rPr lang="en-US" sz="21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 can explore using AI/ML for automating testing, resource management, and risk prediction. </a:t>
            </a:r>
            <a:endParaRPr lang="en-IN" sz="2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1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framework is a promising step toward improving trust, security, and transparency in Distributed DevOps.</a:t>
            </a:r>
            <a:endParaRPr lang="en-IN" sz="2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143CF9-07CA-C2EA-9FD8-FDEF5917E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1" y="592394"/>
            <a:ext cx="6341315" cy="5673212"/>
          </a:xfrm>
        </p:spPr>
        <p:txBody>
          <a:bodyPr anchor="ctr">
            <a:noAutofit/>
          </a:bodyPr>
          <a:lstStyle/>
          <a:p>
            <a:pPr marL="457200" indent="-457200" algn="just">
              <a:buFont typeface="+mj-lt"/>
              <a:buAutoNum type="arabicParenR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 Leite, C. Rocha, F. Kon, D. Milojicic, and P. Meirelles, ‘‘A survey of DevOps concepts and challenges,’’ ACM Comput.Surv,vol. 52,no. 6, doi: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https://doi.org/10.1145/3359981"/>
              </a:rPr>
              <a:t>https://doi.org/10.1145/3359981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M. Gall and F. Pigni, ‘‘Taking DevOps mainstream: A critical review and conceptual framework,’’ Eur. J. Inf. Syst., vol. 31, no. 5, pp. 548–567, Sep. 2022, doi: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pres?slideindex=1&amp;slidetitle=" tooltip="https://doi.org/10.1080/0960085x.2021.1997100"/>
              </a:rPr>
              <a:t>https://doi.org/10.1080/0960085x.2021.1997100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Diel, S. Marczak, and D. S. Cruzes, ‘‘Communication challenges and strategies in distributed DevOps,’’ in Proc. IEEE 11th Int. Conf. Global Softw. Eng. (ICGSE), Aug. 2016, pp. 24–28, doi: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pres?slideindex=1&amp;slidetitle=" tooltip="https://doi.org/10.1109/ICGSE.2016.28"/>
              </a:rPr>
              <a:t>https://doi.org/10.1109/ICGSE.2016.28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Deloitte Luxembourg. ‘‘DevOps in a Distributed World and New Ways of Working,’’ Deloitte Luxembourg, Nov. 21, 2023. [Online]. Available: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pres?slideindex=1&amp;slidetitle=" tooltip="https://www2.deloitte.com/lu/en/pages/risk/articles/devops-in-a-distributed-world-and-new-ways-of-working.html"/>
              </a:rPr>
              <a:t>https://www2.deloitte.com/lu/en/pages/risk/articles/devops-in-a-distributed-world-and-new-ways-of-working.html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Kharnagy. ‘‘Illustration Showing Stages in a DevOps Toolchain,’’ Wikimedia Commons, 2016. Accessed: Nov. 20, 2023. [Online]. Available: 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pres?slideindex=1&amp;slidetitle=" tooltip="https://commons.wikimedia.org/wiki/File"/>
              </a:rPr>
              <a:t>https://commons.wikimedia.org/wiki/File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6D0F0-4269-08C5-01F1-0E453016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23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E698EA-12FA-EACB-3C03-7DAB0493F055}"/>
              </a:ext>
            </a:extLst>
          </p:cNvPr>
          <p:cNvSpPr txBox="1"/>
          <p:nvPr/>
        </p:nvSpPr>
        <p:spPr>
          <a:xfrm>
            <a:off x="7818120" y="3035808"/>
            <a:ext cx="3596639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5358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2CF8DE2-2A2B-7461-97CD-0AB593CB1C0E}"/>
              </a:ext>
            </a:extLst>
          </p:cNvPr>
          <p:cNvSpPr txBox="1"/>
          <p:nvPr/>
        </p:nvSpPr>
        <p:spPr>
          <a:xfrm>
            <a:off x="747252" y="3035401"/>
            <a:ext cx="62336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algn="r"/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val="416565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56DB0F-2DAC-5958-3234-6EA085EB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85500"/>
            <a:ext cx="10890504" cy="90564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9441489-512D-1E98-48BB-A9840E3F0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40" y="2861188"/>
            <a:ext cx="4087367" cy="22024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B262E-A5F0-9ED8-9ED6-7BEC099F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E947E8B-5DD6-DB98-B282-DE54A2C0F427}"/>
              </a:ext>
            </a:extLst>
          </p:cNvPr>
          <p:cNvSpPr txBox="1">
            <a:spLocks/>
          </p:cNvSpPr>
          <p:nvPr/>
        </p:nvSpPr>
        <p:spPr>
          <a:xfrm>
            <a:off x="4864606" y="2062066"/>
            <a:ext cx="6803138" cy="3769568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vert="horz" lIns="91440" tIns="45720" rIns="4572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software development becomes more complex, DevOps integrates development and operations for efficient CI/CD. 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DevOps enables global team collaboration but faces challenges like security, transparency, and traceability, leading to delays and vulnerabilities.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technology offers a decentralized, immutable solution to these issues.</a:t>
            </a:r>
          </a:p>
        </p:txBody>
      </p:sp>
    </p:spTree>
    <p:extLst>
      <p:ext uri="{BB962C8B-B14F-4D97-AF65-F5344CB8AC3E}">
        <p14:creationId xmlns:p14="http://schemas.microsoft.com/office/powerpoint/2010/main" val="268428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879EAD-4E04-1864-5F5A-B4F527B59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887" y="3470790"/>
            <a:ext cx="6468226" cy="291537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9818C-DB13-C1DA-3504-62A2EA72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7249B23-2CA7-2363-3CA0-E6CA210D9284}"/>
              </a:ext>
            </a:extLst>
          </p:cNvPr>
          <p:cNvSpPr txBox="1">
            <a:spLocks/>
          </p:cNvSpPr>
          <p:nvPr/>
        </p:nvSpPr>
        <p:spPr>
          <a:xfrm>
            <a:off x="650748" y="565354"/>
            <a:ext cx="10890504" cy="2863646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vert="horz" lIns="91440" tIns="45720" rIns="4572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proposes a integrates blockchain into the DevOps pipeline using smart contracts, IPFS, and consensus mechanism to enhance security and reliability.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framework-based approach was implemented in Python and tested with Spyder IDE and Postman, showing improvements in security, traceability, and transparency.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may explore AI-driven automation in blockchain-enabled DevOps.</a:t>
            </a:r>
          </a:p>
        </p:txBody>
      </p:sp>
    </p:spTree>
    <p:extLst>
      <p:ext uri="{BB962C8B-B14F-4D97-AF65-F5344CB8AC3E}">
        <p14:creationId xmlns:p14="http://schemas.microsoft.com/office/powerpoint/2010/main" val="243796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81E6-1867-27A1-6531-F327A72D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90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F3930-7226-63E0-7754-B4FBBDA5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B5783598-2293-37E5-DDC6-6775D900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85500"/>
            <a:ext cx="10890504" cy="90564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EF0357A-1C88-ACA8-3963-3783B3EA41A8}"/>
              </a:ext>
            </a:extLst>
          </p:cNvPr>
          <p:cNvSpPr txBox="1">
            <a:spLocks/>
          </p:cNvSpPr>
          <p:nvPr/>
        </p:nvSpPr>
        <p:spPr>
          <a:xfrm>
            <a:off x="777240" y="2005487"/>
            <a:ext cx="10890504" cy="3323597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vert="horz" lIns="91440" tIns="45720" rIns="4572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section highlights the preliminaries for the proposed framework. 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major components that will be used in this framework will be described in this section including;</a:t>
            </a:r>
          </a:p>
          <a:p>
            <a:pPr marL="914400" lvl="1" indent="-457200" algn="just">
              <a:buFont typeface="+mj-lt"/>
              <a:buAutoNum type="alphaUcPeriod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IPFS (InterPlanetary File System)</a:t>
            </a:r>
          </a:p>
          <a:p>
            <a:pPr marL="914400" lvl="1" indent="-457200" algn="just">
              <a:buFont typeface="+mj-lt"/>
              <a:buAutoNum type="alphaUcPeriod"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and Smart Contracts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lphaUcPeriod"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Applications (DApps)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lphaUcPeriod"/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CFC0B0-8375-0EFB-5560-78FD88F2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182027"/>
            <a:ext cx="3621024" cy="4537469"/>
          </a:xfrm>
          <a:solidFill>
            <a:srgbClr val="E9E9E9"/>
          </a:solidFill>
        </p:spPr>
        <p:txBody>
          <a:bodyPr anchor="t">
            <a:normAutofit/>
          </a:bodyPr>
          <a:lstStyle/>
          <a:p>
            <a:pPr algn="ctr"/>
            <a:r>
              <a:rPr lang="en-IN" sz="800" b="1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IPFS (InterPlanetary File System)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C7587-DB63-4AB0-CEFD-FA701A9E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513D2F-BBAF-A7FD-E95A-09EEF45574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54157" b="51111"/>
          <a:stretch/>
        </p:blipFill>
        <p:spPr>
          <a:xfrm>
            <a:off x="1380926" y="2910347"/>
            <a:ext cx="2431261" cy="2592838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DC6F95DF-72B3-2EF7-9956-5903618010B7}"/>
              </a:ext>
            </a:extLst>
          </p:cNvPr>
          <p:cNvSpPr txBox="1">
            <a:spLocks/>
          </p:cNvSpPr>
          <p:nvPr/>
        </p:nvSpPr>
        <p:spPr>
          <a:xfrm>
            <a:off x="4669338" y="1182028"/>
            <a:ext cx="5693861" cy="4537468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vert="horz" lIns="91440" tIns="45720" rIns="4572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IPFS is a content-addressable file system for secure and efficient data storage and sharing.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peer-to-peer network ensures data resilience, availability.</a:t>
            </a:r>
          </a:p>
        </p:txBody>
      </p:sp>
    </p:spTree>
    <p:extLst>
      <p:ext uri="{BB962C8B-B14F-4D97-AF65-F5344CB8AC3E}">
        <p14:creationId xmlns:p14="http://schemas.microsoft.com/office/powerpoint/2010/main" val="67532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3AE7F-65A9-E2BD-AD81-1B6892EE1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C83DCE-1A3F-6592-288F-98061C937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182027"/>
            <a:ext cx="3621024" cy="4537469"/>
          </a:xfrm>
          <a:solidFill>
            <a:srgbClr val="E9E9E9"/>
          </a:solidFill>
        </p:spPr>
        <p:txBody>
          <a:bodyPr anchor="t">
            <a:normAutofit/>
          </a:bodyPr>
          <a:lstStyle/>
          <a:p>
            <a:pPr algn="ctr"/>
            <a:b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 And Smart Contracts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53848F-91BE-6162-1CA1-C7C175B5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E3CBB9-5632-A3FA-E53E-674E9B73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996" b="51685"/>
          <a:stretch/>
        </p:blipFill>
        <p:spPr>
          <a:xfrm>
            <a:off x="1372121" y="2759197"/>
            <a:ext cx="2431261" cy="2684996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575556B-6BF0-E141-FB98-1CAB8DE853A9}"/>
              </a:ext>
            </a:extLst>
          </p:cNvPr>
          <p:cNvSpPr txBox="1">
            <a:spLocks/>
          </p:cNvSpPr>
          <p:nvPr/>
        </p:nvSpPr>
        <p:spPr>
          <a:xfrm>
            <a:off x="4669338" y="1182028"/>
            <a:ext cx="5693861" cy="4537468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vert="horz" lIns="91440" tIns="45720" rIns="4572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 rtl="0" eaLnBrk="1" latinLnBrk="0" hangingPunct="1">
              <a:spcBef>
                <a:spcPts val="1000"/>
              </a:spcBef>
              <a:spcAft>
                <a:spcPts val="1800"/>
              </a:spcAft>
              <a:buClrTx/>
              <a:buSzPts val="2200"/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is a secure, transparent, and immutable ledger. </a:t>
            </a:r>
            <a:endParaRPr lang="en-IN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rtl="0" eaLnBrk="1" latinLnBrk="0" hangingPunct="1">
              <a:spcBef>
                <a:spcPts val="1000"/>
              </a:spcBef>
              <a:spcAft>
                <a:spcPts val="1800"/>
              </a:spcAft>
            </a:pPr>
            <a:r>
              <a:rPr lang="en-US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 are self-executing codes on the blockchain, allowing trusted, automated transactions without intermediaries.</a:t>
            </a:r>
            <a:endParaRPr lang="en-IN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7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20EA9-38BC-C10A-EFFF-796D11DB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CD78A71B-C0EA-954F-DADF-B9FC2247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182027"/>
            <a:ext cx="3621024" cy="4537469"/>
          </a:xfrm>
          <a:solidFill>
            <a:srgbClr val="E9E9E9"/>
          </a:solidFill>
        </p:spPr>
        <p:txBody>
          <a:bodyPr anchor="t">
            <a:normAutofit/>
          </a:bodyPr>
          <a:lstStyle/>
          <a:p>
            <a:pPr algn="ctr"/>
            <a:r>
              <a:rPr lang="en-IN" sz="800" b="1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Applications</a:t>
            </a:r>
            <a:b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(DApps)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40BC0F-0704-A10E-719E-DF45DAE1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885" r="52150" b="7314"/>
          <a:stretch/>
        </p:blipFill>
        <p:spPr>
          <a:xfrm>
            <a:off x="1372121" y="2857522"/>
            <a:ext cx="2431261" cy="2684996"/>
          </a:xfrm>
          <a:prstGeom prst="rect">
            <a:avLst/>
          </a:prstGeom>
        </p:spPr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E98B65FA-441F-FD3B-131A-12D86169E992}"/>
              </a:ext>
            </a:extLst>
          </p:cNvPr>
          <p:cNvSpPr txBox="1">
            <a:spLocks/>
          </p:cNvSpPr>
          <p:nvPr/>
        </p:nvSpPr>
        <p:spPr>
          <a:xfrm>
            <a:off x="4669338" y="1182027"/>
            <a:ext cx="5693861" cy="4537469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vert="horz" lIns="91440" tIns="45720" rIns="4572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DApps are open-source apps running on decentralized networks. 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rely on smart contracts for backend logic and function autonomously on blockchain platforms.</a:t>
            </a:r>
          </a:p>
        </p:txBody>
      </p:sp>
    </p:spTree>
    <p:extLst>
      <p:ext uri="{BB962C8B-B14F-4D97-AF65-F5344CB8AC3E}">
        <p14:creationId xmlns:p14="http://schemas.microsoft.com/office/powerpoint/2010/main" val="57359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468121_win32_CP_V3" id="{DB41292E-DA07-4A60-84D2-21F0B686AF93}" vid="{CD2DD4A9-674C-44A3-BA93-D7C3019ED0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AF5DA8-6387-4138-BF96-B65D39F2FC21}">
  <ds:schemaRefs>
    <ds:schemaRef ds:uri="http://schemas.microsoft.com/sharepoint/v3"/>
    <ds:schemaRef ds:uri="http://schemas.microsoft.com/office/infopath/2007/PartnerControls"/>
    <ds:schemaRef ds:uri="http://schemas.microsoft.com/office/2006/metadata/properties"/>
    <ds:schemaRef ds:uri="http://purl.org/dc/terms/"/>
    <ds:schemaRef ds:uri="230e9df3-be65-4c73-a93b-d1236ebd677e"/>
    <ds:schemaRef ds:uri="http://www.w3.org/XML/1998/namespace"/>
    <ds:schemaRef ds:uri="http://schemas.microsoft.com/office/2006/documentManagement/types"/>
    <ds:schemaRef ds:uri="http://purl.org/dc/dcmitype/"/>
    <ds:schemaRef ds:uri="71af3243-3dd4-4a8d-8c0d-dd76da1f02a5"/>
    <ds:schemaRef ds:uri="http://schemas.openxmlformats.org/package/2006/metadata/core-properties"/>
    <ds:schemaRef ds:uri="16c05727-aa75-4e4a-9b5f-8a80a1165891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279BBA1-1277-4614-8DDE-B2EB227512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47603A-423C-4B8F-AA3D-8E6FA4710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2660</TotalTime>
  <Words>1267</Words>
  <Application>Microsoft Office PowerPoint</Application>
  <PresentationFormat>Widescreen</PresentationFormat>
  <Paragraphs>128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 Narrow</vt:lpstr>
      <vt:lpstr>Arial</vt:lpstr>
      <vt:lpstr>Calibri</vt:lpstr>
      <vt:lpstr>Segoe UI Light</vt:lpstr>
      <vt:lpstr>Times New Roman</vt:lpstr>
      <vt:lpstr>Wingdings</vt:lpstr>
      <vt:lpstr>Custom</vt:lpstr>
      <vt:lpstr>Blockchain-Enabled Distributed DevOps: Enhancing Security, Transparency and Traceability in Software Development</vt:lpstr>
      <vt:lpstr>PowerPoint Presentation</vt:lpstr>
      <vt:lpstr>INTRODUCTION</vt:lpstr>
      <vt:lpstr>PowerPoint Presentation</vt:lpstr>
      <vt:lpstr>PRELIMINARIES</vt:lpstr>
      <vt:lpstr>PRELIMINARIES</vt:lpstr>
      <vt:lpstr>. IPFS (InterPlanetary File System)</vt:lpstr>
      <vt:lpstr> Blockchain And Smart Contracts</vt:lpstr>
      <vt:lpstr>. Decentralized Applications (DApps)</vt:lpstr>
      <vt:lpstr> JENKINS</vt:lpstr>
      <vt:lpstr>PROPOSED FRAMEWORK</vt:lpstr>
      <vt:lpstr>PROPOSED FRAMEWORK</vt:lpstr>
      <vt:lpstr>A. HIGH-LEVEL ARCHITECTURE</vt:lpstr>
      <vt:lpstr>B. LAYERED ARCHITECTURE</vt:lpstr>
      <vt:lpstr>PowerPoint Presentation</vt:lpstr>
      <vt:lpstr>PowerPoint Presentation</vt:lpstr>
      <vt:lpstr>C. IMPLEMENTATION CHALLENGES AND LIMITATIONS</vt:lpstr>
      <vt:lpstr>PowerPoint Presentation</vt:lpstr>
      <vt:lpstr>PowerPoint Presentation</vt:lpstr>
      <vt:lpstr>PowerPoint Presentation</vt:lpstr>
      <vt:lpstr>CONCLUSION AND FUTURE WORK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DEVIKA SUNILKUMAR</dc:creator>
  <cp:lastModifiedBy>DEVIKA SUNILKUMAR</cp:lastModifiedBy>
  <cp:revision>96</cp:revision>
  <dcterms:created xsi:type="dcterms:W3CDTF">2025-03-31T18:12:31Z</dcterms:created>
  <dcterms:modified xsi:type="dcterms:W3CDTF">2025-04-24T18:09:49Z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