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C21"/>
    <a:srgbClr val="7ACF7D"/>
    <a:srgbClr val="10C762"/>
    <a:srgbClr val="35B854"/>
    <a:srgbClr val="02612D"/>
    <a:srgbClr val="18A138"/>
    <a:srgbClr val="3ABD33"/>
    <a:srgbClr val="419E3C"/>
    <a:srgbClr val="500657"/>
    <a:srgbClr val="D61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5C775-5D57-4411-AB76-16486EBA9282}" v="1465" dt="2023-07-30T09:52:46.540"/>
    <p1510:client id="{4D22AF82-D44C-4219-8D16-699AD22B9919}" v="117" dt="2023-07-27T18:18:58.310"/>
    <p1510:client id="{B7D5F791-81A5-444E-BDF8-417AC409235E}" v="340" dt="2023-07-27T18:55:37.758"/>
    <p1510:client id="{F8784714-34A0-4CB7-9D7D-46E7F115AE23}" v="157" dt="2023-07-27T19:29:38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85187-65E9-36A7-0E4C-5B86EC01D41F}"/>
              </a:ext>
            </a:extLst>
          </p:cNvPr>
          <p:cNvSpPr txBox="1"/>
          <p:nvPr/>
        </p:nvSpPr>
        <p:spPr>
          <a:xfrm>
            <a:off x="5975992" y="2682939"/>
            <a:ext cx="3850196" cy="2800767"/>
          </a:xfrm>
          <a:prstGeom prst="rect">
            <a:avLst/>
          </a:prstGeom>
          <a:solidFill>
            <a:srgbClr val="010C21"/>
          </a:solidFill>
          <a:ln>
            <a:solidFill>
              <a:srgbClr val="010C2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cs typeface="Calibri"/>
              </a:rPr>
              <a:t>     </a:t>
            </a:r>
            <a:r>
              <a:rPr lang="en-US" sz="4000" dirty="0">
                <a:solidFill>
                  <a:srgbClr val="10C762"/>
                </a:solidFill>
                <a:cs typeface="Calibri"/>
              </a:rPr>
              <a:t> </a:t>
            </a:r>
            <a:r>
              <a:rPr lang="en-US" sz="7200" b="1" dirty="0">
                <a:solidFill>
                  <a:srgbClr val="10C762"/>
                </a:solidFill>
                <a:cs typeface="Calibri"/>
              </a:rPr>
              <a:t>Spotify</a:t>
            </a:r>
            <a:r>
              <a:rPr lang="en-US" sz="8800" b="1" dirty="0">
                <a:solidFill>
                  <a:srgbClr val="10C762"/>
                </a:solidFill>
                <a:cs typeface="Calibri"/>
              </a:rPr>
              <a:t>  </a:t>
            </a:r>
            <a:endParaRPr lang="en-US" sz="8800" b="1">
              <a:solidFill>
                <a:srgbClr val="00B050"/>
              </a:solidFill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E61AD-BE47-09D5-32CD-348AC7A4BEDE}"/>
              </a:ext>
            </a:extLst>
          </p:cNvPr>
          <p:cNvSpPr/>
          <p:nvPr/>
        </p:nvSpPr>
        <p:spPr>
          <a:xfrm>
            <a:off x="-5015350" y="-9683"/>
            <a:ext cx="9374036" cy="6829244"/>
          </a:xfrm>
          <a:prstGeom prst="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C61D8-4F42-8038-217A-99943B890727}"/>
              </a:ext>
            </a:extLst>
          </p:cNvPr>
          <p:cNvSpPr/>
          <p:nvPr/>
        </p:nvSpPr>
        <p:spPr>
          <a:xfrm>
            <a:off x="4220488" y="5097213"/>
            <a:ext cx="948905" cy="905773"/>
          </a:xfrm>
          <a:prstGeom prst="round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E91D-6966-FEB0-DCEF-470D92DCDBD4}"/>
              </a:ext>
            </a:extLst>
          </p:cNvPr>
          <p:cNvSpPr/>
          <p:nvPr/>
        </p:nvSpPr>
        <p:spPr>
          <a:xfrm>
            <a:off x="-5490978" y="-1174"/>
            <a:ext cx="8310112" cy="6857999"/>
          </a:xfrm>
          <a:prstGeom prst="rect">
            <a:avLst/>
          </a:prstGeom>
          <a:solidFill>
            <a:srgbClr val="35B854"/>
          </a:solidFill>
          <a:ln>
            <a:solidFill>
              <a:srgbClr val="419E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478D9-E297-CA95-5A9B-A9E2B3CF71E2}"/>
              </a:ext>
            </a:extLst>
          </p:cNvPr>
          <p:cNvSpPr/>
          <p:nvPr/>
        </p:nvSpPr>
        <p:spPr>
          <a:xfrm>
            <a:off x="2653356" y="4018911"/>
            <a:ext cx="1078301" cy="905773"/>
          </a:xfrm>
          <a:prstGeom prst="round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249D-BD16-180E-7EFF-2DA259D6E700}"/>
              </a:ext>
            </a:extLst>
          </p:cNvPr>
          <p:cNvSpPr/>
          <p:nvPr/>
        </p:nvSpPr>
        <p:spPr>
          <a:xfrm>
            <a:off x="-5689913" y="-40785"/>
            <a:ext cx="7274941" cy="6843621"/>
          </a:xfrm>
          <a:prstGeom prst="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31D72E-A016-8821-21E6-0B79633834A1}"/>
              </a:ext>
            </a:extLst>
          </p:cNvPr>
          <p:cNvSpPr/>
          <p:nvPr/>
        </p:nvSpPr>
        <p:spPr>
          <a:xfrm>
            <a:off x="1445657" y="2911854"/>
            <a:ext cx="1078301" cy="905773"/>
          </a:xfrm>
          <a:prstGeom prst="round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pic>
        <p:nvPicPr>
          <p:cNvPr id="2" name="Picture 2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99CBDDA9-3EA9-266E-FCFF-EF7B43BA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09" y="145211"/>
            <a:ext cx="2743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66433-E233-E35D-4414-BD5E87E3C1EF}"/>
              </a:ext>
            </a:extLst>
          </p:cNvPr>
          <p:cNvSpPr txBox="1"/>
          <p:nvPr/>
        </p:nvSpPr>
        <p:spPr>
          <a:xfrm>
            <a:off x="7372576" y="4020978"/>
            <a:ext cx="3516433" cy="646331"/>
          </a:xfrm>
          <a:prstGeom prst="rect">
            <a:avLst/>
          </a:prstGeom>
          <a:solidFill>
            <a:srgbClr val="010C2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rgbClr val="10C762"/>
                </a:solidFill>
                <a:cs typeface="Calibri"/>
              </a:rPr>
              <a:t>Clone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0765-7DCB-C799-1671-0F76BA3E2094}"/>
              </a:ext>
            </a:extLst>
          </p:cNvPr>
          <p:cNvSpPr/>
          <p:nvPr/>
        </p:nvSpPr>
        <p:spPr>
          <a:xfrm>
            <a:off x="-6724496" y="-27581"/>
            <a:ext cx="7217433" cy="6915509"/>
          </a:xfrm>
          <a:prstGeom prst="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137649-0369-B60E-F0D2-D3763C70C70C}"/>
              </a:ext>
            </a:extLst>
          </p:cNvPr>
          <p:cNvSpPr/>
          <p:nvPr/>
        </p:nvSpPr>
        <p:spPr>
          <a:xfrm>
            <a:off x="381732" y="1790419"/>
            <a:ext cx="1078301" cy="905773"/>
          </a:xfrm>
          <a:prstGeom prst="round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76399-7E49-F71C-55C5-CDCF644146E5}"/>
              </a:ext>
            </a:extLst>
          </p:cNvPr>
          <p:cNvSpPr txBox="1"/>
          <p:nvPr/>
        </p:nvSpPr>
        <p:spPr>
          <a:xfrm>
            <a:off x="5489510" y="530289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C21C7-E3F1-93C6-0FA6-8E32912716C9}"/>
              </a:ext>
            </a:extLst>
          </p:cNvPr>
          <p:cNvSpPr txBox="1"/>
          <p:nvPr/>
        </p:nvSpPr>
        <p:spPr>
          <a:xfrm>
            <a:off x="5402877" y="5228675"/>
            <a:ext cx="6334395" cy="1200329"/>
          </a:xfrm>
          <a:prstGeom prst="rect">
            <a:avLst/>
          </a:prstGeom>
          <a:solidFill>
            <a:srgbClr val="010C2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rgbClr val="10C762"/>
                </a:solidFill>
                <a:cs typeface="Calibri"/>
              </a:rPr>
              <a:t>                    Website</a:t>
            </a:r>
            <a:endParaRPr lang="en-US" dirty="0"/>
          </a:p>
          <a:p>
            <a:r>
              <a:rPr lang="en-US" sz="3600" i="1" dirty="0">
                <a:solidFill>
                  <a:srgbClr val="10C762"/>
                </a:solidFill>
                <a:cs typeface="Calibri"/>
              </a:rPr>
              <a:t>Using HTML,CSS &amp; Java 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E61AD-BE47-09D5-32CD-348AC7A4BEDE}"/>
              </a:ext>
            </a:extLst>
          </p:cNvPr>
          <p:cNvSpPr/>
          <p:nvPr/>
        </p:nvSpPr>
        <p:spPr>
          <a:xfrm>
            <a:off x="-5015350" y="-9683"/>
            <a:ext cx="9374036" cy="6829244"/>
          </a:xfrm>
          <a:prstGeom prst="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C61D8-4F42-8038-217A-99943B890727}"/>
              </a:ext>
            </a:extLst>
          </p:cNvPr>
          <p:cNvSpPr/>
          <p:nvPr/>
        </p:nvSpPr>
        <p:spPr>
          <a:xfrm>
            <a:off x="4220488" y="5097213"/>
            <a:ext cx="948905" cy="905773"/>
          </a:xfrm>
          <a:prstGeom prst="round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E91D-6966-FEB0-DCEF-470D92DCDBD4}"/>
              </a:ext>
            </a:extLst>
          </p:cNvPr>
          <p:cNvSpPr/>
          <p:nvPr/>
        </p:nvSpPr>
        <p:spPr>
          <a:xfrm>
            <a:off x="-5490978" y="-1174"/>
            <a:ext cx="8310112" cy="6857999"/>
          </a:xfrm>
          <a:prstGeom prst="rect">
            <a:avLst/>
          </a:prstGeom>
          <a:solidFill>
            <a:srgbClr val="35B854"/>
          </a:solidFill>
          <a:ln>
            <a:solidFill>
              <a:srgbClr val="419E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478D9-E297-CA95-5A9B-A9E2B3CF71E2}"/>
              </a:ext>
            </a:extLst>
          </p:cNvPr>
          <p:cNvSpPr/>
          <p:nvPr/>
        </p:nvSpPr>
        <p:spPr>
          <a:xfrm>
            <a:off x="2653356" y="4018911"/>
            <a:ext cx="1078301" cy="905773"/>
          </a:xfrm>
          <a:prstGeom prst="round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249D-BD16-180E-7EFF-2DA259D6E700}"/>
              </a:ext>
            </a:extLst>
          </p:cNvPr>
          <p:cNvSpPr/>
          <p:nvPr/>
        </p:nvSpPr>
        <p:spPr>
          <a:xfrm>
            <a:off x="-5689913" y="-40785"/>
            <a:ext cx="7274941" cy="6843621"/>
          </a:xfrm>
          <a:prstGeom prst="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31D72E-A016-8821-21E6-0B79633834A1}"/>
              </a:ext>
            </a:extLst>
          </p:cNvPr>
          <p:cNvSpPr/>
          <p:nvPr/>
        </p:nvSpPr>
        <p:spPr>
          <a:xfrm>
            <a:off x="1445657" y="2911854"/>
            <a:ext cx="1078301" cy="905773"/>
          </a:xfrm>
          <a:prstGeom prst="round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0765-7DCB-C799-1671-0F76BA3E2094}"/>
              </a:ext>
            </a:extLst>
          </p:cNvPr>
          <p:cNvSpPr/>
          <p:nvPr/>
        </p:nvSpPr>
        <p:spPr>
          <a:xfrm>
            <a:off x="-6724496" y="-27581"/>
            <a:ext cx="7217433" cy="6915509"/>
          </a:xfrm>
          <a:prstGeom prst="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137649-0369-B60E-F0D2-D3763C70C70C}"/>
              </a:ext>
            </a:extLst>
          </p:cNvPr>
          <p:cNvSpPr/>
          <p:nvPr/>
        </p:nvSpPr>
        <p:spPr>
          <a:xfrm>
            <a:off x="381732" y="1790419"/>
            <a:ext cx="1078301" cy="905773"/>
          </a:xfrm>
          <a:prstGeom prst="round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76399-7E49-F71C-55C5-CDCF644146E5}"/>
              </a:ext>
            </a:extLst>
          </p:cNvPr>
          <p:cNvSpPr txBox="1"/>
          <p:nvPr/>
        </p:nvSpPr>
        <p:spPr>
          <a:xfrm>
            <a:off x="5489510" y="5302897"/>
            <a:ext cx="6438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PROJECT IS DONE UNDER THE GUIDANCE OF IBM, AND GALGOTIAS UNIVERSITY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431F5-AC49-6037-5690-6136C1D78518}"/>
              </a:ext>
            </a:extLst>
          </p:cNvPr>
          <p:cNvSpPr txBox="1"/>
          <p:nvPr/>
        </p:nvSpPr>
        <p:spPr>
          <a:xfrm>
            <a:off x="4439595" y="67204"/>
            <a:ext cx="7455829" cy="707886"/>
          </a:xfrm>
          <a:prstGeom prst="rect">
            <a:avLst/>
          </a:prstGeom>
          <a:solidFill>
            <a:srgbClr val="010C2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10C762"/>
                </a:solidFill>
                <a:cs typeface="Calibri"/>
              </a:rPr>
              <a:t>         </a:t>
            </a:r>
            <a:r>
              <a:rPr lang="en-US" sz="3600" b="1" dirty="0">
                <a:solidFill>
                  <a:srgbClr val="10C762"/>
                </a:solidFill>
                <a:cs typeface="Calibri"/>
              </a:rPr>
              <a:t>Submitted by: GU_FE_TEAM09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61149-E5E8-D617-F8E4-8ECFC4E24BE4}"/>
              </a:ext>
            </a:extLst>
          </p:cNvPr>
          <p:cNvSpPr txBox="1"/>
          <p:nvPr/>
        </p:nvSpPr>
        <p:spPr>
          <a:xfrm>
            <a:off x="4695645" y="1130061"/>
            <a:ext cx="720018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ANIKET KUMAR THAKUR (22SCSE1011967)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ANCHAL KUMARI (22SCSE1010680)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SIMRAN CHAUHAN (22SCSE1011148)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ANAS AHMAD (21SCSE1011096)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KARTIK RANA (22SCSE1010755)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GUNJAN (21SCSE1011282)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GURJAS KAUR (21SCSE1180218)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BISHAL PAUL (21SCSE1010468)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GOVIND KUMAR (22SCSE1012853)</a:t>
            </a:r>
            <a:endParaRPr lang="en-US" sz="28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161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E61AD-BE47-09D5-32CD-348AC7A4BEDE}"/>
              </a:ext>
            </a:extLst>
          </p:cNvPr>
          <p:cNvSpPr/>
          <p:nvPr/>
        </p:nvSpPr>
        <p:spPr>
          <a:xfrm>
            <a:off x="764348" y="-9683"/>
            <a:ext cx="9374036" cy="6829244"/>
          </a:xfrm>
          <a:prstGeom prst="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C61D8-4F42-8038-217A-99943B890727}"/>
              </a:ext>
            </a:extLst>
          </p:cNvPr>
          <p:cNvSpPr/>
          <p:nvPr/>
        </p:nvSpPr>
        <p:spPr>
          <a:xfrm>
            <a:off x="9971431" y="5125967"/>
            <a:ext cx="948905" cy="905773"/>
          </a:xfrm>
          <a:prstGeom prst="round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E91D-6966-FEB0-DCEF-470D92DCDBD4}"/>
              </a:ext>
            </a:extLst>
          </p:cNvPr>
          <p:cNvSpPr/>
          <p:nvPr/>
        </p:nvSpPr>
        <p:spPr>
          <a:xfrm>
            <a:off x="-4800865" y="-44306"/>
            <a:ext cx="8310112" cy="6857999"/>
          </a:xfrm>
          <a:prstGeom prst="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478D9-E297-CA95-5A9B-A9E2B3CF71E2}"/>
              </a:ext>
            </a:extLst>
          </p:cNvPr>
          <p:cNvSpPr/>
          <p:nvPr/>
        </p:nvSpPr>
        <p:spPr>
          <a:xfrm>
            <a:off x="3343469" y="3918270"/>
            <a:ext cx="1078301" cy="819509"/>
          </a:xfrm>
          <a:prstGeom prst="round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249D-BD16-180E-7EFF-2DA259D6E700}"/>
              </a:ext>
            </a:extLst>
          </p:cNvPr>
          <p:cNvSpPr/>
          <p:nvPr/>
        </p:nvSpPr>
        <p:spPr>
          <a:xfrm>
            <a:off x="-5086064" y="-55162"/>
            <a:ext cx="7274941" cy="6843621"/>
          </a:xfrm>
          <a:prstGeom prst="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31D72E-A016-8821-21E6-0B79633834A1}"/>
              </a:ext>
            </a:extLst>
          </p:cNvPr>
          <p:cNvSpPr/>
          <p:nvPr/>
        </p:nvSpPr>
        <p:spPr>
          <a:xfrm>
            <a:off x="2049506" y="2897477"/>
            <a:ext cx="1078301" cy="905773"/>
          </a:xfrm>
          <a:prstGeom prst="round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9E5872-33B9-16F9-F735-776B4D5B29FA}"/>
              </a:ext>
            </a:extLst>
          </p:cNvPr>
          <p:cNvSpPr/>
          <p:nvPr/>
        </p:nvSpPr>
        <p:spPr>
          <a:xfrm>
            <a:off x="-6278798" y="-56336"/>
            <a:ext cx="7217433" cy="6915509"/>
          </a:xfrm>
          <a:prstGeom prst="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8ACD08-28AA-C8A5-D7E6-4A5C90CBD4BE}"/>
              </a:ext>
            </a:extLst>
          </p:cNvPr>
          <p:cNvSpPr/>
          <p:nvPr/>
        </p:nvSpPr>
        <p:spPr>
          <a:xfrm>
            <a:off x="827430" y="1761664"/>
            <a:ext cx="1078301" cy="905773"/>
          </a:xfrm>
          <a:prstGeom prst="round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FA236A-7896-1B4C-BB0D-A05EEC0FA83B}"/>
              </a:ext>
            </a:extLst>
          </p:cNvPr>
          <p:cNvSpPr txBox="1"/>
          <p:nvPr/>
        </p:nvSpPr>
        <p:spPr>
          <a:xfrm>
            <a:off x="3646096" y="1216324"/>
            <a:ext cx="633754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This project is a clone website of popular music application of SPOTIFY. This project give us a demo about the visuals, graphics and the system used by Spotify . The main purpose behind developing this project was to understand the working of the existential systems and applying our learning skill.</a:t>
            </a:r>
            <a:endParaRPr lang="en-US" sz="2400" b="1">
              <a:solidFill>
                <a:schemeClr val="bg1"/>
              </a:solidFill>
              <a:cs typeface="Calibri"/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SPOTIFY is a digital music, podcast and video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 streaming service that provides you with access to </a:t>
            </a:r>
            <a:r>
              <a:rPr lang="en-US" sz="2400" b="1" dirty="0" err="1">
                <a:solidFill>
                  <a:schemeClr val="bg1"/>
                </a:solidFill>
              </a:rPr>
              <a:t>million</a:t>
            </a:r>
            <a:r>
              <a:rPr lang="en-US" sz="2400" b="1" dirty="0">
                <a:solidFill>
                  <a:schemeClr val="bg1"/>
                </a:solidFill>
              </a:rPr>
              <a:t> of songs and other content from artist all </a:t>
            </a:r>
            <a:r>
              <a:rPr lang="en-US" sz="2400" b="1" dirty="0" err="1">
                <a:solidFill>
                  <a:schemeClr val="bg1"/>
                </a:solidFill>
              </a:rPr>
              <a:t>arround</a:t>
            </a:r>
            <a:r>
              <a:rPr lang="en-US" sz="2400" b="1" dirty="0">
                <a:solidFill>
                  <a:schemeClr val="bg1"/>
                </a:solidFill>
              </a:rPr>
              <a:t> the world.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9B5696-D98F-7451-8AD0-10BF0FFBC3D9}"/>
              </a:ext>
            </a:extLst>
          </p:cNvPr>
          <p:cNvSpPr txBox="1"/>
          <p:nvPr/>
        </p:nvSpPr>
        <p:spPr>
          <a:xfrm>
            <a:off x="4492777" y="260845"/>
            <a:ext cx="54739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cs typeface="Calibri"/>
              </a:rPr>
              <a:t>INTRODUCTION</a:t>
            </a:r>
            <a:endParaRPr lang="en-US" sz="4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8B2009-5CA2-D31C-520A-92CA28A3CDF3}"/>
              </a:ext>
            </a:extLst>
          </p:cNvPr>
          <p:cNvCxnSpPr/>
          <p:nvPr/>
        </p:nvCxnSpPr>
        <p:spPr>
          <a:xfrm>
            <a:off x="3883864" y="1029959"/>
            <a:ext cx="5601418" cy="2300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52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E61AD-BE47-09D5-32CD-348AC7A4BEDE}"/>
              </a:ext>
            </a:extLst>
          </p:cNvPr>
          <p:cNvSpPr/>
          <p:nvPr/>
        </p:nvSpPr>
        <p:spPr>
          <a:xfrm>
            <a:off x="-817162" y="-52815"/>
            <a:ext cx="11199960" cy="6829244"/>
          </a:xfrm>
          <a:prstGeom prst="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C61D8-4F42-8038-217A-99943B890727}"/>
              </a:ext>
            </a:extLst>
          </p:cNvPr>
          <p:cNvSpPr/>
          <p:nvPr/>
        </p:nvSpPr>
        <p:spPr>
          <a:xfrm>
            <a:off x="10143959" y="5140344"/>
            <a:ext cx="1135810" cy="905773"/>
          </a:xfrm>
          <a:prstGeom prst="round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alibri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E91D-6966-FEB0-DCEF-470D92DCDBD4}"/>
              </a:ext>
            </a:extLst>
          </p:cNvPr>
          <p:cNvSpPr/>
          <p:nvPr/>
        </p:nvSpPr>
        <p:spPr>
          <a:xfrm>
            <a:off x="878191" y="-44306"/>
            <a:ext cx="8310112" cy="6857999"/>
          </a:xfrm>
          <a:prstGeom prst="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478D9-E297-CA95-5A9B-A9E2B3CF71E2}"/>
              </a:ext>
            </a:extLst>
          </p:cNvPr>
          <p:cNvSpPr/>
          <p:nvPr/>
        </p:nvSpPr>
        <p:spPr>
          <a:xfrm>
            <a:off x="9036903" y="4004534"/>
            <a:ext cx="1078301" cy="905773"/>
          </a:xfrm>
          <a:prstGeom prst="round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249D-BD16-180E-7EFF-2DA259D6E700}"/>
              </a:ext>
            </a:extLst>
          </p:cNvPr>
          <p:cNvSpPr/>
          <p:nvPr/>
        </p:nvSpPr>
        <p:spPr>
          <a:xfrm>
            <a:off x="-5114818" y="-40785"/>
            <a:ext cx="7274941" cy="6843621"/>
          </a:xfrm>
          <a:prstGeom prst="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31D72E-A016-8821-21E6-0B79633834A1}"/>
              </a:ext>
            </a:extLst>
          </p:cNvPr>
          <p:cNvSpPr/>
          <p:nvPr/>
        </p:nvSpPr>
        <p:spPr>
          <a:xfrm>
            <a:off x="2020752" y="2911854"/>
            <a:ext cx="1078301" cy="905773"/>
          </a:xfrm>
          <a:prstGeom prst="round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AD7E8-DD30-EBCC-F024-C936BA4E2A71}"/>
              </a:ext>
            </a:extLst>
          </p:cNvPr>
          <p:cNvSpPr/>
          <p:nvPr/>
        </p:nvSpPr>
        <p:spPr>
          <a:xfrm>
            <a:off x="-6365062" y="-113845"/>
            <a:ext cx="7217433" cy="6915509"/>
          </a:xfrm>
          <a:prstGeom prst="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0F302C-6506-2666-EDC8-5E367503FADC}"/>
              </a:ext>
            </a:extLst>
          </p:cNvPr>
          <p:cNvSpPr/>
          <p:nvPr/>
        </p:nvSpPr>
        <p:spPr>
          <a:xfrm>
            <a:off x="741166" y="1704155"/>
            <a:ext cx="1078301" cy="905773"/>
          </a:xfrm>
          <a:prstGeom prst="round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FBF3F-6F0E-1015-DC6C-A8B50F0ED994}"/>
              </a:ext>
            </a:extLst>
          </p:cNvPr>
          <p:cNvSpPr txBox="1"/>
          <p:nvPr/>
        </p:nvSpPr>
        <p:spPr>
          <a:xfrm>
            <a:off x="2452778" y="885645"/>
            <a:ext cx="62512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 design a simple Music Player. Study of the existing system. Drawbacks of  existing system.</a:t>
            </a:r>
            <a:endParaRPr lang="en-US" sz="2400" b="1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Scope of Proposed System.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6EBCB-13DB-2C15-33DE-6B8913C01E26}"/>
              </a:ext>
            </a:extLst>
          </p:cNvPr>
          <p:cNvSpPr txBox="1"/>
          <p:nvPr/>
        </p:nvSpPr>
        <p:spPr>
          <a:xfrm>
            <a:off x="3420343" y="160205"/>
            <a:ext cx="48052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PROBLEM DEFINITION</a:t>
            </a:r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6E518-AC01-3B5C-C14A-42DA1F0F469E}"/>
              </a:ext>
            </a:extLst>
          </p:cNvPr>
          <p:cNvSpPr txBox="1"/>
          <p:nvPr/>
        </p:nvSpPr>
        <p:spPr>
          <a:xfrm>
            <a:off x="3420342" y="2158657"/>
            <a:ext cx="48052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FEASIBILITY STUDY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E22B8-DF64-B1D0-DF34-C4D53D425203}"/>
              </a:ext>
            </a:extLst>
          </p:cNvPr>
          <p:cNvSpPr txBox="1"/>
          <p:nvPr/>
        </p:nvSpPr>
        <p:spPr>
          <a:xfrm>
            <a:off x="3171646" y="2826589"/>
            <a:ext cx="60356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TECHNICAL FEASIBILITY 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language used are HTML CSS &amp; JAVASCRIPT.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Demo dataset of the songs is taken from the internet sources.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ECONOMICAL FEASIBILITY :</a:t>
            </a:r>
            <a:endParaRPr lang="en-US" sz="2400" b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It is cost effective.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Cost/Benefit Analysis.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2558D-F53D-C306-FFC0-3E706BF60FDD}"/>
              </a:ext>
            </a:extLst>
          </p:cNvPr>
          <p:cNvCxnSpPr/>
          <p:nvPr/>
        </p:nvCxnSpPr>
        <p:spPr>
          <a:xfrm flipV="1">
            <a:off x="2460506" y="794171"/>
            <a:ext cx="6119002" cy="3450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D9294-6AEB-93EE-12DF-707B021993F0}"/>
              </a:ext>
            </a:extLst>
          </p:cNvPr>
          <p:cNvCxnSpPr>
            <a:cxnSpLocks/>
          </p:cNvCxnSpPr>
          <p:nvPr/>
        </p:nvCxnSpPr>
        <p:spPr>
          <a:xfrm flipV="1">
            <a:off x="2446128" y="2720736"/>
            <a:ext cx="6119002" cy="3450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0E5F27-FC74-F02B-B414-D11CF0F64FB5}"/>
              </a:ext>
            </a:extLst>
          </p:cNvPr>
          <p:cNvSpPr txBox="1"/>
          <p:nvPr/>
        </p:nvSpPr>
        <p:spPr>
          <a:xfrm>
            <a:off x="3175926" y="5451072"/>
            <a:ext cx="50496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TECHNICAL REQUIREMENTS</a:t>
            </a:r>
            <a:endParaRPr 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18B70-4CBC-CC10-1702-3B81C49BE710}"/>
              </a:ext>
            </a:extLst>
          </p:cNvPr>
          <p:cNvSpPr txBox="1"/>
          <p:nvPr/>
        </p:nvSpPr>
        <p:spPr>
          <a:xfrm rot="-10800000" flipV="1">
            <a:off x="3099758" y="5917033"/>
            <a:ext cx="62081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HARDWARE :                          CODING  STYLE :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HTML                                        RAM: Min 4GB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CSS                                           Processor: Intel Core i5   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5DF299-EE6D-71AE-D18E-2874A930DF98}"/>
              </a:ext>
            </a:extLst>
          </p:cNvPr>
          <p:cNvCxnSpPr>
            <a:cxnSpLocks/>
          </p:cNvCxnSpPr>
          <p:nvPr/>
        </p:nvCxnSpPr>
        <p:spPr>
          <a:xfrm flipV="1">
            <a:off x="2561146" y="5898132"/>
            <a:ext cx="6119002" cy="3450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7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E61AD-BE47-09D5-32CD-348AC7A4BEDE}"/>
              </a:ext>
            </a:extLst>
          </p:cNvPr>
          <p:cNvSpPr/>
          <p:nvPr/>
        </p:nvSpPr>
        <p:spPr>
          <a:xfrm>
            <a:off x="965631" y="19072"/>
            <a:ext cx="9374036" cy="6829244"/>
          </a:xfrm>
          <a:prstGeom prst="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C61D8-4F42-8038-217A-99943B890727}"/>
              </a:ext>
            </a:extLst>
          </p:cNvPr>
          <p:cNvSpPr/>
          <p:nvPr/>
        </p:nvSpPr>
        <p:spPr>
          <a:xfrm>
            <a:off x="10258978" y="5154722"/>
            <a:ext cx="948905" cy="905773"/>
          </a:xfrm>
          <a:prstGeom prst="round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alibri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E91D-6966-FEB0-DCEF-470D92DCDBD4}"/>
              </a:ext>
            </a:extLst>
          </p:cNvPr>
          <p:cNvSpPr/>
          <p:nvPr/>
        </p:nvSpPr>
        <p:spPr>
          <a:xfrm>
            <a:off x="619399" y="-29929"/>
            <a:ext cx="8310112" cy="6857999"/>
          </a:xfrm>
          <a:prstGeom prst="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478D9-E297-CA95-5A9B-A9E2B3CF71E2}"/>
              </a:ext>
            </a:extLst>
          </p:cNvPr>
          <p:cNvSpPr/>
          <p:nvPr/>
        </p:nvSpPr>
        <p:spPr>
          <a:xfrm>
            <a:off x="8778111" y="4018911"/>
            <a:ext cx="1078301" cy="905773"/>
          </a:xfrm>
          <a:prstGeom prst="round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alibri"/>
              </a:rPr>
              <a:t>2</a:t>
            </a:r>
            <a:endParaRPr lang="en-US" sz="5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249D-BD16-180E-7EFF-2DA259D6E700}"/>
              </a:ext>
            </a:extLst>
          </p:cNvPr>
          <p:cNvSpPr/>
          <p:nvPr/>
        </p:nvSpPr>
        <p:spPr>
          <a:xfrm>
            <a:off x="-902252" y="-40785"/>
            <a:ext cx="8525770" cy="6857998"/>
          </a:xfrm>
          <a:prstGeom prst="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31D72E-A016-8821-21E6-0B79633834A1}"/>
              </a:ext>
            </a:extLst>
          </p:cNvPr>
          <p:cNvSpPr/>
          <p:nvPr/>
        </p:nvSpPr>
        <p:spPr>
          <a:xfrm>
            <a:off x="7498525" y="2926231"/>
            <a:ext cx="1078301" cy="905773"/>
          </a:xfrm>
          <a:prstGeom prst="round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alibri"/>
              </a:rPr>
              <a:t>3</a:t>
            </a:r>
            <a:endParaRPr lang="en-US" sz="5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64259-4D96-0BBC-9C15-4C29C67AC572}"/>
              </a:ext>
            </a:extLst>
          </p:cNvPr>
          <p:cNvSpPr/>
          <p:nvPr/>
        </p:nvSpPr>
        <p:spPr>
          <a:xfrm>
            <a:off x="-6465704" y="-27582"/>
            <a:ext cx="7217433" cy="6915509"/>
          </a:xfrm>
          <a:prstGeom prst="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F695B3-F549-D4D8-E585-F0C7AE5E052B}"/>
              </a:ext>
            </a:extLst>
          </p:cNvPr>
          <p:cNvSpPr/>
          <p:nvPr/>
        </p:nvSpPr>
        <p:spPr>
          <a:xfrm>
            <a:off x="640524" y="1790418"/>
            <a:ext cx="1078301" cy="905773"/>
          </a:xfrm>
          <a:prstGeom prst="round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FF2BB-2656-517C-AD36-D748C793DA8A}"/>
              </a:ext>
            </a:extLst>
          </p:cNvPr>
          <p:cNvSpPr txBox="1"/>
          <p:nvPr/>
        </p:nvSpPr>
        <p:spPr>
          <a:xfrm>
            <a:off x="2639566" y="240307"/>
            <a:ext cx="56450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cs typeface="Calibri"/>
              </a:rPr>
              <a:t>SITE MAP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824850-0217-7B0E-E875-2CEDADC61952}"/>
              </a:ext>
            </a:extLst>
          </p:cNvPr>
          <p:cNvCxnSpPr/>
          <p:nvPr/>
        </p:nvCxnSpPr>
        <p:spPr>
          <a:xfrm flipV="1">
            <a:off x="1367827" y="1139227"/>
            <a:ext cx="5572663" cy="2012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 descr="A diagram of a music playlist">
            <a:extLst>
              <a:ext uri="{FF2B5EF4-FFF2-40B4-BE49-F238E27FC236}">
                <a16:creationId xmlns:a16="http://schemas.microsoft.com/office/drawing/2014/main" id="{01963BF1-493A-3504-E02A-AC173B49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97" y="1794834"/>
            <a:ext cx="5633047" cy="39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E61AD-BE47-09D5-32CD-348AC7A4BEDE}"/>
              </a:ext>
            </a:extLst>
          </p:cNvPr>
          <p:cNvSpPr/>
          <p:nvPr/>
        </p:nvSpPr>
        <p:spPr>
          <a:xfrm>
            <a:off x="1425706" y="-9683"/>
            <a:ext cx="9374036" cy="6829244"/>
          </a:xfrm>
          <a:prstGeom prst="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C61D8-4F42-8038-217A-99943B890727}"/>
              </a:ext>
            </a:extLst>
          </p:cNvPr>
          <p:cNvSpPr/>
          <p:nvPr/>
        </p:nvSpPr>
        <p:spPr>
          <a:xfrm>
            <a:off x="10719053" y="5125967"/>
            <a:ext cx="948905" cy="905773"/>
          </a:xfrm>
          <a:prstGeom prst="round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E91D-6966-FEB0-DCEF-470D92DCDBD4}"/>
              </a:ext>
            </a:extLst>
          </p:cNvPr>
          <p:cNvSpPr/>
          <p:nvPr/>
        </p:nvSpPr>
        <p:spPr>
          <a:xfrm>
            <a:off x="1237625" y="-29929"/>
            <a:ext cx="8310112" cy="6857999"/>
          </a:xfrm>
          <a:prstGeom prst="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478D9-E297-CA95-5A9B-A9E2B3CF71E2}"/>
              </a:ext>
            </a:extLst>
          </p:cNvPr>
          <p:cNvSpPr/>
          <p:nvPr/>
        </p:nvSpPr>
        <p:spPr>
          <a:xfrm>
            <a:off x="9396337" y="4018911"/>
            <a:ext cx="1078301" cy="905773"/>
          </a:xfrm>
          <a:prstGeom prst="round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alibri"/>
              </a:rPr>
              <a:t>2</a:t>
            </a:r>
            <a:endParaRPr lang="en-US" sz="5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249D-BD16-180E-7EFF-2DA259D6E700}"/>
              </a:ext>
            </a:extLst>
          </p:cNvPr>
          <p:cNvSpPr/>
          <p:nvPr/>
        </p:nvSpPr>
        <p:spPr>
          <a:xfrm>
            <a:off x="-240894" y="-40785"/>
            <a:ext cx="8525770" cy="6857998"/>
          </a:xfrm>
          <a:prstGeom prst="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31D72E-A016-8821-21E6-0B79633834A1}"/>
              </a:ext>
            </a:extLst>
          </p:cNvPr>
          <p:cNvSpPr/>
          <p:nvPr/>
        </p:nvSpPr>
        <p:spPr>
          <a:xfrm>
            <a:off x="8159883" y="2926231"/>
            <a:ext cx="1078301" cy="905773"/>
          </a:xfrm>
          <a:prstGeom prst="round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B3AF7-713F-F8FE-8F74-DD50218920B5}"/>
              </a:ext>
            </a:extLst>
          </p:cNvPr>
          <p:cNvSpPr/>
          <p:nvPr/>
        </p:nvSpPr>
        <p:spPr>
          <a:xfrm>
            <a:off x="-240307" y="-41959"/>
            <a:ext cx="7217433" cy="6915509"/>
          </a:xfrm>
          <a:prstGeom prst="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612B45-B5B5-9E21-496B-94E1C520940F}"/>
              </a:ext>
            </a:extLst>
          </p:cNvPr>
          <p:cNvSpPr/>
          <p:nvPr/>
        </p:nvSpPr>
        <p:spPr>
          <a:xfrm>
            <a:off x="6865921" y="1776041"/>
            <a:ext cx="1078301" cy="905773"/>
          </a:xfrm>
          <a:prstGeom prst="round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E8B70-675A-BA46-F979-4B29EC3E8F81}"/>
              </a:ext>
            </a:extLst>
          </p:cNvPr>
          <p:cNvSpPr txBox="1"/>
          <p:nvPr/>
        </p:nvSpPr>
        <p:spPr>
          <a:xfrm>
            <a:off x="-1467" y="117073"/>
            <a:ext cx="67749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GATHERING DATA &amp; FUNCTIONALITY    </a:t>
            </a:r>
          </a:p>
          <a:p>
            <a:r>
              <a:rPr lang="en-US" sz="3200" b="1" dirty="0">
                <a:cs typeface="Calibri"/>
              </a:rPr>
              <a:t>                      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8B850-277B-500A-D9FC-F7B19459EE0D}"/>
              </a:ext>
            </a:extLst>
          </p:cNvPr>
          <p:cNvSpPr txBox="1"/>
          <p:nvPr/>
        </p:nvSpPr>
        <p:spPr>
          <a:xfrm>
            <a:off x="138023" y="1374476"/>
            <a:ext cx="5561162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IDENTIFY STAKEHOLDERS OF THE SYSTEM :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Project manager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Customer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User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Developer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Tester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89708-EC22-BAA2-3FE2-54F3632556D8}"/>
              </a:ext>
            </a:extLst>
          </p:cNvPr>
          <p:cNvSpPr txBox="1"/>
          <p:nvPr/>
        </p:nvSpPr>
        <p:spPr>
          <a:xfrm>
            <a:off x="138023" y="3329796"/>
            <a:ext cx="669697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INPUT DATA OF THE SYSTEM 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Music 1 - Music 2 - Music 3 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Output information of the system 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 Plays the songs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endParaRPr lang="en-US" b="1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FUNCTIONAL/ PROCESSING OF THE SYSTEM 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Processing requirements :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Requires the internet connection in the system.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Needs the browser to the start the music player.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8E853E-F5DB-F2CC-CAFA-A47C1031EB02}"/>
              </a:ext>
            </a:extLst>
          </p:cNvPr>
          <p:cNvCxnSpPr/>
          <p:nvPr/>
        </p:nvCxnSpPr>
        <p:spPr>
          <a:xfrm>
            <a:off x="46008" y="1260895"/>
            <a:ext cx="6650966" cy="86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9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E61AD-BE47-09D5-32CD-348AC7A4BEDE}"/>
              </a:ext>
            </a:extLst>
          </p:cNvPr>
          <p:cNvSpPr/>
          <p:nvPr/>
        </p:nvSpPr>
        <p:spPr>
          <a:xfrm>
            <a:off x="1425706" y="-9683"/>
            <a:ext cx="9374036" cy="6829244"/>
          </a:xfrm>
          <a:prstGeom prst="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C61D8-4F42-8038-217A-99943B890727}"/>
              </a:ext>
            </a:extLst>
          </p:cNvPr>
          <p:cNvSpPr/>
          <p:nvPr/>
        </p:nvSpPr>
        <p:spPr>
          <a:xfrm>
            <a:off x="10719053" y="5125967"/>
            <a:ext cx="948905" cy="905773"/>
          </a:xfrm>
          <a:prstGeom prst="roundRect">
            <a:avLst/>
          </a:prstGeom>
          <a:solidFill>
            <a:srgbClr val="02612D"/>
          </a:solidFill>
          <a:ln>
            <a:solidFill>
              <a:srgbClr val="026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BE91D-6966-FEB0-DCEF-470D92DCDBD4}"/>
              </a:ext>
            </a:extLst>
          </p:cNvPr>
          <p:cNvSpPr/>
          <p:nvPr/>
        </p:nvSpPr>
        <p:spPr>
          <a:xfrm>
            <a:off x="1237625" y="-29929"/>
            <a:ext cx="8310112" cy="6857999"/>
          </a:xfrm>
          <a:prstGeom prst="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478D9-E297-CA95-5A9B-A9E2B3CF71E2}"/>
              </a:ext>
            </a:extLst>
          </p:cNvPr>
          <p:cNvSpPr/>
          <p:nvPr/>
        </p:nvSpPr>
        <p:spPr>
          <a:xfrm>
            <a:off x="9396337" y="4018911"/>
            <a:ext cx="1078301" cy="905773"/>
          </a:xfrm>
          <a:prstGeom prst="roundRect">
            <a:avLst/>
          </a:prstGeom>
          <a:solidFill>
            <a:srgbClr val="35B854"/>
          </a:solidFill>
          <a:ln>
            <a:solidFill>
              <a:srgbClr val="35B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alibri"/>
              </a:rPr>
              <a:t>2</a:t>
            </a:r>
            <a:endParaRPr lang="en-US" sz="5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B249D-BD16-180E-7EFF-2DA259D6E700}"/>
              </a:ext>
            </a:extLst>
          </p:cNvPr>
          <p:cNvSpPr/>
          <p:nvPr/>
        </p:nvSpPr>
        <p:spPr>
          <a:xfrm>
            <a:off x="-240894" y="-40785"/>
            <a:ext cx="8525770" cy="6857998"/>
          </a:xfrm>
          <a:prstGeom prst="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31D72E-A016-8821-21E6-0B79633834A1}"/>
              </a:ext>
            </a:extLst>
          </p:cNvPr>
          <p:cNvSpPr/>
          <p:nvPr/>
        </p:nvSpPr>
        <p:spPr>
          <a:xfrm>
            <a:off x="8159883" y="2926231"/>
            <a:ext cx="1078301" cy="905773"/>
          </a:xfrm>
          <a:prstGeom prst="roundRect">
            <a:avLst/>
          </a:prstGeom>
          <a:solidFill>
            <a:srgbClr val="10C762"/>
          </a:solidFill>
          <a:ln>
            <a:solidFill>
              <a:srgbClr val="10C7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B3AF7-713F-F8FE-8F74-DD50218920B5}"/>
              </a:ext>
            </a:extLst>
          </p:cNvPr>
          <p:cNvSpPr/>
          <p:nvPr/>
        </p:nvSpPr>
        <p:spPr>
          <a:xfrm>
            <a:off x="-240307" y="-41959"/>
            <a:ext cx="7217433" cy="6915509"/>
          </a:xfrm>
          <a:prstGeom prst="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612B45-B5B5-9E21-496B-94E1C520940F}"/>
              </a:ext>
            </a:extLst>
          </p:cNvPr>
          <p:cNvSpPr/>
          <p:nvPr/>
        </p:nvSpPr>
        <p:spPr>
          <a:xfrm>
            <a:off x="6865921" y="1776041"/>
            <a:ext cx="1078301" cy="905773"/>
          </a:xfrm>
          <a:prstGeom prst="roundRect">
            <a:avLst/>
          </a:prstGeom>
          <a:solidFill>
            <a:srgbClr val="7ACF7D"/>
          </a:solidFill>
          <a:ln>
            <a:solidFill>
              <a:srgbClr val="7AC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8B850-277B-500A-D9FC-F7B19459EE0D}"/>
              </a:ext>
            </a:extLst>
          </p:cNvPr>
          <p:cNvSpPr txBox="1"/>
          <p:nvPr/>
        </p:nvSpPr>
        <p:spPr>
          <a:xfrm>
            <a:off x="-5751" y="1331344"/>
            <a:ext cx="556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D8537-74E3-752E-6565-F1107315342F}"/>
              </a:ext>
            </a:extLst>
          </p:cNvPr>
          <p:cNvSpPr/>
          <p:nvPr/>
        </p:nvSpPr>
        <p:spPr>
          <a:xfrm>
            <a:off x="-245295" y="-28755"/>
            <a:ext cx="12436415" cy="6958641"/>
          </a:xfrm>
          <a:prstGeom prst="rect">
            <a:avLst/>
          </a:prstGeom>
          <a:solidFill>
            <a:srgbClr val="010C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1C3DB-6249-CA9E-EC04-8853EA04EAC2}"/>
              </a:ext>
            </a:extLst>
          </p:cNvPr>
          <p:cNvSpPr txBox="1"/>
          <p:nvPr/>
        </p:nvSpPr>
        <p:spPr>
          <a:xfrm>
            <a:off x="1030181" y="2682939"/>
            <a:ext cx="3850196" cy="2800767"/>
          </a:xfrm>
          <a:prstGeom prst="rect">
            <a:avLst/>
          </a:prstGeom>
          <a:solidFill>
            <a:srgbClr val="010C21"/>
          </a:solidFill>
          <a:ln>
            <a:solidFill>
              <a:srgbClr val="010C2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cs typeface="Calibri"/>
              </a:rPr>
              <a:t>     </a:t>
            </a:r>
            <a:r>
              <a:rPr lang="en-US" sz="4000" dirty="0">
                <a:solidFill>
                  <a:srgbClr val="10C762"/>
                </a:solidFill>
                <a:cs typeface="Calibri"/>
              </a:rPr>
              <a:t> </a:t>
            </a:r>
            <a:r>
              <a:rPr lang="en-US" sz="7200" b="1" dirty="0">
                <a:solidFill>
                  <a:srgbClr val="10C762"/>
                </a:solidFill>
                <a:cs typeface="Calibri"/>
              </a:rPr>
              <a:t>Spotify</a:t>
            </a:r>
            <a:r>
              <a:rPr lang="en-US" sz="8800" b="1" dirty="0">
                <a:solidFill>
                  <a:srgbClr val="10C762"/>
                </a:solidFill>
                <a:cs typeface="Calibri"/>
              </a:rPr>
              <a:t>  </a:t>
            </a:r>
            <a:endParaRPr lang="en-US" sz="8800" b="1">
              <a:solidFill>
                <a:srgbClr val="00B050"/>
              </a:solidFill>
              <a:cs typeface="Calibri"/>
            </a:endParaRPr>
          </a:p>
        </p:txBody>
      </p:sp>
      <p:pic>
        <p:nvPicPr>
          <p:cNvPr id="19" name="Picture 2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0872428B-140A-396B-9F4C-A5A93A7B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98" y="145211"/>
            <a:ext cx="27432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396F94-3396-540E-2872-55B29EF44D52}"/>
              </a:ext>
            </a:extLst>
          </p:cNvPr>
          <p:cNvSpPr txBox="1"/>
          <p:nvPr/>
        </p:nvSpPr>
        <p:spPr>
          <a:xfrm>
            <a:off x="2426765" y="4020978"/>
            <a:ext cx="3516433" cy="646331"/>
          </a:xfrm>
          <a:prstGeom prst="rect">
            <a:avLst/>
          </a:prstGeom>
          <a:solidFill>
            <a:srgbClr val="010C2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rgbClr val="10C762"/>
                </a:solidFill>
                <a:cs typeface="Calibri"/>
              </a:rPr>
              <a:t>Clone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7F875-904E-421E-0A16-DCC04FB8605E}"/>
              </a:ext>
            </a:extLst>
          </p:cNvPr>
          <p:cNvSpPr txBox="1"/>
          <p:nvPr/>
        </p:nvSpPr>
        <p:spPr>
          <a:xfrm>
            <a:off x="5446009" y="2784525"/>
            <a:ext cx="7599602" cy="1569660"/>
          </a:xfrm>
          <a:prstGeom prst="rect">
            <a:avLst/>
          </a:prstGeom>
          <a:solidFill>
            <a:srgbClr val="010C2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 dirty="0">
                <a:solidFill>
                  <a:srgbClr val="10C762"/>
                </a:solidFill>
                <a:cs typeface="Calibri"/>
              </a:rPr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1520626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734</cp:revision>
  <dcterms:created xsi:type="dcterms:W3CDTF">2023-07-27T17:52:44Z</dcterms:created>
  <dcterms:modified xsi:type="dcterms:W3CDTF">2023-07-30T09:54:25Z</dcterms:modified>
</cp:coreProperties>
</file>