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98E212-6267-4936-BA04-DE3B3028A1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E80B072-EA49-4436-9E7A-68F447543BBF}" type="slidenum">
              <a:rPr lang="en-US" smtClean="0"/>
              <a:t>‹#›</a:t>
            </a:fld>
            <a:endParaRPr lang="en-US"/>
          </a:p>
        </p:txBody>
      </p:sp>
    </p:spTree>
    <p:extLst>
      <p:ext uri="{BB962C8B-B14F-4D97-AF65-F5344CB8AC3E}">
        <p14:creationId xmlns:p14="http://schemas.microsoft.com/office/powerpoint/2010/main" val="196322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98E212-6267-4936-BA04-DE3B3028A1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0B072-EA49-4436-9E7A-68F447543BBF}" type="slidenum">
              <a:rPr lang="en-US" smtClean="0"/>
              <a:t>‹#›</a:t>
            </a:fld>
            <a:endParaRPr lang="en-US"/>
          </a:p>
        </p:txBody>
      </p:sp>
    </p:spTree>
    <p:extLst>
      <p:ext uri="{BB962C8B-B14F-4D97-AF65-F5344CB8AC3E}">
        <p14:creationId xmlns:p14="http://schemas.microsoft.com/office/powerpoint/2010/main" val="2930557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98E212-6267-4936-BA04-DE3B3028A1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0B072-EA49-4436-9E7A-68F447543BBF}" type="slidenum">
              <a:rPr lang="en-US" smtClean="0"/>
              <a:t>‹#›</a:t>
            </a:fld>
            <a:endParaRPr lang="en-US"/>
          </a:p>
        </p:txBody>
      </p:sp>
    </p:spTree>
    <p:extLst>
      <p:ext uri="{BB962C8B-B14F-4D97-AF65-F5344CB8AC3E}">
        <p14:creationId xmlns:p14="http://schemas.microsoft.com/office/powerpoint/2010/main" val="2403025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98E212-6267-4936-BA04-DE3B3028A141}"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0B072-EA49-4436-9E7A-68F447543BBF}" type="slidenum">
              <a:rPr lang="en-US" smtClean="0"/>
              <a:t>‹#›</a:t>
            </a:fld>
            <a:endParaRPr lang="en-US"/>
          </a:p>
        </p:txBody>
      </p:sp>
    </p:spTree>
    <p:extLst>
      <p:ext uri="{BB962C8B-B14F-4D97-AF65-F5344CB8AC3E}">
        <p14:creationId xmlns:p14="http://schemas.microsoft.com/office/powerpoint/2010/main" val="47855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D98E212-6267-4936-BA04-DE3B3028A141}" type="datetimeFigureOut">
              <a:rPr lang="en-US" smtClean="0"/>
              <a:t>3/9/2019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E80B072-EA49-4436-9E7A-68F447543BBF}" type="slidenum">
              <a:rPr lang="en-US" smtClean="0"/>
              <a:t>‹#›</a:t>
            </a:fld>
            <a:endParaRPr lang="en-US"/>
          </a:p>
        </p:txBody>
      </p:sp>
    </p:spTree>
    <p:extLst>
      <p:ext uri="{BB962C8B-B14F-4D97-AF65-F5344CB8AC3E}">
        <p14:creationId xmlns:p14="http://schemas.microsoft.com/office/powerpoint/2010/main" val="327296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98E212-6267-4936-BA04-DE3B3028A141}"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0B072-EA49-4436-9E7A-68F447543BBF}" type="slidenum">
              <a:rPr lang="en-US" smtClean="0"/>
              <a:t>‹#›</a:t>
            </a:fld>
            <a:endParaRPr lang="en-US"/>
          </a:p>
        </p:txBody>
      </p:sp>
    </p:spTree>
    <p:extLst>
      <p:ext uri="{BB962C8B-B14F-4D97-AF65-F5344CB8AC3E}">
        <p14:creationId xmlns:p14="http://schemas.microsoft.com/office/powerpoint/2010/main" val="121094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98E212-6267-4936-BA04-DE3B3028A141}"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0B072-EA49-4436-9E7A-68F447543BBF}" type="slidenum">
              <a:rPr lang="en-US" smtClean="0"/>
              <a:t>‹#›</a:t>
            </a:fld>
            <a:endParaRPr lang="en-US"/>
          </a:p>
        </p:txBody>
      </p:sp>
    </p:spTree>
    <p:extLst>
      <p:ext uri="{BB962C8B-B14F-4D97-AF65-F5344CB8AC3E}">
        <p14:creationId xmlns:p14="http://schemas.microsoft.com/office/powerpoint/2010/main" val="354701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98E212-6267-4936-BA04-DE3B3028A141}"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0B072-EA49-4436-9E7A-68F447543BBF}" type="slidenum">
              <a:rPr lang="en-US" smtClean="0"/>
              <a:t>‹#›</a:t>
            </a:fld>
            <a:endParaRPr lang="en-US"/>
          </a:p>
        </p:txBody>
      </p:sp>
    </p:spTree>
    <p:extLst>
      <p:ext uri="{BB962C8B-B14F-4D97-AF65-F5344CB8AC3E}">
        <p14:creationId xmlns:p14="http://schemas.microsoft.com/office/powerpoint/2010/main" val="251127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8E212-6267-4936-BA04-DE3B3028A141}"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0B072-EA49-4436-9E7A-68F447543BBF}" type="slidenum">
              <a:rPr lang="en-US" smtClean="0"/>
              <a:t>‹#›</a:t>
            </a:fld>
            <a:endParaRPr lang="en-US"/>
          </a:p>
        </p:txBody>
      </p:sp>
    </p:spTree>
    <p:extLst>
      <p:ext uri="{BB962C8B-B14F-4D97-AF65-F5344CB8AC3E}">
        <p14:creationId xmlns:p14="http://schemas.microsoft.com/office/powerpoint/2010/main" val="63807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98E212-6267-4936-BA04-DE3B3028A141}"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E80B072-EA49-4436-9E7A-68F447543BBF}" type="slidenum">
              <a:rPr lang="en-US" smtClean="0"/>
              <a:t>‹#›</a:t>
            </a:fld>
            <a:endParaRPr lang="en-US"/>
          </a:p>
        </p:txBody>
      </p:sp>
    </p:spTree>
    <p:extLst>
      <p:ext uri="{BB962C8B-B14F-4D97-AF65-F5344CB8AC3E}">
        <p14:creationId xmlns:p14="http://schemas.microsoft.com/office/powerpoint/2010/main" val="381591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98E212-6267-4936-BA04-DE3B3028A141}" type="datetimeFigureOut">
              <a:rPr lang="en-US" smtClean="0"/>
              <a:t>3/9/2019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E80B072-EA49-4436-9E7A-68F447543BBF}" type="slidenum">
              <a:rPr lang="en-US" smtClean="0"/>
              <a:t>‹#›</a:t>
            </a:fld>
            <a:endParaRPr lang="en-US"/>
          </a:p>
        </p:txBody>
      </p:sp>
    </p:spTree>
    <p:extLst>
      <p:ext uri="{BB962C8B-B14F-4D97-AF65-F5344CB8AC3E}">
        <p14:creationId xmlns:p14="http://schemas.microsoft.com/office/powerpoint/2010/main" val="189269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D98E212-6267-4936-BA04-DE3B3028A141}" type="datetimeFigureOut">
              <a:rPr lang="en-US" smtClean="0"/>
              <a:t>3/9/2019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E80B072-EA49-4436-9E7A-68F447543BBF}" type="slidenum">
              <a:rPr lang="en-US" smtClean="0"/>
              <a:t>‹#›</a:t>
            </a:fld>
            <a:endParaRPr lang="en-US"/>
          </a:p>
        </p:txBody>
      </p:sp>
    </p:spTree>
    <p:extLst>
      <p:ext uri="{BB962C8B-B14F-4D97-AF65-F5344CB8AC3E}">
        <p14:creationId xmlns:p14="http://schemas.microsoft.com/office/powerpoint/2010/main" val="855736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harshit.mec.iit@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3938" y="1353312"/>
            <a:ext cx="9966960" cy="3035808"/>
          </a:xfrm>
        </p:spPr>
        <p:txBody>
          <a:bodyPr/>
          <a:lstStyle/>
          <a:p>
            <a:r>
              <a:rPr lang="en-US" dirty="0" err="1" smtClean="0"/>
              <a:t>Analiticity</a:t>
            </a:r>
            <a:r>
              <a:rPr lang="en-US" dirty="0" smtClean="0"/>
              <a:t>   </a:t>
            </a:r>
            <a:r>
              <a:rPr lang="en-US" sz="8000" dirty="0" smtClean="0"/>
              <a:t>Technex’19</a:t>
            </a:r>
            <a:r>
              <a:rPr lang="en-US" dirty="0" smtClean="0"/>
              <a:t> </a:t>
            </a:r>
            <a:r>
              <a:rPr lang="en-US" dirty="0" smtClean="0"/>
              <a:t>     </a:t>
            </a:r>
            <a:r>
              <a:rPr lang="en-US" sz="4000" dirty="0" err="1" smtClean="0"/>
              <a:t>iit</a:t>
            </a:r>
            <a:r>
              <a:rPr lang="en-US" sz="4000" dirty="0" smtClean="0"/>
              <a:t>(</a:t>
            </a:r>
            <a:r>
              <a:rPr lang="en-US" sz="4000" dirty="0" err="1" smtClean="0"/>
              <a:t>bhu</a:t>
            </a:r>
            <a:r>
              <a:rPr lang="en-US" sz="4000" dirty="0" smtClean="0"/>
              <a:t>), Varanasi.</a:t>
            </a:r>
            <a:endParaRPr lang="en-US" sz="4000" dirty="0"/>
          </a:p>
        </p:txBody>
      </p:sp>
      <p:sp>
        <p:nvSpPr>
          <p:cNvPr id="3" name="Subtitle 2"/>
          <p:cNvSpPr>
            <a:spLocks noGrp="1"/>
          </p:cNvSpPr>
          <p:nvPr>
            <p:ph type="subTitle" idx="1"/>
          </p:nvPr>
        </p:nvSpPr>
        <p:spPr>
          <a:xfrm>
            <a:off x="953938" y="4685334"/>
            <a:ext cx="7891272" cy="1303342"/>
          </a:xfrm>
        </p:spPr>
        <p:txBody>
          <a:bodyPr>
            <a:normAutofit/>
          </a:bodyPr>
          <a:lstStyle/>
          <a:p>
            <a:r>
              <a:rPr lang="en-US" dirty="0" smtClean="0"/>
              <a:t>Team Name -  </a:t>
            </a:r>
            <a:r>
              <a:rPr lang="en-US" dirty="0" smtClean="0"/>
              <a:t>Procrastinator</a:t>
            </a:r>
          </a:p>
          <a:p>
            <a:r>
              <a:rPr lang="en-US" dirty="0" smtClean="0"/>
              <a:t>Team ID= TX14104</a:t>
            </a:r>
            <a:endParaRPr lang="en-US" dirty="0" smtClean="0"/>
          </a:p>
        </p:txBody>
      </p:sp>
    </p:spTree>
    <p:extLst>
      <p:ext uri="{BB962C8B-B14F-4D97-AF65-F5344CB8AC3E}">
        <p14:creationId xmlns:p14="http://schemas.microsoft.com/office/powerpoint/2010/main" val="1952602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1069848" y="1773679"/>
            <a:ext cx="10058400" cy="4050792"/>
          </a:xfrm>
        </p:spPr>
        <p:txBody>
          <a:bodyPr>
            <a:normAutofit fontScale="85000" lnSpcReduction="20000"/>
          </a:bodyPr>
          <a:lstStyle/>
          <a:p>
            <a:r>
              <a:rPr lang="en-US" dirty="0" smtClean="0"/>
              <a:t>Used R programming ( R STUDIO) thoroughly for the analysis and prediction.</a:t>
            </a:r>
          </a:p>
          <a:p>
            <a:r>
              <a:rPr lang="en-US" dirty="0" smtClean="0"/>
              <a:t>It is a binary classification problem, so logistic regression algorithms are used for the prediction.</a:t>
            </a:r>
          </a:p>
          <a:p>
            <a:r>
              <a:rPr lang="en-US" dirty="0" smtClean="0"/>
              <a:t>Simple logistic regression algorithm, CART model, Random Forest algorithm is used for prediction and the one with best prediction on training set will be considered the final model.</a:t>
            </a:r>
          </a:p>
          <a:p>
            <a:r>
              <a:rPr lang="en-US" dirty="0" smtClean="0"/>
              <a:t>In train and test dataset there are some </a:t>
            </a:r>
            <a:r>
              <a:rPr lang="en-US" dirty="0" smtClean="0"/>
              <a:t>columns </a:t>
            </a:r>
            <a:r>
              <a:rPr lang="en-US" dirty="0" smtClean="0"/>
              <a:t>and rows with NA values, so we will fill those places with respective mean values of that particular </a:t>
            </a:r>
            <a:r>
              <a:rPr lang="en-US" dirty="0" smtClean="0"/>
              <a:t>column </a:t>
            </a:r>
            <a:r>
              <a:rPr lang="en-US" dirty="0" smtClean="0"/>
              <a:t>and we will apply the algorithms in both missing values datasets and complete </a:t>
            </a:r>
            <a:r>
              <a:rPr lang="en-US" dirty="0" smtClean="0"/>
              <a:t>datasets for comparison.</a:t>
            </a:r>
            <a:endParaRPr lang="en-US" dirty="0" smtClean="0"/>
          </a:p>
          <a:p>
            <a:r>
              <a:rPr lang="en-US" dirty="0" smtClean="0"/>
              <a:t>If we didn’t fill those missing values then in our predictions too, there are some missing values in case of logistic regression </a:t>
            </a:r>
            <a:r>
              <a:rPr lang="en-US" dirty="0" smtClean="0"/>
              <a:t>model only.</a:t>
            </a:r>
            <a:endParaRPr lang="en-US" dirty="0" smtClean="0"/>
          </a:p>
          <a:p>
            <a:r>
              <a:rPr lang="en-US" dirty="0" smtClean="0"/>
              <a:t>There are no missing values in predictions in CART model </a:t>
            </a:r>
            <a:r>
              <a:rPr lang="en-US" dirty="0" smtClean="0"/>
              <a:t>though, </a:t>
            </a:r>
            <a:r>
              <a:rPr lang="en-US" dirty="0" smtClean="0"/>
              <a:t>but after filling those </a:t>
            </a:r>
            <a:r>
              <a:rPr lang="en-US" dirty="0" smtClean="0"/>
              <a:t>missing values </a:t>
            </a:r>
            <a:r>
              <a:rPr lang="en-US" dirty="0" smtClean="0"/>
              <a:t>the accuracy of CART model </a:t>
            </a:r>
            <a:r>
              <a:rPr lang="en-US" dirty="0" smtClean="0"/>
              <a:t>increases.</a:t>
            </a:r>
            <a:endParaRPr lang="en-US" dirty="0" smtClean="0"/>
          </a:p>
          <a:p>
            <a:r>
              <a:rPr lang="en-US" dirty="0" smtClean="0"/>
              <a:t>Random forest model doesn’t make predictions with missing values so we have use complete filled datasets for this case.</a:t>
            </a:r>
          </a:p>
          <a:p>
            <a:r>
              <a:rPr lang="en-US" dirty="0" smtClean="0"/>
              <a:t>Now let us see the accuracy obtained in all algorithms on training set and we will select model with maximum </a:t>
            </a:r>
            <a:r>
              <a:rPr lang="en-US" dirty="0" smtClean="0"/>
              <a:t>accuracy for final predictions </a:t>
            </a:r>
            <a:r>
              <a:rPr lang="en-US" dirty="0" smtClean="0"/>
              <a:t>on test dataset.</a:t>
            </a:r>
            <a:r>
              <a:rPr lang="en-US" dirty="0" smtClean="0"/>
              <a:t>	</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90829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
            </a:r>
            <a:r>
              <a:rPr lang="en-US" dirty="0" smtClean="0"/>
              <a:t>logistic</a:t>
            </a:r>
            <a:r>
              <a:rPr lang="en-US" dirty="0" smtClean="0"/>
              <a:t> </a:t>
            </a:r>
            <a:r>
              <a:rPr lang="en-US" dirty="0" smtClean="0"/>
              <a:t>regression model</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1069848" y="2093976"/>
                <a:ext cx="10058400" cy="4050792"/>
              </a:xfrm>
            </p:spPr>
            <p:txBody>
              <a:bodyPr/>
              <a:lstStyle/>
              <a:p>
                <a:r>
                  <a:rPr lang="en-US" b="1" dirty="0" smtClean="0"/>
                  <a:t>We will see accuracy of all the models on the training set because we don’t have true values in test set.</a:t>
                </a:r>
              </a:p>
              <a:p>
                <a:r>
                  <a:rPr lang="en-US" dirty="0" smtClean="0"/>
                  <a:t>Confusion matrix obtained  by using a threshold of 0.5 is: </a:t>
                </a:r>
              </a:p>
              <a:p>
                <a:endParaRPr lang="en-US" dirty="0"/>
              </a:p>
              <a:p>
                <a:endParaRPr lang="en-US" dirty="0" smtClean="0"/>
              </a:p>
              <a:p>
                <a:r>
                  <a:rPr lang="en-US" dirty="0"/>
                  <a:t>Therefore accuracy of </a:t>
                </a:r>
                <a:r>
                  <a:rPr lang="en-US" dirty="0" smtClean="0"/>
                  <a:t>simple logistic </a:t>
                </a:r>
                <a:r>
                  <a:rPr lang="en-US" dirty="0" smtClean="0"/>
                  <a:t>regression model </a:t>
                </a:r>
                <a:r>
                  <a:rPr lang="en-US" dirty="0"/>
                  <a:t>on Baseline Model will be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2788+211</m:t>
                        </m:r>
                      </m:num>
                      <m:den>
                        <m:r>
                          <a:rPr lang="en-US" i="1">
                            <a:latin typeface="Cambria Math" panose="02040503050406030204" pitchFamily="18" charset="0"/>
                          </a:rPr>
                          <m:t>(</m:t>
                        </m:r>
                        <m:r>
                          <a:rPr lang="en-US" b="0" i="1" smtClean="0">
                            <a:latin typeface="Cambria Math" panose="02040503050406030204" pitchFamily="18" charset="0"/>
                          </a:rPr>
                          <m:t>2788+211+496+81</m:t>
                        </m:r>
                        <m:r>
                          <a:rPr lang="en-US" i="1">
                            <a:latin typeface="Cambria Math" panose="02040503050406030204" pitchFamily="18" charset="0"/>
                          </a:rPr>
                          <m:t>)</m:t>
                        </m:r>
                      </m:den>
                    </m:f>
                    <m:r>
                      <a:rPr lang="en-US" i="1">
                        <a:latin typeface="Cambria Math" panose="02040503050406030204" pitchFamily="18" charset="0"/>
                      </a:rPr>
                      <m:t>=</m:t>
                    </m:r>
                  </m:oMath>
                </a14:m>
                <a:r>
                  <a:rPr lang="en-US" dirty="0" smtClean="0"/>
                  <a:t>0.838</a:t>
                </a:r>
              </a:p>
              <a:p>
                <a:r>
                  <a:rPr lang="en-US" dirty="0" smtClean="0"/>
                  <a:t>Next we will use CART model and compare with above accuracy.</a:t>
                </a:r>
                <a:endParaRPr lang="en-US" dirty="0"/>
              </a:p>
              <a:p>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1069848" y="2093976"/>
                <a:ext cx="10058400" cy="4050792"/>
              </a:xfrm>
              <a:blipFill rotWithShape="0">
                <a:blip r:embed="rId2"/>
                <a:stretch>
                  <a:fillRect l="-303" t="-1657"/>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136491470"/>
              </p:ext>
            </p:extLst>
          </p:nvPr>
        </p:nvGraphicFramePr>
        <p:xfrm>
          <a:off x="8177554" y="2686033"/>
          <a:ext cx="2643031" cy="1097280"/>
        </p:xfrm>
        <a:graphic>
          <a:graphicData uri="http://schemas.openxmlformats.org/drawingml/2006/table">
            <a:tbl>
              <a:tblPr firstRow="1" bandRow="1">
                <a:tableStyleId>{5C22544A-7EE6-4342-B048-85BDC9FD1C3A}</a:tableStyleId>
              </a:tblPr>
              <a:tblGrid>
                <a:gridCol w="530896"/>
                <a:gridCol w="1115318"/>
                <a:gridCol w="996817"/>
              </a:tblGrid>
              <a:tr h="285219">
                <a:tc>
                  <a:txBody>
                    <a:bodyPr/>
                    <a:lstStyle/>
                    <a:p>
                      <a:endParaRPr lang="en-US" dirty="0"/>
                    </a:p>
                  </a:txBody>
                  <a:tcPr/>
                </a:tc>
                <a:tc>
                  <a:txBody>
                    <a:bodyPr/>
                    <a:lstStyle/>
                    <a:p>
                      <a:r>
                        <a:rPr lang="en-US" dirty="0" smtClean="0"/>
                        <a:t>FALSE</a:t>
                      </a:r>
                      <a:endParaRPr lang="en-US" dirty="0"/>
                    </a:p>
                  </a:txBody>
                  <a:tcPr/>
                </a:tc>
                <a:tc>
                  <a:txBody>
                    <a:bodyPr/>
                    <a:lstStyle/>
                    <a:p>
                      <a:r>
                        <a:rPr lang="en-US" dirty="0" smtClean="0"/>
                        <a:t>TRUE</a:t>
                      </a:r>
                      <a:endParaRPr lang="en-US" dirty="0"/>
                    </a:p>
                  </a:txBody>
                  <a:tcPr/>
                </a:tc>
              </a:tr>
              <a:tr h="285219">
                <a:tc>
                  <a:txBody>
                    <a:bodyPr/>
                    <a:lstStyle/>
                    <a:p>
                      <a:r>
                        <a:rPr lang="en-US" dirty="0" smtClean="0"/>
                        <a:t>0</a:t>
                      </a:r>
                      <a:endParaRPr lang="en-US" dirty="0"/>
                    </a:p>
                  </a:txBody>
                  <a:tcPr/>
                </a:tc>
                <a:tc>
                  <a:txBody>
                    <a:bodyPr/>
                    <a:lstStyle/>
                    <a:p>
                      <a:r>
                        <a:rPr lang="en-US" dirty="0" smtClean="0"/>
                        <a:t>2788</a:t>
                      </a:r>
                      <a:endParaRPr lang="en-US" dirty="0"/>
                    </a:p>
                  </a:txBody>
                  <a:tcPr/>
                </a:tc>
                <a:tc>
                  <a:txBody>
                    <a:bodyPr/>
                    <a:lstStyle/>
                    <a:p>
                      <a:r>
                        <a:rPr lang="en-US" dirty="0" smtClean="0"/>
                        <a:t>81</a:t>
                      </a:r>
                      <a:endParaRPr lang="en-US" dirty="0"/>
                    </a:p>
                  </a:txBody>
                  <a:tcPr/>
                </a:tc>
              </a:tr>
              <a:tr h="285219">
                <a:tc>
                  <a:txBody>
                    <a:bodyPr/>
                    <a:lstStyle/>
                    <a:p>
                      <a:r>
                        <a:rPr lang="en-US" dirty="0" smtClean="0"/>
                        <a:t>1</a:t>
                      </a:r>
                      <a:endParaRPr lang="en-US" dirty="0"/>
                    </a:p>
                  </a:txBody>
                  <a:tcPr/>
                </a:tc>
                <a:tc>
                  <a:txBody>
                    <a:bodyPr/>
                    <a:lstStyle/>
                    <a:p>
                      <a:r>
                        <a:rPr lang="en-US" dirty="0" smtClean="0"/>
                        <a:t>496</a:t>
                      </a:r>
                      <a:endParaRPr lang="en-US" dirty="0"/>
                    </a:p>
                  </a:txBody>
                  <a:tcPr/>
                </a:tc>
                <a:tc>
                  <a:txBody>
                    <a:bodyPr/>
                    <a:lstStyle/>
                    <a:p>
                      <a:r>
                        <a:rPr lang="en-US" dirty="0" smtClean="0"/>
                        <a:t>211</a:t>
                      </a:r>
                      <a:endParaRPr lang="en-US" dirty="0"/>
                    </a:p>
                  </a:txBody>
                  <a:tcPr/>
                </a:tc>
              </a:tr>
            </a:tbl>
          </a:graphicData>
        </a:graphic>
      </p:graphicFrame>
    </p:spTree>
    <p:extLst>
      <p:ext uri="{BB962C8B-B14F-4D97-AF65-F5344CB8AC3E}">
        <p14:creationId xmlns:p14="http://schemas.microsoft.com/office/powerpoint/2010/main" val="335594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Cart model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In cart model we don’t need to use threshold value because in our code we use type = “class” because it is an classification problem.</a:t>
                </a:r>
              </a:p>
              <a:p>
                <a:r>
                  <a:rPr lang="en-US" dirty="0" smtClean="0"/>
                  <a:t>Confusion </a:t>
                </a:r>
                <a:r>
                  <a:rPr lang="en-US" dirty="0" smtClean="0"/>
                  <a:t>matrix when some values are missing:</a:t>
                </a:r>
              </a:p>
              <a:p>
                <a:r>
                  <a:rPr lang="en-US" dirty="0" smtClean="0"/>
                  <a:t>Accuracy in this case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2807</m:t>
                        </m:r>
                        <m:r>
                          <a:rPr lang="en-US" i="1">
                            <a:latin typeface="Cambria Math" panose="02040503050406030204" pitchFamily="18" charset="0"/>
                          </a:rPr>
                          <m:t>+</m:t>
                        </m:r>
                        <m:r>
                          <a:rPr lang="en-US" b="0" i="1" smtClean="0">
                            <a:latin typeface="Cambria Math" panose="02040503050406030204" pitchFamily="18" charset="0"/>
                          </a:rPr>
                          <m:t>265</m:t>
                        </m:r>
                      </m:num>
                      <m:den>
                        <m:r>
                          <a:rPr lang="en-US" i="1">
                            <a:latin typeface="Cambria Math" panose="02040503050406030204" pitchFamily="18" charset="0"/>
                          </a:rPr>
                          <m:t>(2</m:t>
                        </m:r>
                        <m:r>
                          <a:rPr lang="en-US" b="0" i="1" smtClean="0">
                            <a:latin typeface="Cambria Math" panose="02040503050406030204" pitchFamily="18" charset="0"/>
                          </a:rPr>
                          <m:t>807</m:t>
                        </m:r>
                        <m:r>
                          <a:rPr lang="en-US" i="1">
                            <a:latin typeface="Cambria Math" panose="02040503050406030204" pitchFamily="18" charset="0"/>
                          </a:rPr>
                          <m:t>+2</m:t>
                        </m:r>
                        <m:r>
                          <a:rPr lang="en-US" b="0" i="1" smtClean="0">
                            <a:latin typeface="Cambria Math" panose="02040503050406030204" pitchFamily="18" charset="0"/>
                          </a:rPr>
                          <m:t>65</m:t>
                        </m:r>
                        <m:r>
                          <a:rPr lang="en-US" i="1">
                            <a:latin typeface="Cambria Math" panose="02040503050406030204" pitchFamily="18" charset="0"/>
                          </a:rPr>
                          <m:t>+</m:t>
                        </m:r>
                        <m:r>
                          <a:rPr lang="en-US" b="0" i="1" smtClean="0">
                            <a:latin typeface="Cambria Math" panose="02040503050406030204" pitchFamily="18" charset="0"/>
                          </a:rPr>
                          <m:t>442</m:t>
                        </m:r>
                        <m:r>
                          <a:rPr lang="en-US" i="1">
                            <a:latin typeface="Cambria Math" panose="02040503050406030204" pitchFamily="18" charset="0"/>
                          </a:rPr>
                          <m:t>+</m:t>
                        </m:r>
                        <m:r>
                          <a:rPr lang="en-US" b="0" i="1" smtClean="0">
                            <a:latin typeface="Cambria Math" panose="02040503050406030204" pitchFamily="18" charset="0"/>
                          </a:rPr>
                          <m:t>62</m:t>
                        </m:r>
                        <m:r>
                          <a:rPr lang="en-US" i="1">
                            <a:latin typeface="Cambria Math" panose="02040503050406030204" pitchFamily="18" charset="0"/>
                          </a:rPr>
                          <m:t>)</m:t>
                        </m:r>
                      </m:den>
                    </m:f>
                    <m:r>
                      <a:rPr lang="en-US" b="0" i="1" smtClean="0">
                        <a:latin typeface="Cambria Math" panose="02040503050406030204" pitchFamily="18" charset="0"/>
                      </a:rPr>
                      <m:t>=0.859</m:t>
                    </m:r>
                  </m:oMath>
                </a14:m>
                <a:endParaRPr lang="en-US" dirty="0" smtClean="0"/>
              </a:p>
              <a:p>
                <a:pPr marL="0" indent="0">
                  <a:buNone/>
                </a:pPr>
                <a:endParaRPr lang="en-US" dirty="0" smtClean="0"/>
              </a:p>
              <a:p>
                <a:r>
                  <a:rPr lang="en-US" dirty="0" smtClean="0"/>
                  <a:t>Confusion </a:t>
                </a:r>
                <a:r>
                  <a:rPr lang="en-US" dirty="0"/>
                  <a:t>matrix when </a:t>
                </a:r>
                <a:r>
                  <a:rPr lang="en-US" dirty="0" smtClean="0"/>
                  <a:t>datasets are complete:</a:t>
                </a:r>
                <a:endParaRPr lang="en-US" dirty="0"/>
              </a:p>
              <a:p>
                <a:r>
                  <a:rPr lang="en-US" dirty="0"/>
                  <a:t>Accuracy in this case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m:t>
                        </m:r>
                        <m:r>
                          <a:rPr lang="en-US" b="0" i="1" smtClean="0">
                            <a:latin typeface="Cambria Math" panose="02040503050406030204" pitchFamily="18" charset="0"/>
                          </a:rPr>
                          <m:t>691</m:t>
                        </m:r>
                        <m:r>
                          <a:rPr lang="en-US" i="1">
                            <a:latin typeface="Cambria Math" panose="02040503050406030204" pitchFamily="18" charset="0"/>
                          </a:rPr>
                          <m:t>+</m:t>
                        </m:r>
                        <m:r>
                          <a:rPr lang="en-US" b="0" i="1" smtClean="0">
                            <a:latin typeface="Cambria Math" panose="02040503050406030204" pitchFamily="18" charset="0"/>
                          </a:rPr>
                          <m:t>466</m:t>
                        </m:r>
                      </m:num>
                      <m:den>
                        <m:r>
                          <a:rPr lang="en-US" i="1">
                            <a:latin typeface="Cambria Math" panose="02040503050406030204" pitchFamily="18" charset="0"/>
                          </a:rPr>
                          <m:t>(2</m:t>
                        </m:r>
                        <m:r>
                          <a:rPr lang="en-US" b="0" i="1" smtClean="0">
                            <a:latin typeface="Cambria Math" panose="02040503050406030204" pitchFamily="18" charset="0"/>
                          </a:rPr>
                          <m:t>691</m:t>
                        </m:r>
                        <m:r>
                          <a:rPr lang="en-US" i="1">
                            <a:latin typeface="Cambria Math" panose="02040503050406030204" pitchFamily="18" charset="0"/>
                          </a:rPr>
                          <m:t>+</m:t>
                        </m:r>
                        <m:r>
                          <a:rPr lang="en-US" b="0" i="1" smtClean="0">
                            <a:latin typeface="Cambria Math" panose="02040503050406030204" pitchFamily="18" charset="0"/>
                          </a:rPr>
                          <m:t>466</m:t>
                        </m:r>
                        <m:r>
                          <a:rPr lang="en-US" i="1">
                            <a:latin typeface="Cambria Math" panose="02040503050406030204" pitchFamily="18" charset="0"/>
                          </a:rPr>
                          <m:t>+</m:t>
                        </m:r>
                        <m:r>
                          <a:rPr lang="en-US" b="0" i="1" smtClean="0">
                            <a:latin typeface="Cambria Math" panose="02040503050406030204" pitchFamily="18" charset="0"/>
                          </a:rPr>
                          <m:t>241</m:t>
                        </m:r>
                        <m:r>
                          <a:rPr lang="en-US" i="1">
                            <a:latin typeface="Cambria Math" panose="02040503050406030204" pitchFamily="18" charset="0"/>
                          </a:rPr>
                          <m:t>+</m:t>
                        </m:r>
                        <m:r>
                          <a:rPr lang="en-US" b="0" i="1" smtClean="0">
                            <a:latin typeface="Cambria Math" panose="02040503050406030204" pitchFamily="18" charset="0"/>
                          </a:rPr>
                          <m:t>178</m:t>
                        </m:r>
                        <m:r>
                          <a:rPr lang="en-US" i="1">
                            <a:latin typeface="Cambria Math" panose="02040503050406030204" pitchFamily="18" charset="0"/>
                          </a:rPr>
                          <m:t>)</m:t>
                        </m:r>
                      </m:den>
                    </m:f>
                    <m:r>
                      <a:rPr lang="en-US" i="1">
                        <a:latin typeface="Cambria Math" panose="02040503050406030204" pitchFamily="18" charset="0"/>
                      </a:rPr>
                      <m:t>=0.</m:t>
                    </m:r>
                    <m:r>
                      <a:rPr lang="en-US" b="0" i="1" smtClean="0">
                        <a:latin typeface="Cambria Math" panose="02040503050406030204" pitchFamily="18" charset="0"/>
                      </a:rPr>
                      <m:t>8828</m:t>
                    </m:r>
                  </m:oMath>
                </a14:m>
                <a:endParaRPr lang="en-US" dirty="0"/>
              </a:p>
              <a:p>
                <a:r>
                  <a:rPr lang="en-US" dirty="0" smtClean="0"/>
                  <a:t>So, we will use 2</a:t>
                </a:r>
                <a:r>
                  <a:rPr lang="en-US" baseline="30000" dirty="0" smtClean="0"/>
                  <a:t>nd</a:t>
                </a:r>
                <a:r>
                  <a:rPr lang="en-US" dirty="0" smtClean="0"/>
                  <a:t> </a:t>
                </a:r>
                <a:r>
                  <a:rPr lang="en-US" dirty="0" smtClean="0"/>
                  <a:t>case for predictions. </a:t>
                </a:r>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03" t="-1504"/>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839440875"/>
              </p:ext>
            </p:extLst>
          </p:nvPr>
        </p:nvGraphicFramePr>
        <p:xfrm>
          <a:off x="7299458" y="2794715"/>
          <a:ext cx="2540000" cy="1097280"/>
        </p:xfrm>
        <a:graphic>
          <a:graphicData uri="http://schemas.openxmlformats.org/drawingml/2006/table">
            <a:tbl>
              <a:tblPr firstRow="1" bandRow="1">
                <a:tableStyleId>{5C22544A-7EE6-4342-B048-85BDC9FD1C3A}</a:tableStyleId>
              </a:tblPr>
              <a:tblGrid>
                <a:gridCol w="645022"/>
                <a:gridCol w="993457"/>
                <a:gridCol w="901521"/>
              </a:tblGrid>
              <a:tr h="338452">
                <a:tc>
                  <a:txBody>
                    <a:bodyPr/>
                    <a:lstStyle/>
                    <a:p>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275266">
                <a:tc>
                  <a:txBody>
                    <a:bodyPr/>
                    <a:lstStyle/>
                    <a:p>
                      <a:r>
                        <a:rPr lang="en-US" dirty="0" smtClean="0"/>
                        <a:t>0</a:t>
                      </a:r>
                      <a:endParaRPr lang="en-US" dirty="0"/>
                    </a:p>
                  </a:txBody>
                  <a:tcPr/>
                </a:tc>
                <a:tc>
                  <a:txBody>
                    <a:bodyPr/>
                    <a:lstStyle/>
                    <a:p>
                      <a:r>
                        <a:rPr lang="en-US" dirty="0" smtClean="0"/>
                        <a:t>2807</a:t>
                      </a:r>
                      <a:endParaRPr lang="en-US" dirty="0"/>
                    </a:p>
                  </a:txBody>
                  <a:tcPr/>
                </a:tc>
                <a:tc>
                  <a:txBody>
                    <a:bodyPr/>
                    <a:lstStyle/>
                    <a:p>
                      <a:r>
                        <a:rPr lang="en-US" dirty="0" smtClean="0"/>
                        <a:t>62</a:t>
                      </a:r>
                      <a:endParaRPr lang="en-US" dirty="0"/>
                    </a:p>
                  </a:txBody>
                  <a:tcPr/>
                </a:tc>
              </a:tr>
              <a:tr h="275266">
                <a:tc>
                  <a:txBody>
                    <a:bodyPr/>
                    <a:lstStyle/>
                    <a:p>
                      <a:r>
                        <a:rPr lang="en-US" dirty="0" smtClean="0"/>
                        <a:t>1</a:t>
                      </a:r>
                      <a:endParaRPr lang="en-US" dirty="0"/>
                    </a:p>
                  </a:txBody>
                  <a:tcPr/>
                </a:tc>
                <a:tc>
                  <a:txBody>
                    <a:bodyPr/>
                    <a:lstStyle/>
                    <a:p>
                      <a:r>
                        <a:rPr lang="en-US" dirty="0" smtClean="0"/>
                        <a:t>442</a:t>
                      </a:r>
                      <a:endParaRPr lang="en-US" dirty="0"/>
                    </a:p>
                  </a:txBody>
                  <a:tcPr/>
                </a:tc>
                <a:tc>
                  <a:txBody>
                    <a:bodyPr/>
                    <a:lstStyle/>
                    <a:p>
                      <a:r>
                        <a:rPr lang="en-US" dirty="0" smtClean="0"/>
                        <a:t>265</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04121665"/>
              </p:ext>
            </p:extLst>
          </p:nvPr>
        </p:nvGraphicFramePr>
        <p:xfrm>
          <a:off x="7299458" y="4415902"/>
          <a:ext cx="2630152" cy="1112520"/>
        </p:xfrm>
        <a:graphic>
          <a:graphicData uri="http://schemas.openxmlformats.org/drawingml/2006/table">
            <a:tbl>
              <a:tblPr firstRow="1" bandRow="1">
                <a:tableStyleId>{5C22544A-7EE6-4342-B048-85BDC9FD1C3A}</a:tableStyleId>
              </a:tblPr>
              <a:tblGrid>
                <a:gridCol w="685442"/>
                <a:gridCol w="1017431"/>
                <a:gridCol w="927279"/>
              </a:tblGrid>
              <a:tr h="370840">
                <a:tc>
                  <a:txBody>
                    <a:bodyPr/>
                    <a:lstStyle/>
                    <a:p>
                      <a:endParaRPr lang="en-US" dirty="0"/>
                    </a:p>
                  </a:txBody>
                  <a:tcPr/>
                </a:tc>
                <a:tc>
                  <a:txBody>
                    <a:bodyPr/>
                    <a:lstStyle/>
                    <a:p>
                      <a:r>
                        <a:rPr lang="en-US" dirty="0" smtClean="0"/>
                        <a:t>0</a:t>
                      </a:r>
                      <a:endParaRPr lang="en-US" dirty="0"/>
                    </a:p>
                  </a:txBody>
                  <a:tcPr/>
                </a:tc>
                <a:tc>
                  <a:txBody>
                    <a:bodyPr/>
                    <a:lstStyle/>
                    <a:p>
                      <a:r>
                        <a:rPr lang="en-US" dirty="0" smtClean="0"/>
                        <a:t>1</a:t>
                      </a:r>
                    </a:p>
                  </a:txBody>
                  <a:tcPr/>
                </a:tc>
              </a:tr>
              <a:tr h="370840">
                <a:tc>
                  <a:txBody>
                    <a:bodyPr/>
                    <a:lstStyle/>
                    <a:p>
                      <a:r>
                        <a:rPr lang="en-US" dirty="0" smtClean="0"/>
                        <a:t>0</a:t>
                      </a:r>
                      <a:endParaRPr lang="en-US" dirty="0"/>
                    </a:p>
                  </a:txBody>
                  <a:tcPr/>
                </a:tc>
                <a:tc>
                  <a:txBody>
                    <a:bodyPr/>
                    <a:lstStyle/>
                    <a:p>
                      <a:r>
                        <a:rPr lang="en-US" dirty="0" smtClean="0"/>
                        <a:t>2691</a:t>
                      </a:r>
                      <a:endParaRPr lang="en-US" dirty="0"/>
                    </a:p>
                  </a:txBody>
                  <a:tcPr/>
                </a:tc>
                <a:tc>
                  <a:txBody>
                    <a:bodyPr/>
                    <a:lstStyle/>
                    <a:p>
                      <a:r>
                        <a:rPr lang="en-US" dirty="0" smtClean="0"/>
                        <a:t>178</a:t>
                      </a:r>
                      <a:endParaRPr lang="en-US" dirty="0"/>
                    </a:p>
                  </a:txBody>
                  <a:tcPr/>
                </a:tc>
              </a:tr>
              <a:tr h="370840">
                <a:tc>
                  <a:txBody>
                    <a:bodyPr/>
                    <a:lstStyle/>
                    <a:p>
                      <a:r>
                        <a:rPr lang="en-US" dirty="0" smtClean="0"/>
                        <a:t>1</a:t>
                      </a:r>
                      <a:endParaRPr lang="en-US" dirty="0"/>
                    </a:p>
                  </a:txBody>
                  <a:tcPr/>
                </a:tc>
                <a:tc>
                  <a:txBody>
                    <a:bodyPr/>
                    <a:lstStyle/>
                    <a:p>
                      <a:r>
                        <a:rPr lang="en-US" dirty="0" smtClean="0"/>
                        <a:t>241</a:t>
                      </a:r>
                      <a:endParaRPr lang="en-US" dirty="0"/>
                    </a:p>
                  </a:txBody>
                  <a:tcPr/>
                </a:tc>
                <a:tc>
                  <a:txBody>
                    <a:bodyPr/>
                    <a:lstStyle/>
                    <a:p>
                      <a:r>
                        <a:rPr lang="en-US" dirty="0" smtClean="0"/>
                        <a:t>466</a:t>
                      </a:r>
                      <a:endParaRPr lang="en-US" dirty="0"/>
                    </a:p>
                  </a:txBody>
                  <a:tcPr/>
                </a:tc>
              </a:tr>
            </a:tbl>
          </a:graphicData>
        </a:graphic>
      </p:graphicFrame>
    </p:spTree>
    <p:extLst>
      <p:ext uri="{BB962C8B-B14F-4D97-AF65-F5344CB8AC3E}">
        <p14:creationId xmlns:p14="http://schemas.microsoft.com/office/powerpoint/2010/main" val="234054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Random forest model doesn’t make predictions with missing values so we have use complete filled datasets for this case.</a:t>
                </a:r>
              </a:p>
              <a:p>
                <a:r>
                  <a:rPr lang="en-US" dirty="0" smtClean="0"/>
                  <a:t>Confusion matrix for this model using a threshold of 0.5: </a:t>
                </a:r>
              </a:p>
              <a:p>
                <a:endParaRPr lang="en-US" dirty="0"/>
              </a:p>
              <a:p>
                <a:endParaRPr lang="en-US" dirty="0"/>
              </a:p>
              <a:p>
                <a:r>
                  <a:rPr lang="en-US" dirty="0" smtClean="0"/>
                  <a:t>Accuracy </a:t>
                </a:r>
                <a:r>
                  <a:rPr lang="en-US" dirty="0"/>
                  <a:t>in this case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2869</m:t>
                        </m:r>
                        <m:r>
                          <a:rPr lang="en-US" i="1">
                            <a:latin typeface="Cambria Math" panose="02040503050406030204" pitchFamily="18" charset="0"/>
                          </a:rPr>
                          <m:t>+</m:t>
                        </m:r>
                        <m:r>
                          <a:rPr lang="en-US" b="0" i="1" smtClean="0">
                            <a:latin typeface="Cambria Math" panose="02040503050406030204" pitchFamily="18" charset="0"/>
                          </a:rPr>
                          <m:t>705</m:t>
                        </m:r>
                      </m:num>
                      <m:den>
                        <m:r>
                          <a:rPr lang="en-US" i="1">
                            <a:latin typeface="Cambria Math" panose="02040503050406030204" pitchFamily="18" charset="0"/>
                          </a:rPr>
                          <m:t>(</m:t>
                        </m:r>
                        <m:r>
                          <a:rPr lang="en-US" b="0" i="1" smtClean="0">
                            <a:latin typeface="Cambria Math" panose="02040503050406030204" pitchFamily="18" charset="0"/>
                          </a:rPr>
                          <m:t>2869</m:t>
                        </m:r>
                        <m:r>
                          <a:rPr lang="en-US" i="1">
                            <a:latin typeface="Cambria Math" panose="02040503050406030204" pitchFamily="18" charset="0"/>
                          </a:rPr>
                          <m:t>+</m:t>
                        </m:r>
                        <m:r>
                          <a:rPr lang="en-US" b="0" i="1" smtClean="0">
                            <a:latin typeface="Cambria Math" panose="02040503050406030204" pitchFamily="18" charset="0"/>
                          </a:rPr>
                          <m:t>705</m:t>
                        </m:r>
                        <m:r>
                          <a:rPr lang="en-US" i="1">
                            <a:latin typeface="Cambria Math" panose="02040503050406030204" pitchFamily="18" charset="0"/>
                          </a:rPr>
                          <m:t>+2</m:t>
                        </m:r>
                        <m:r>
                          <a:rPr lang="en-US" b="0" i="1" smtClean="0">
                            <a:latin typeface="Cambria Math" panose="02040503050406030204" pitchFamily="18" charset="0"/>
                          </a:rPr>
                          <m:t>+0</m:t>
                        </m:r>
                        <m:r>
                          <a:rPr lang="en-US" i="1">
                            <a:latin typeface="Cambria Math" panose="02040503050406030204" pitchFamily="18" charset="0"/>
                          </a:rPr>
                          <m:t>)</m:t>
                        </m:r>
                      </m:den>
                    </m:f>
                    <m:r>
                      <a:rPr lang="en-US" i="1">
                        <a:latin typeface="Cambria Math" panose="02040503050406030204" pitchFamily="18" charset="0"/>
                      </a:rPr>
                      <m:t>=</m:t>
                    </m:r>
                    <m:r>
                      <a:rPr lang="en-US" b="0" i="1" smtClean="0">
                        <a:latin typeface="Cambria Math" panose="02040503050406030204" pitchFamily="18" charset="0"/>
                      </a:rPr>
                      <m:t>0.9994407</m:t>
                    </m:r>
                  </m:oMath>
                </a14:m>
                <a:endParaRPr lang="en-US" dirty="0"/>
              </a:p>
              <a:p>
                <a:r>
                  <a:rPr lang="en-US" dirty="0" smtClean="0"/>
                  <a:t>This model gives highest accuracy on the training set so now we will use this model to make predictions on test data set and we will consider that predictions as our final output.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03" t="-1504" r="-1152"/>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874275458"/>
              </p:ext>
            </p:extLst>
          </p:nvPr>
        </p:nvGraphicFramePr>
        <p:xfrm>
          <a:off x="8316893" y="2691684"/>
          <a:ext cx="2436969" cy="1107440"/>
        </p:xfrm>
        <a:graphic>
          <a:graphicData uri="http://schemas.openxmlformats.org/drawingml/2006/table">
            <a:tbl>
              <a:tblPr firstRow="1" bandRow="1">
                <a:tableStyleId>{5C22544A-7EE6-4342-B048-85BDC9FD1C3A}</a:tableStyleId>
              </a:tblPr>
              <a:tblGrid>
                <a:gridCol w="466501"/>
                <a:gridCol w="991674"/>
                <a:gridCol w="978794"/>
              </a:tblGrid>
              <a:tr h="266258">
                <a:tc>
                  <a:txBody>
                    <a:bodyPr/>
                    <a:lstStyle/>
                    <a:p>
                      <a:endParaRPr lang="en-US" dirty="0"/>
                    </a:p>
                  </a:txBody>
                  <a:tcPr/>
                </a:tc>
                <a:tc>
                  <a:txBody>
                    <a:bodyPr/>
                    <a:lstStyle/>
                    <a:p>
                      <a:r>
                        <a:rPr lang="en-US" dirty="0" smtClean="0"/>
                        <a:t>False</a:t>
                      </a:r>
                      <a:endParaRPr lang="en-US" dirty="0"/>
                    </a:p>
                  </a:txBody>
                  <a:tcPr/>
                </a:tc>
                <a:tc>
                  <a:txBody>
                    <a:bodyPr/>
                    <a:lstStyle/>
                    <a:p>
                      <a:r>
                        <a:rPr lang="en-US" dirty="0" smtClean="0"/>
                        <a:t>True</a:t>
                      </a:r>
                      <a:endParaRPr lang="en-US" dirty="0"/>
                    </a:p>
                  </a:txBody>
                  <a:tcPr/>
                </a:tc>
              </a:tr>
              <a:tr h="370840">
                <a:tc>
                  <a:txBody>
                    <a:bodyPr/>
                    <a:lstStyle/>
                    <a:p>
                      <a:r>
                        <a:rPr lang="en-US" dirty="0" smtClean="0"/>
                        <a:t>0</a:t>
                      </a:r>
                      <a:endParaRPr lang="en-US" dirty="0"/>
                    </a:p>
                  </a:txBody>
                  <a:tcPr/>
                </a:tc>
                <a:tc>
                  <a:txBody>
                    <a:bodyPr/>
                    <a:lstStyle/>
                    <a:p>
                      <a:r>
                        <a:rPr lang="en-US" dirty="0" smtClean="0"/>
                        <a:t>2869</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705</a:t>
                      </a:r>
                      <a:endParaRPr lang="en-US" dirty="0"/>
                    </a:p>
                  </a:txBody>
                  <a:tcPr/>
                </a:tc>
              </a:tr>
            </a:tbl>
          </a:graphicData>
        </a:graphic>
      </p:graphicFrame>
    </p:spTree>
    <p:extLst>
      <p:ext uri="{BB962C8B-B14F-4D97-AF65-F5344CB8AC3E}">
        <p14:creationId xmlns:p14="http://schemas.microsoft.com/office/powerpoint/2010/main" val="194142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on the baseline model of random forest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Probabilities obtained from </a:t>
                </a:r>
                <a:r>
                  <a:rPr lang="en-US" b="1" dirty="0" smtClean="0"/>
                  <a:t>Random Forest model</a:t>
                </a:r>
                <a:r>
                  <a:rPr lang="en-US" dirty="0" smtClean="0"/>
                  <a:t> is considered.</a:t>
                </a:r>
              </a:p>
              <a:p>
                <a:r>
                  <a:rPr lang="en-US" dirty="0" smtClean="0"/>
                  <a:t>Let us take a threshold of 0.5</a:t>
                </a:r>
                <a:r>
                  <a:rPr lang="en-US" dirty="0"/>
                  <a:t> </a:t>
                </a:r>
                <a:r>
                  <a:rPr lang="en-US" dirty="0" smtClean="0"/>
                  <a:t>to make those probabilities binary (i.e. in 0 and 1).</a:t>
                </a:r>
              </a:p>
              <a:p>
                <a:r>
                  <a:rPr lang="en-US" dirty="0" smtClean="0"/>
                  <a:t>1 </a:t>
                </a:r>
                <a:r>
                  <a:rPr lang="en-US" dirty="0"/>
                  <a:t>= applicant defaulted on loan or seriously delinquent; 0 = applicant repaid </a:t>
                </a:r>
                <a:r>
                  <a:rPr lang="en-US" dirty="0" smtClean="0"/>
                  <a:t>the loan </a:t>
                </a:r>
                <a:r>
                  <a:rPr lang="en-US" dirty="0"/>
                  <a:t>fully</a:t>
                </a:r>
                <a:r>
                  <a:rPr lang="en-US" dirty="0" smtClean="0"/>
                  <a:t>.</a:t>
                </a:r>
              </a:p>
              <a:p>
                <a:r>
                  <a:rPr lang="en-US" dirty="0" smtClean="0"/>
                  <a:t>Let </a:t>
                </a:r>
                <a:r>
                  <a:rPr lang="en-US" dirty="0" smtClean="0"/>
                  <a:t>Baseline Model </a:t>
                </a:r>
                <a:r>
                  <a:rPr lang="en-US" dirty="0" smtClean="0"/>
                  <a:t>for testing set be </a:t>
                </a:r>
                <a:r>
                  <a:rPr lang="en-US" dirty="0" smtClean="0"/>
                  <a:t>– “all applicants paid the loan </a:t>
                </a:r>
                <a:r>
                  <a:rPr lang="en-US" dirty="0" smtClean="0"/>
                  <a:t>fully</a:t>
                </a:r>
                <a:r>
                  <a:rPr lang="en-US" dirty="0" smtClean="0"/>
                  <a:t>.</a:t>
                </a:r>
              </a:p>
              <a:p>
                <a:endParaRPr lang="en-US" dirty="0"/>
              </a:p>
              <a:p>
                <a:endParaRPr lang="en-US" dirty="0" smtClean="0"/>
              </a:p>
              <a:p>
                <a:r>
                  <a:rPr lang="en-US" dirty="0" smtClean="0"/>
                  <a:t>Therefore </a:t>
                </a:r>
                <a:r>
                  <a:rPr lang="en-US" dirty="0" smtClean="0"/>
                  <a:t>accuracy of Random Forest model on Baseline Model will be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2177</m:t>
                        </m:r>
                      </m:num>
                      <m:den>
                        <m:r>
                          <a:rPr lang="en-US" b="0" i="1" smtClean="0">
                            <a:latin typeface="Cambria Math" panose="02040503050406030204" pitchFamily="18" charset="0"/>
                          </a:rPr>
                          <m:t>(2177+207)</m:t>
                        </m:r>
                      </m:den>
                    </m:f>
                    <m:r>
                      <a:rPr lang="en-US" b="0" i="1" smtClean="0">
                        <a:latin typeface="Cambria Math" panose="02040503050406030204" pitchFamily="18" charset="0"/>
                      </a:rPr>
                      <m:t>=</m:t>
                    </m:r>
                  </m:oMath>
                </a14:m>
                <a:r>
                  <a:rPr lang="en-US" dirty="0" smtClean="0"/>
                  <a:t>0.913</a:t>
                </a:r>
                <a:endParaRPr lang="en-US" dirty="0" smtClean="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03" t="-1504"/>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1138322714"/>
              </p:ext>
            </p:extLst>
          </p:nvPr>
        </p:nvGraphicFramePr>
        <p:xfrm>
          <a:off x="3422918" y="4103232"/>
          <a:ext cx="4021070" cy="736600"/>
        </p:xfrm>
        <a:graphic>
          <a:graphicData uri="http://schemas.openxmlformats.org/drawingml/2006/table">
            <a:tbl>
              <a:tblPr firstRow="1" bandRow="1">
                <a:tableStyleId>{5C22544A-7EE6-4342-B048-85BDC9FD1C3A}</a:tableStyleId>
              </a:tblPr>
              <a:tblGrid>
                <a:gridCol w="2010535"/>
                <a:gridCol w="2010535"/>
              </a:tblGrid>
              <a:tr h="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2177</a:t>
                      </a:r>
                      <a:endParaRPr lang="en-US" dirty="0"/>
                    </a:p>
                  </a:txBody>
                  <a:tcPr/>
                </a:tc>
                <a:tc>
                  <a:txBody>
                    <a:bodyPr/>
                    <a:lstStyle/>
                    <a:p>
                      <a:pPr algn="ctr"/>
                      <a:r>
                        <a:rPr lang="en-US" dirty="0" smtClean="0"/>
                        <a:t>207</a:t>
                      </a:r>
                    </a:p>
                  </a:txBody>
                  <a:tcPr/>
                </a:tc>
              </a:tr>
            </a:tbl>
          </a:graphicData>
        </a:graphic>
      </p:graphicFrame>
    </p:spTree>
    <p:extLst>
      <p:ext uri="{BB962C8B-B14F-4D97-AF65-F5344CB8AC3E}">
        <p14:creationId xmlns:p14="http://schemas.microsoft.com/office/powerpoint/2010/main" val="2723502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881" y="1476305"/>
            <a:ext cx="10058400" cy="1609344"/>
          </a:xfrm>
        </p:spPr>
        <p:txBody>
          <a:bodyPr>
            <a:normAutofit/>
          </a:bodyPr>
          <a:lstStyle/>
          <a:p>
            <a:r>
              <a:rPr lang="en-US" sz="7500" dirty="0" smtClean="0"/>
              <a:t>Thank you</a:t>
            </a:r>
            <a:endParaRPr lang="en-US" sz="7500" dirty="0"/>
          </a:p>
        </p:txBody>
      </p:sp>
      <p:sp>
        <p:nvSpPr>
          <p:cNvPr id="3" name="Content Placeholder 2"/>
          <p:cNvSpPr>
            <a:spLocks noGrp="1"/>
          </p:cNvSpPr>
          <p:nvPr>
            <p:ph idx="1"/>
          </p:nvPr>
        </p:nvSpPr>
        <p:spPr>
          <a:xfrm>
            <a:off x="1069848" y="3872935"/>
            <a:ext cx="10058400" cy="4050792"/>
          </a:xfrm>
        </p:spPr>
        <p:txBody>
          <a:bodyPr/>
          <a:lstStyle/>
          <a:p>
            <a:pPr marL="0" indent="0" algn="r">
              <a:buNone/>
            </a:pPr>
            <a:r>
              <a:rPr lang="en-US" dirty="0" smtClean="0"/>
              <a:t>Leader – Harshit Agarwal</a:t>
            </a:r>
          </a:p>
          <a:p>
            <a:pPr marL="0" indent="0" algn="r">
              <a:buNone/>
            </a:pPr>
            <a:r>
              <a:rPr lang="en-US" dirty="0" smtClean="0"/>
              <a:t>Year - Sophomore</a:t>
            </a:r>
          </a:p>
          <a:p>
            <a:pPr marL="0" indent="0" algn="r">
              <a:buNone/>
            </a:pPr>
            <a:r>
              <a:rPr lang="en-US" dirty="0" smtClean="0"/>
              <a:t>College – IIT(BHU), Varanasi.</a:t>
            </a:r>
          </a:p>
          <a:p>
            <a:pPr marL="0" indent="0" algn="r">
              <a:buNone/>
            </a:pPr>
            <a:r>
              <a:rPr lang="en-US" dirty="0" smtClean="0"/>
              <a:t>Email – </a:t>
            </a:r>
            <a:r>
              <a:rPr lang="en-US" dirty="0" smtClean="0">
                <a:hlinkClick r:id="rId2"/>
              </a:rPr>
              <a:t>harshit.mec.iit@gmail.com</a:t>
            </a:r>
            <a:endParaRPr lang="en-US" dirty="0" smtClean="0"/>
          </a:p>
          <a:p>
            <a:pPr marL="0" indent="0" algn="r">
              <a:buNone/>
            </a:pPr>
            <a:r>
              <a:rPr lang="en-US" dirty="0" smtClean="0"/>
              <a:t>Contact – 7597289391</a:t>
            </a:r>
          </a:p>
          <a:p>
            <a:pPr marL="0" indent="0">
              <a:buNone/>
            </a:pPr>
            <a:endParaRPr lang="en-US" dirty="0" smtClean="0"/>
          </a:p>
        </p:txBody>
      </p:sp>
    </p:spTree>
    <p:extLst>
      <p:ext uri="{BB962C8B-B14F-4D97-AF65-F5344CB8AC3E}">
        <p14:creationId xmlns:p14="http://schemas.microsoft.com/office/powerpoint/2010/main" val="412335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500</TotalTime>
  <Words>492</Words>
  <Application>Microsoft Office PowerPoint</Application>
  <PresentationFormat>Widescreen</PresentationFormat>
  <Paragraphs>86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Cambria Math</vt:lpstr>
      <vt:lpstr>Rockwell</vt:lpstr>
      <vt:lpstr>Rockwell Condensed</vt:lpstr>
      <vt:lpstr>Wingdings</vt:lpstr>
      <vt:lpstr>Wood Type</vt:lpstr>
      <vt:lpstr>Analiticity   Technex’19      iit(bhu), Varanasi.</vt:lpstr>
      <vt:lpstr>Introduction </vt:lpstr>
      <vt:lpstr>Simple logistic regression model</vt:lpstr>
      <vt:lpstr>Cart model algorithm</vt:lpstr>
      <vt:lpstr>Random forest algorithm</vt:lpstr>
      <vt:lpstr>Accuracy on the baseline model of random forest model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Analiticity 2019</dc:title>
  <dc:creator>harshit agarwal</dc:creator>
  <cp:lastModifiedBy>harshit agarwal</cp:lastModifiedBy>
  <cp:revision>29</cp:revision>
  <dcterms:created xsi:type="dcterms:W3CDTF">2019-03-09T10:26:05Z</dcterms:created>
  <dcterms:modified xsi:type="dcterms:W3CDTF">2019-03-09T19:21:37Z</dcterms:modified>
</cp:coreProperties>
</file>