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1"/>
  </p:notesMasterIdLst>
  <p:sldIdLst>
    <p:sldId id="256" r:id="rId3"/>
    <p:sldId id="263" r:id="rId4"/>
    <p:sldId id="264" r:id="rId5"/>
    <p:sldId id="258" r:id="rId6"/>
    <p:sldId id="259" r:id="rId7"/>
    <p:sldId id="260" r:id="rId8"/>
    <p:sldId id="265" r:id="rId9"/>
    <p:sldId id="261" r:id="rId10"/>
  </p:sldIdLst>
  <p:sldSz cx="9144000" cy="5143500" type="screen16x9"/>
  <p:notesSz cx="6858000" cy="9144000"/>
  <p:embeddedFontLst>
    <p:embeddedFont>
      <p:font typeface="Century" panose="02040604050505020304" pitchFamily="18" charset="0"/>
      <p:regular r:id="rId12"/>
    </p:embeddedFont>
    <p:embeddedFont>
      <p:font typeface="Lexend" panose="020B0604020202020204" charset="0"/>
      <p:regular r:id="rId13"/>
      <p:bold r:id="rId14"/>
    </p:embeddedFont>
    <p:embeddedFont>
      <p:font typeface="Lexend Light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3aec7ccd1c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3aec7ccd1c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>
          <a:extLst>
            <a:ext uri="{FF2B5EF4-FFF2-40B4-BE49-F238E27FC236}">
              <a16:creationId xmlns:a16="http://schemas.microsoft.com/office/drawing/2014/main" id="{86336D53-4370-B1C9-4780-05928098C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3aec7ccd1c_0_2474:notes">
            <a:extLst>
              <a:ext uri="{FF2B5EF4-FFF2-40B4-BE49-F238E27FC236}">
                <a16:creationId xmlns:a16="http://schemas.microsoft.com/office/drawing/2014/main" id="{9F96698E-A215-1557-9E7B-419E68C1B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3aec7ccd1c_0_2474:notes">
            <a:extLst>
              <a:ext uri="{FF2B5EF4-FFF2-40B4-BE49-F238E27FC236}">
                <a16:creationId xmlns:a16="http://schemas.microsoft.com/office/drawing/2014/main" id="{0EFDAC83-96FE-F8BA-CE90-9D1A23AB1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0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4">
          <a:extLst>
            <a:ext uri="{FF2B5EF4-FFF2-40B4-BE49-F238E27FC236}">
              <a16:creationId xmlns:a16="http://schemas.microsoft.com/office/drawing/2014/main" id="{716CB3D4-595C-278E-93D7-E77A4F80E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3aec7ccd1c_0_2474:notes">
            <a:extLst>
              <a:ext uri="{FF2B5EF4-FFF2-40B4-BE49-F238E27FC236}">
                <a16:creationId xmlns:a16="http://schemas.microsoft.com/office/drawing/2014/main" id="{15675018-F5B6-34D3-8421-757722B1AD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3aec7ccd1c_0_2474:notes">
            <a:extLst>
              <a:ext uri="{FF2B5EF4-FFF2-40B4-BE49-F238E27FC236}">
                <a16:creationId xmlns:a16="http://schemas.microsoft.com/office/drawing/2014/main" id="{BACE86E4-0CA9-2E9B-36C1-23EA9E23E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6594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3aec7ccd1c_0_3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3aec7ccd1c_0_3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e3ef1882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e3ef1882e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e3ef1882e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e3ef1882e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>
          <a:extLst>
            <a:ext uri="{FF2B5EF4-FFF2-40B4-BE49-F238E27FC236}">
              <a16:creationId xmlns:a16="http://schemas.microsoft.com/office/drawing/2014/main" id="{234A0CDB-F560-F5A7-DB24-10CD3476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e3ef1882ed_0_21:notes">
            <a:extLst>
              <a:ext uri="{FF2B5EF4-FFF2-40B4-BE49-F238E27FC236}">
                <a16:creationId xmlns:a16="http://schemas.microsoft.com/office/drawing/2014/main" id="{93973384-0453-C3DA-E1A4-EF47C801F9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e3ef1882ed_0_21:notes">
            <a:extLst>
              <a:ext uri="{FF2B5EF4-FFF2-40B4-BE49-F238E27FC236}">
                <a16:creationId xmlns:a16="http://schemas.microsoft.com/office/drawing/2014/main" id="{036EC3B2-9D5F-59BA-F3FD-3152498657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79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33aec7ccd1c_0_2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33aec7ccd1c_0_2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_1_1_1_1_1_1_1_1_2_1_1_1_1_1_1_1_1_1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1911" name="Google Shape;1911;p45"/>
          <p:cNvSpPr txBox="1">
            <a:spLocks noGrp="1"/>
          </p:cNvSpPr>
          <p:nvPr>
            <p:ph type="title"/>
          </p:nvPr>
        </p:nvSpPr>
        <p:spPr>
          <a:xfrm>
            <a:off x="498350" y="20182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Hackathon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with BASIS VECTORS</a:t>
            </a:r>
            <a:endParaRPr sz="2400"/>
          </a:p>
        </p:txBody>
      </p:sp>
      <p:grpSp>
        <p:nvGrpSpPr>
          <p:cNvPr id="1912" name="Google Shape;1912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3" name="Google Shape;1913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4" name="Google Shape;1914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1940" name="Google Shape;1940;p45"/>
            <p:cNvSpPr/>
            <p:nvPr/>
          </p:nvSpPr>
          <p:spPr>
            <a:xfrm>
              <a:off x="2764500" y="3326025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406200" y="283117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4203775" y="3816425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1943" name="Google Shape;19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813" y="1901747"/>
            <a:ext cx="2980775" cy="7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49;p46">
            <a:extLst>
              <a:ext uri="{FF2B5EF4-FFF2-40B4-BE49-F238E27FC236}">
                <a16:creationId xmlns:a16="http://schemas.microsoft.com/office/drawing/2014/main" id="{0ADEDE92-04B8-7992-CAD2-D25C7F18BF42}"/>
              </a:ext>
            </a:extLst>
          </p:cNvPr>
          <p:cNvSpPr txBox="1">
            <a:spLocks/>
          </p:cNvSpPr>
          <p:nvPr/>
        </p:nvSpPr>
        <p:spPr>
          <a:xfrm>
            <a:off x="167325" y="-39600"/>
            <a:ext cx="1169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marR="0" lvl="2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marR="0" lvl="3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None/>
              <a:defRPr sz="800" b="0" i="0" u="none" strike="noStrike" cap="none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pPr marL="0" indent="0">
              <a:buSzPts val="1100"/>
            </a:pPr>
            <a:r>
              <a:rPr lang="en-IN" b="1"/>
              <a:t>Basis Vectors </a:t>
            </a:r>
            <a:endParaRPr lang="en-IN"/>
          </a:p>
          <a:p>
            <a:pPr marL="0" indent="0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>
          <a:extLst>
            <a:ext uri="{FF2B5EF4-FFF2-40B4-BE49-F238E27FC236}">
              <a16:creationId xmlns:a16="http://schemas.microsoft.com/office/drawing/2014/main" id="{F901F4F6-DD77-53C2-BB50-6EC0135F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>
            <a:extLst>
              <a:ext uri="{FF2B5EF4-FFF2-40B4-BE49-F238E27FC236}">
                <a16:creationId xmlns:a16="http://schemas.microsoft.com/office/drawing/2014/main" id="{17322DCC-76C5-7A90-B5BB-127A6219604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 dirty="0"/>
              <a:t>Basis Vectors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0" name="Google Shape;1950;p46">
            <a:extLst>
              <a:ext uri="{FF2B5EF4-FFF2-40B4-BE49-F238E27FC236}">
                <a16:creationId xmlns:a16="http://schemas.microsoft.com/office/drawing/2014/main" id="{444CC7F6-36F3-F2C5-F7DF-892E7DA25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6">
            <a:extLst>
              <a:ext uri="{FF2B5EF4-FFF2-40B4-BE49-F238E27FC236}">
                <a16:creationId xmlns:a16="http://schemas.microsoft.com/office/drawing/2014/main" id="{2F7C3F7B-34AF-B952-8915-BD18068635FF}"/>
              </a:ext>
            </a:extLst>
          </p:cNvPr>
          <p:cNvSpPr txBox="1"/>
          <p:nvPr/>
        </p:nvSpPr>
        <p:spPr>
          <a:xfrm>
            <a:off x="7316525" y="3244825"/>
            <a:ext cx="1910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6D771C27-C7A3-1BE3-8A3C-33466ECFE525}"/>
              </a:ext>
            </a:extLst>
          </p:cNvPr>
          <p:cNvSpPr/>
          <p:nvPr/>
        </p:nvSpPr>
        <p:spPr>
          <a:xfrm>
            <a:off x="37201" y="347948"/>
            <a:ext cx="9144000" cy="1405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400" b="1" kern="0" spc="-134" dirty="0">
                <a:solidFill>
                  <a:srgbClr val="000000"/>
                </a:solidFill>
                <a:latin typeface="Century" panose="02040604050505020304" pitchFamily="18" charset="0"/>
                <a:ea typeface="Inter Bold" pitchFamily="34" charset="-122"/>
                <a:cs typeface="Inter Bold" pitchFamily="34" charset="-120"/>
              </a:rPr>
              <a:t>Interview AI: Automating Interview Scheduling</a:t>
            </a:r>
            <a:endParaRPr lang="en-US" sz="3400" b="1" dirty="0">
              <a:latin typeface="Century" panose="020406040505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B0A4D8F-691F-1D94-8C61-AE4A8B842390}"/>
              </a:ext>
            </a:extLst>
          </p:cNvPr>
          <p:cNvSpPr/>
          <p:nvPr/>
        </p:nvSpPr>
        <p:spPr>
          <a:xfrm>
            <a:off x="100847" y="12268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A Python-based Intelligent Scheduling Bot</a:t>
            </a:r>
            <a:endParaRPr lang="en-US" sz="1750" dirty="0">
              <a:latin typeface="Century" panose="020406040505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459341C-7BA2-AE07-44C3-BC5DFA68AC06}"/>
              </a:ext>
            </a:extLst>
          </p:cNvPr>
          <p:cNvSpPr/>
          <p:nvPr/>
        </p:nvSpPr>
        <p:spPr>
          <a:xfrm>
            <a:off x="6795419" y="3205185"/>
            <a:ext cx="7556421" cy="1590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Group Code : N</a:t>
            </a:r>
          </a:p>
          <a:p>
            <a:pPr marL="0" indent="0" algn="l">
              <a:buNone/>
            </a:pPr>
            <a:r>
              <a:rPr lang="en-US" sz="175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Group Number : 14</a:t>
            </a: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Team Members:</a:t>
            </a:r>
          </a:p>
          <a:p>
            <a:pPr marL="0" indent="0" algn="l">
              <a:buNone/>
            </a:pPr>
            <a:endParaRPr lang="en-US" sz="1750" kern="0" spc="-36" dirty="0">
              <a:solidFill>
                <a:srgbClr val="272525"/>
              </a:solidFill>
              <a:latin typeface="Century" panose="02040604050505020304" pitchFamily="18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buNone/>
            </a:pPr>
            <a:r>
              <a:rPr lang="en-US" sz="1200" kern="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  <a:cs typeface="Inter" pitchFamily="34" charset="-120"/>
              </a:rPr>
              <a:t>Jas Makhija – 12106971</a:t>
            </a:r>
          </a:p>
          <a:p>
            <a:pPr marL="0" indent="0" algn="l">
              <a:buNone/>
            </a:pPr>
            <a:r>
              <a:rPr lang="en-US" sz="1100" spc="-36" dirty="0">
                <a:solidFill>
                  <a:srgbClr val="272525"/>
                </a:solidFill>
                <a:latin typeface="Century" panose="02040604050505020304" pitchFamily="18" charset="0"/>
                <a:ea typeface="Inter" pitchFamily="34" charset="-122"/>
              </a:rPr>
              <a:t>Anuvind-12112273</a:t>
            </a:r>
            <a:endParaRPr lang="en-US" sz="1200" dirty="0">
              <a:latin typeface="Century" panose="020406040505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D1CB4C-8A20-D528-9549-764B6C24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36" y="1876417"/>
            <a:ext cx="3886528" cy="27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8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7">
          <a:extLst>
            <a:ext uri="{FF2B5EF4-FFF2-40B4-BE49-F238E27FC236}">
              <a16:creationId xmlns:a16="http://schemas.microsoft.com/office/drawing/2014/main" id="{C4045AFD-0A47-EA61-2B1F-A1E7C0940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>
            <a:extLst>
              <a:ext uri="{FF2B5EF4-FFF2-40B4-BE49-F238E27FC236}">
                <a16:creationId xmlns:a16="http://schemas.microsoft.com/office/drawing/2014/main" id="{8E9A343D-8979-FD41-068F-7063FB0551B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b="1" dirty="0"/>
              <a:t>Basis Vectors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0" name="Google Shape;1950;p46">
            <a:extLst>
              <a:ext uri="{FF2B5EF4-FFF2-40B4-BE49-F238E27FC236}">
                <a16:creationId xmlns:a16="http://schemas.microsoft.com/office/drawing/2014/main" id="{240D0A10-37F7-EB00-FFFB-21D9EED0C4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46">
            <a:extLst>
              <a:ext uri="{FF2B5EF4-FFF2-40B4-BE49-F238E27FC236}">
                <a16:creationId xmlns:a16="http://schemas.microsoft.com/office/drawing/2014/main" id="{DC3596BA-8209-93F8-4E3A-B283577C2BC3}"/>
              </a:ext>
            </a:extLst>
          </p:cNvPr>
          <p:cNvSpPr txBox="1"/>
          <p:nvPr/>
        </p:nvSpPr>
        <p:spPr>
          <a:xfrm>
            <a:off x="7316525" y="3244825"/>
            <a:ext cx="19101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92E304-7D2A-D75B-6B8E-FF0560170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3840"/>
            <a:ext cx="91440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Basis Vectors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47"/>
          <p:cNvSpPr txBox="1">
            <a:spLocks noGrp="1"/>
          </p:cNvSpPr>
          <p:nvPr>
            <p:ph type="title"/>
          </p:nvPr>
        </p:nvSpPr>
        <p:spPr>
          <a:xfrm>
            <a:off x="0" y="300935"/>
            <a:ext cx="6897900" cy="7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4400" dirty="0"/>
              <a:t>Key Functionality</a:t>
            </a:r>
          </a:p>
        </p:txBody>
      </p:sp>
      <p:sp>
        <p:nvSpPr>
          <p:cNvPr id="1977" name="Google Shape;1977;p47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49B52-0C89-8D99-62CC-AF129F128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5690"/>
            <a:ext cx="9159240" cy="383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Parsing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"next Monday 2pm" to UTC datetime.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 Checking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Queries recruiter’s calendar for free slots (9 AM–4 PM IST).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Creation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Schedules Google Calendar events with Meet links and reminders with confirmation emails.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Zone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 → UTC conversion for API compatibility.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Graceful fallback (e.g., defaults to 9 AM if time missing).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Basis Vectors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48"/>
          <p:cNvSpPr txBox="1">
            <a:spLocks noGrp="1"/>
          </p:cNvSpPr>
          <p:nvPr>
            <p:ph type="title"/>
          </p:nvPr>
        </p:nvSpPr>
        <p:spPr>
          <a:xfrm>
            <a:off x="209774" y="468575"/>
            <a:ext cx="8627725" cy="794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entury" panose="02040604050505020304" pitchFamily="18" charset="0"/>
              </a:rPr>
              <a:t>High level architecture</a:t>
            </a:r>
            <a:endParaRPr lang="en-IN" sz="4400" dirty="0">
              <a:latin typeface="Century" panose="02040604050505020304" pitchFamily="18" charset="0"/>
            </a:endParaRPr>
          </a:p>
        </p:txBody>
      </p:sp>
      <p:sp>
        <p:nvSpPr>
          <p:cNvPr id="2013" name="Google Shape;2013;p48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05A2-B1FC-9F34-1C25-872A3A7A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3900" y="1178788"/>
            <a:ext cx="9519136" cy="4543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Basis Vectors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5" name="Google Shape;2025;p49"/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3FB97BC-1FA7-5436-6DAE-769DFA89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40" y="384157"/>
            <a:ext cx="9144000" cy="4375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>
          <a:extLst>
            <a:ext uri="{FF2B5EF4-FFF2-40B4-BE49-F238E27FC236}">
              <a16:creationId xmlns:a16="http://schemas.microsoft.com/office/drawing/2014/main" id="{153DA39F-7052-F929-D435-DEB58397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>
            <a:extLst>
              <a:ext uri="{FF2B5EF4-FFF2-40B4-BE49-F238E27FC236}">
                <a16:creationId xmlns:a16="http://schemas.microsoft.com/office/drawing/2014/main" id="{43DB7AA3-96D8-EF62-C847-B33F43B6FAE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Basis Vectors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5" name="Google Shape;2025;p49">
            <a:extLst>
              <a:ext uri="{FF2B5EF4-FFF2-40B4-BE49-F238E27FC236}">
                <a16:creationId xmlns:a16="http://schemas.microsoft.com/office/drawing/2014/main" id="{42E0ECC9-99C6-03BD-0B13-CCD0B6770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64A7AF81-B6CF-2E1A-3EA2-02A40476AEFF}"/>
              </a:ext>
            </a:extLst>
          </p:cNvPr>
          <p:cNvSpPr/>
          <p:nvPr/>
        </p:nvSpPr>
        <p:spPr>
          <a:xfrm>
            <a:off x="391162" y="3915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Century" panose="02040604050505020304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Questions?</a:t>
            </a:r>
            <a:endParaRPr lang="en-US" sz="4450" dirty="0">
              <a:latin typeface="Century" panose="02040604050505020304" pitchFamily="18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2050" name="Picture 2" descr="Question mark, PowerPoint animation ...">
            <a:extLst>
              <a:ext uri="{FF2B5EF4-FFF2-40B4-BE49-F238E27FC236}">
                <a16:creationId xmlns:a16="http://schemas.microsoft.com/office/drawing/2014/main" id="{5DE7C349-B928-DB00-D9B5-CB6CF1F7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100279"/>
            <a:ext cx="35909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9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50"/>
          <p:cNvSpPr/>
          <p:nvPr/>
        </p:nvSpPr>
        <p:spPr>
          <a:xfrm>
            <a:off x="262033" y="1675029"/>
            <a:ext cx="1318326" cy="705120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2" name="Google Shape;2042;p50"/>
          <p:cNvSpPr/>
          <p:nvPr/>
        </p:nvSpPr>
        <p:spPr>
          <a:xfrm>
            <a:off x="1869969" y="1675029"/>
            <a:ext cx="1318326" cy="705120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355" y="0"/>
                </a:moveTo>
                <a:lnTo>
                  <a:pt x="336232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3" name="Google Shape;2043;p50"/>
          <p:cNvSpPr/>
          <p:nvPr/>
        </p:nvSpPr>
        <p:spPr>
          <a:xfrm>
            <a:off x="3477906" y="1675029"/>
            <a:ext cx="1318326" cy="705120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044" name="Google Shape;2044;p50"/>
          <p:cNvSpPr/>
          <p:nvPr/>
        </p:nvSpPr>
        <p:spPr>
          <a:xfrm>
            <a:off x="5085842" y="1675029"/>
            <a:ext cx="1318326" cy="705120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045" name="Google Shape;2045;p50"/>
          <p:cNvGrpSpPr/>
          <p:nvPr/>
        </p:nvGrpSpPr>
        <p:grpSpPr>
          <a:xfrm>
            <a:off x="2171488" y="2678714"/>
            <a:ext cx="626402" cy="626402"/>
            <a:chOff x="2863215" y="5306949"/>
            <a:chExt cx="842391" cy="842391"/>
          </a:xfrm>
        </p:grpSpPr>
        <p:sp>
          <p:nvSpPr>
            <p:cNvPr id="2046" name="Google Shape;2046;p50"/>
            <p:cNvSpPr/>
            <p:nvPr/>
          </p:nvSpPr>
          <p:spPr>
            <a:xfrm>
              <a:off x="2863215" y="5306949"/>
              <a:ext cx="842391" cy="842391"/>
            </a:xfrm>
            <a:custGeom>
              <a:avLst/>
              <a:gdLst/>
              <a:ahLst/>
              <a:cxnLst/>
              <a:rect l="l" t="t" r="r" b="b"/>
              <a:pathLst>
                <a:path w="842391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047" name="Google Shape;2047;p50"/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2048" name="Google Shape;2048;p50"/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49" name="Google Shape;2049;p50"/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50" name="Google Shape;2050;p50"/>
          <p:cNvGrpSpPr/>
          <p:nvPr/>
        </p:nvGrpSpPr>
        <p:grpSpPr>
          <a:xfrm>
            <a:off x="311691" y="2678714"/>
            <a:ext cx="626401" cy="626402"/>
            <a:chOff x="1823849" y="5306949"/>
            <a:chExt cx="842390" cy="842391"/>
          </a:xfrm>
        </p:grpSpPr>
        <p:sp>
          <p:nvSpPr>
            <p:cNvPr id="2051" name="Google Shape;2051;p50"/>
            <p:cNvSpPr/>
            <p:nvPr/>
          </p:nvSpPr>
          <p:spPr>
            <a:xfrm>
              <a:off x="1823849" y="5306949"/>
              <a:ext cx="842390" cy="842391"/>
            </a:xfrm>
            <a:custGeom>
              <a:avLst/>
              <a:gdLst/>
              <a:ahLst/>
              <a:cxnLst/>
              <a:rect l="l" t="t" r="r" b="b"/>
              <a:pathLst>
                <a:path w="842390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052" name="Google Shape;2052;p5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053" name="Google Shape;2053;p5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54" name="Google Shape;2054;p5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55" name="Google Shape;2055;p50"/>
          <p:cNvGrpSpPr/>
          <p:nvPr/>
        </p:nvGrpSpPr>
        <p:grpSpPr>
          <a:xfrm>
            <a:off x="3075912" y="2678714"/>
            <a:ext cx="626402" cy="626402"/>
            <a:chOff x="4079493" y="5306949"/>
            <a:chExt cx="842391" cy="842391"/>
          </a:xfrm>
        </p:grpSpPr>
        <p:sp>
          <p:nvSpPr>
            <p:cNvPr id="2056" name="Google Shape;2056;p50"/>
            <p:cNvSpPr/>
            <p:nvPr/>
          </p:nvSpPr>
          <p:spPr>
            <a:xfrm>
              <a:off x="4079493" y="5306949"/>
              <a:ext cx="842391" cy="842391"/>
            </a:xfrm>
            <a:custGeom>
              <a:avLst/>
              <a:gdLst/>
              <a:ahLst/>
              <a:cxnLst/>
              <a:rect l="l" t="t" r="r" b="b"/>
              <a:pathLst>
                <a:path w="842391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058" name="Google Shape;2058;p50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59" name="Google Shape;2059;p50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60" name="Google Shape;2060;p50"/>
          <p:cNvGrpSpPr/>
          <p:nvPr/>
        </p:nvGrpSpPr>
        <p:grpSpPr>
          <a:xfrm>
            <a:off x="6693800" y="2217325"/>
            <a:ext cx="2156700" cy="1207500"/>
            <a:chOff x="6693800" y="2217325"/>
            <a:chExt cx="2156700" cy="1207500"/>
          </a:xfrm>
        </p:grpSpPr>
        <p:sp>
          <p:nvSpPr>
            <p:cNvPr id="2061" name="Google Shape;2061;p50"/>
            <p:cNvSpPr/>
            <p:nvPr/>
          </p:nvSpPr>
          <p:spPr>
            <a:xfrm>
              <a:off x="6693800" y="2217325"/>
              <a:ext cx="2156700" cy="1207500"/>
            </a:xfrm>
            <a:prstGeom prst="roundRect">
              <a:avLst>
                <a:gd name="adj" fmla="val 4803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50"/>
          <p:cNvGrpSpPr/>
          <p:nvPr/>
        </p:nvGrpSpPr>
        <p:grpSpPr>
          <a:xfrm>
            <a:off x="5178550" y="400225"/>
            <a:ext cx="1258500" cy="902350"/>
            <a:chOff x="6575700" y="2242475"/>
            <a:chExt cx="1258500" cy="902350"/>
          </a:xfrm>
        </p:grpSpPr>
        <p:sp>
          <p:nvSpPr>
            <p:cNvPr id="2066" name="Google Shape;2066;p50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8" name="Google Shape;2068;p50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69" name="Google Shape;2069;p50"/>
          <p:cNvGrpSpPr/>
          <p:nvPr/>
        </p:nvGrpSpPr>
        <p:grpSpPr>
          <a:xfrm>
            <a:off x="291950" y="400225"/>
            <a:ext cx="1258500" cy="902350"/>
            <a:chOff x="1209150" y="2242475"/>
            <a:chExt cx="1258500" cy="902350"/>
          </a:xfrm>
        </p:grpSpPr>
        <p:sp>
          <p:nvSpPr>
            <p:cNvPr id="2070" name="Google Shape;2070;p50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2" name="Google Shape;2072;p50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73" name="Google Shape;2073;p50"/>
          <p:cNvGrpSpPr/>
          <p:nvPr/>
        </p:nvGrpSpPr>
        <p:grpSpPr>
          <a:xfrm>
            <a:off x="3549683" y="400225"/>
            <a:ext cx="1258500" cy="902350"/>
            <a:chOff x="2998000" y="2242475"/>
            <a:chExt cx="1258500" cy="902350"/>
          </a:xfrm>
        </p:grpSpPr>
        <p:sp>
          <p:nvSpPr>
            <p:cNvPr id="2074" name="Google Shape;2074;p50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76" name="Google Shape;2076;p50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77" name="Google Shape;2077;p50"/>
          <p:cNvGrpSpPr/>
          <p:nvPr/>
        </p:nvGrpSpPr>
        <p:grpSpPr>
          <a:xfrm>
            <a:off x="1920817" y="400225"/>
            <a:ext cx="1258500" cy="902350"/>
            <a:chOff x="4786850" y="2242475"/>
            <a:chExt cx="1258500" cy="902350"/>
          </a:xfrm>
        </p:grpSpPr>
        <p:sp>
          <p:nvSpPr>
            <p:cNvPr id="2078" name="Google Shape;2078;p50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name="adj" fmla="val 526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0" name="Google Shape;2080;p50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81" name="Google Shape;2081;p50"/>
          <p:cNvGrpSpPr/>
          <p:nvPr/>
        </p:nvGrpSpPr>
        <p:grpSpPr>
          <a:xfrm>
            <a:off x="1241591" y="2678714"/>
            <a:ext cx="626401" cy="626402"/>
            <a:chOff x="1823849" y="5306949"/>
            <a:chExt cx="842390" cy="842391"/>
          </a:xfrm>
        </p:grpSpPr>
        <p:sp>
          <p:nvSpPr>
            <p:cNvPr id="2082" name="Google Shape;2082;p50"/>
            <p:cNvSpPr/>
            <p:nvPr/>
          </p:nvSpPr>
          <p:spPr>
            <a:xfrm>
              <a:off x="1823849" y="5306949"/>
              <a:ext cx="842390" cy="842391"/>
            </a:xfrm>
            <a:custGeom>
              <a:avLst/>
              <a:gdLst/>
              <a:ahLst/>
              <a:cxnLst/>
              <a:rect l="l" t="t" r="r" b="b"/>
              <a:pathLst>
                <a:path w="842390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083" name="Google Shape;2083;p5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084" name="Google Shape;2084;p5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86" name="Google Shape;2086;p50"/>
          <p:cNvGrpSpPr/>
          <p:nvPr/>
        </p:nvGrpSpPr>
        <p:grpSpPr>
          <a:xfrm>
            <a:off x="3814959" y="3771938"/>
            <a:ext cx="1182786" cy="1207504"/>
            <a:chOff x="2725798" y="3590032"/>
            <a:chExt cx="946911" cy="966699"/>
          </a:xfrm>
        </p:grpSpPr>
        <p:grpSp>
          <p:nvGrpSpPr>
            <p:cNvPr id="2087" name="Google Shape;2087;p50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088" name="Google Shape;2088;p50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089" name="Google Shape;2089;p50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0" name="Google Shape;2090;p50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1" name="Google Shape;2091;p50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2" name="Google Shape;2092;p50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3" name="Google Shape;2093;p50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4" name="Google Shape;2094;p50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5" name="Google Shape;2095;p50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6" name="Google Shape;2096;p50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7" name="Google Shape;2097;p50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8" name="Google Shape;2098;p50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99" name="Google Shape;2099;p50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0" name="Google Shape;2100;p50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1" name="Google Shape;2101;p50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2" name="Google Shape;2102;p50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3" name="Google Shape;2103;p50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04" name="Google Shape;2104;p50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105" name="Google Shape;2105;p50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106" name="Google Shape;2106;p50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107" name="Google Shape;2107;p50"/>
          <p:cNvGrpSpPr/>
          <p:nvPr/>
        </p:nvGrpSpPr>
        <p:grpSpPr>
          <a:xfrm>
            <a:off x="2111650" y="3771938"/>
            <a:ext cx="1182786" cy="1207504"/>
            <a:chOff x="1438774" y="3590059"/>
            <a:chExt cx="946911" cy="966699"/>
          </a:xfrm>
        </p:grpSpPr>
        <p:grpSp>
          <p:nvGrpSpPr>
            <p:cNvPr id="2108" name="Google Shape;2108;p50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109" name="Google Shape;2109;p50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110" name="Google Shape;2110;p50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1" name="Google Shape;2111;p50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2" name="Google Shape;2112;p50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3" name="Google Shape;2113;p50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4" name="Google Shape;2114;p50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5" name="Google Shape;2115;p50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6" name="Google Shape;2116;p50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7" name="Google Shape;2117;p50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8" name="Google Shape;2118;p50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19" name="Google Shape;2119;p50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0" name="Google Shape;2120;p50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1" name="Google Shape;2121;p50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2" name="Google Shape;2122;p50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3" name="Google Shape;2123;p50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4" name="Google Shape;2124;p50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125" name="Google Shape;2125;p50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126" name="Google Shape;2126;p50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127" name="Google Shape;2127;p50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128" name="Google Shape;2128;p50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29" name="Google Shape;2129;p50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0" name="Google Shape;2130;p50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1" name="Google Shape;2131;p50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132" name="Google Shape;2132;p50"/>
          <p:cNvGrpSpPr/>
          <p:nvPr/>
        </p:nvGrpSpPr>
        <p:grpSpPr>
          <a:xfrm>
            <a:off x="408341" y="3771938"/>
            <a:ext cx="1182786" cy="1207504"/>
            <a:chOff x="151447" y="3590017"/>
            <a:chExt cx="946911" cy="966699"/>
          </a:xfrm>
        </p:grpSpPr>
        <p:grpSp>
          <p:nvGrpSpPr>
            <p:cNvPr id="2133" name="Google Shape;2133;p50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134" name="Google Shape;2134;p50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5" name="Google Shape;2135;p50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6" name="Google Shape;2136;p50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7" name="Google Shape;2137;p50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8" name="Google Shape;2138;p50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39" name="Google Shape;2139;p50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0" name="Google Shape;2140;p50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1" name="Google Shape;2141;p50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2" name="Google Shape;2142;p50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3" name="Google Shape;2143;p50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4" name="Google Shape;2144;p50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5" name="Google Shape;2145;p50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6" name="Google Shape;2146;p50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7" name="Google Shape;2147;p50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8" name="Google Shape;2148;p50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49" name="Google Shape;2149;p50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150" name="Google Shape;2150;p50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151" name="Google Shape;2151;p50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152" name="Google Shape;2152;p50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53" name="Google Shape;2153;p50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154" name="Google Shape;2154;p50"/>
          <p:cNvGrpSpPr/>
          <p:nvPr/>
        </p:nvGrpSpPr>
        <p:grpSpPr>
          <a:xfrm>
            <a:off x="5595261" y="3592394"/>
            <a:ext cx="3255228" cy="1400653"/>
            <a:chOff x="2267909" y="2831175"/>
            <a:chExt cx="4608193" cy="1982804"/>
          </a:xfrm>
        </p:grpSpPr>
        <p:grpSp>
          <p:nvGrpSpPr>
            <p:cNvPr id="2155" name="Google Shape;2155;p50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156" name="Google Shape;2156;p50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57" name="Google Shape;2157;p50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58" name="Google Shape;2158;p50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59" name="Google Shape;2159;p50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0" name="Google Shape;2160;p50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1" name="Google Shape;2161;p50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2" name="Google Shape;2162;p50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3" name="Google Shape;2163;p50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4" name="Google Shape;2164;p50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5" name="Google Shape;2165;p50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6" name="Google Shape;2166;p50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7" name="Google Shape;2167;p50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8" name="Google Shape;2168;p50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69" name="Google Shape;2169;p50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0" name="Google Shape;2170;p50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1" name="Google Shape;2171;p50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2" name="Google Shape;2172;p50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3" name="Google Shape;2173;p50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4" name="Google Shape;2174;p50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5" name="Google Shape;2175;p50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6" name="Google Shape;2176;p50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7" name="Google Shape;2177;p50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8" name="Google Shape;2178;p50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79" name="Google Shape;2179;p50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0" name="Google Shape;2180;p50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1" name="Google Shape;2181;p50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182" name="Google Shape;2182;p50"/>
            <p:cNvSpPr/>
            <p:nvPr/>
          </p:nvSpPr>
          <p:spPr>
            <a:xfrm>
              <a:off x="2764500" y="3326025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5406200" y="283117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4203775" y="3816425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2185" name="Google Shape;2185;p50"/>
          <p:cNvGrpSpPr/>
          <p:nvPr/>
        </p:nvGrpSpPr>
        <p:grpSpPr>
          <a:xfrm>
            <a:off x="4223410" y="2582328"/>
            <a:ext cx="1864298" cy="842496"/>
            <a:chOff x="4223410" y="2582328"/>
            <a:chExt cx="1864298" cy="842496"/>
          </a:xfrm>
        </p:grpSpPr>
        <p:grpSp>
          <p:nvGrpSpPr>
            <p:cNvPr id="2186" name="Google Shape;2186;p50"/>
            <p:cNvGrpSpPr/>
            <p:nvPr/>
          </p:nvGrpSpPr>
          <p:grpSpPr>
            <a:xfrm>
              <a:off x="4223410" y="2582328"/>
              <a:ext cx="1864298" cy="842496"/>
              <a:chOff x="5351018" y="4955476"/>
              <a:chExt cx="3054223" cy="1380236"/>
            </a:xfrm>
          </p:grpSpPr>
          <p:sp>
            <p:nvSpPr>
              <p:cNvPr id="2187" name="Google Shape;2187;p50"/>
              <p:cNvSpPr/>
              <p:nvPr/>
            </p:nvSpPr>
            <p:spPr>
              <a:xfrm>
                <a:off x="5411978" y="5018976"/>
                <a:ext cx="2932239" cy="1253236"/>
              </a:xfrm>
              <a:custGeom>
                <a:avLst/>
                <a:gdLst/>
                <a:ahLst/>
                <a:cxnLst/>
                <a:rect l="l" t="t" r="r" b="b"/>
                <a:pathLst>
                  <a:path w="2932239" h="1253236" extrusionOk="0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9" name="Google Shape;2189;p50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90" name="Google Shape;2190;p50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91" name="Google Shape;2191;p50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4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192" name="Google Shape;2192;p50"/>
            <p:cNvSpPr/>
            <p:nvPr/>
          </p:nvSpPr>
          <p:spPr>
            <a:xfrm rot="-2281363">
              <a:off x="5711827" y="2862243"/>
              <a:ext cx="130156" cy="137606"/>
            </a:xfrm>
            <a:custGeom>
              <a:avLst/>
              <a:gdLst/>
              <a:ahLst/>
              <a:cxnLst/>
              <a:rect l="l" t="t" r="r" b="b"/>
              <a:pathLst>
                <a:path w="5206" h="5504" extrusionOk="0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93" name="Google Shape;2193;p50"/>
          <p:cNvGrpSpPr/>
          <p:nvPr/>
        </p:nvGrpSpPr>
        <p:grpSpPr>
          <a:xfrm>
            <a:off x="6693789" y="348418"/>
            <a:ext cx="2126684" cy="1475227"/>
            <a:chOff x="-1501353" y="1025810"/>
            <a:chExt cx="1717700" cy="1191525"/>
          </a:xfrm>
        </p:grpSpPr>
        <p:sp>
          <p:nvSpPr>
            <p:cNvPr id="2194" name="Google Shape;2194;p50"/>
            <p:cNvSpPr/>
            <p:nvPr/>
          </p:nvSpPr>
          <p:spPr>
            <a:xfrm>
              <a:off x="-1501353" y="1890733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-1501353" y="1674482"/>
              <a:ext cx="1717700" cy="326643"/>
            </a:xfrm>
            <a:custGeom>
              <a:avLst/>
              <a:gdLst/>
              <a:ahLst/>
              <a:cxnLst/>
              <a:rect l="l" t="t" r="r" b="b"/>
              <a:pathLst>
                <a:path w="1717700" h="326643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-1501353" y="1458272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-1501353" y="1242021"/>
              <a:ext cx="1717700" cy="326643"/>
            </a:xfrm>
            <a:custGeom>
              <a:avLst/>
              <a:gdLst/>
              <a:ahLst/>
              <a:cxnLst/>
              <a:rect l="l" t="t" r="r" b="b"/>
              <a:pathLst>
                <a:path w="1717700" h="326643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-1501353" y="1025810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On-screen Show (16:9)</PresentationFormat>
  <Paragraphs>38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Lexend</vt:lpstr>
      <vt:lpstr>Century</vt:lpstr>
      <vt:lpstr>Lexend Light</vt:lpstr>
      <vt:lpstr>Simple Light</vt:lpstr>
      <vt:lpstr>Get To Know Me</vt:lpstr>
      <vt:lpstr>Hackathon with BASIS VECTORS</vt:lpstr>
      <vt:lpstr>PowerPoint Presentation</vt:lpstr>
      <vt:lpstr>PowerPoint Presentation</vt:lpstr>
      <vt:lpstr>Key Functionality</vt:lpstr>
      <vt:lpstr>High level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 Makhija</dc:creator>
  <cp:lastModifiedBy>Jas Makhija</cp:lastModifiedBy>
  <cp:revision>4</cp:revision>
  <dcterms:modified xsi:type="dcterms:W3CDTF">2025-03-17T02:53:39Z</dcterms:modified>
</cp:coreProperties>
</file>