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24"/>
  </p:notesMasterIdLst>
  <p:sldIdLst>
    <p:sldId id="347" r:id="rId14"/>
    <p:sldId id="345" r:id="rId15"/>
    <p:sldId id="348" r:id="rId16"/>
    <p:sldId id="349" r:id="rId17"/>
    <p:sldId id="351" r:id="rId18"/>
    <p:sldId id="350" r:id="rId19"/>
    <p:sldId id="353" r:id="rId20"/>
    <p:sldId id="352" r:id="rId21"/>
    <p:sldId id="355" r:id="rId22"/>
    <p:sldId id="35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sun" initials="x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90319" autoAdjust="0"/>
  </p:normalViewPr>
  <p:slideViewPr>
    <p:cSldViewPr snapToGrid="0" showGuides="1">
      <p:cViewPr varScale="1">
        <p:scale>
          <a:sx n="99" d="100"/>
          <a:sy n="99" d="100"/>
        </p:scale>
        <p:origin x="780" y="90"/>
      </p:cViewPr>
      <p:guideLst>
        <p:guide orient="horz" pos="21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1638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639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1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3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9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8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D9729E-FB3A-4339-A4C0-F252E9C993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7127F-FF98-4147-BDAF-073607188C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D7C93-83C7-422C-B585-FCCEDC5F2E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36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F5389A-9964-43D3-9720-77F845014F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C66BAD-6B38-4F6E-A1BF-8228EC98CF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82EEA6-3AE3-4742-92FA-AE604701154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82F54-6644-4CEC-B75A-C08CB2FAB85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C615B7-950C-499E-AD4C-BB5165EFC6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F46B4E-B1DE-4467-AEF6-63AB21479E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25683A-A4A1-4E8C-B512-1786608178E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7F351-E9AB-4BD7-81C8-0CC6BAC65D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41C391-21D1-4713-BA8E-9EABD00FD4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2023/8/3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 advClick="0" advTm="3000"/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基线特征描述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0D9A61-508D-427D-8762-19D91C45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94600"/>
              </p:ext>
            </p:extLst>
          </p:nvPr>
        </p:nvGraphicFramePr>
        <p:xfrm>
          <a:off x="7029896" y="293740"/>
          <a:ext cx="4800154" cy="63922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02956">
                  <a:extLst>
                    <a:ext uri="{9D8B030D-6E8A-4147-A177-3AD203B41FA5}">
                      <a16:colId xmlns:a16="http://schemas.microsoft.com/office/drawing/2014/main" val="174854293"/>
                    </a:ext>
                  </a:extLst>
                </a:gridCol>
                <a:gridCol w="1697198">
                  <a:extLst>
                    <a:ext uri="{9D8B030D-6E8A-4147-A177-3AD203B41FA5}">
                      <a16:colId xmlns:a16="http://schemas.microsoft.com/office/drawing/2014/main" val="172274795"/>
                    </a:ext>
                  </a:extLst>
                </a:gridCol>
              </a:tblGrid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年龄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49.00 [35.00, 59.00]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2382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23.66 [21.23, 26.16]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644797"/>
                  </a:ext>
                </a:extLst>
              </a:tr>
              <a:tr h="201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性别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60733"/>
                  </a:ext>
                </a:extLst>
              </a:tr>
              <a:tr h="201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1662 (41.12)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944813"/>
                  </a:ext>
                </a:extLst>
              </a:tr>
              <a:tr h="201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女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2380 (58.88)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620704"/>
                  </a:ext>
                </a:extLst>
              </a:tr>
              <a:tr h="24028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教育程度</a:t>
                      </a:r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01694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小学及以下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857 (21.2)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3758851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中学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1735 (42.9)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643348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大学及以上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1450 (35.9)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81417"/>
                  </a:ext>
                </a:extLst>
              </a:tr>
              <a:tr h="24028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区域 </a:t>
                      </a:r>
                      <a:r>
                        <a:rPr lang="en-U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n,%       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725911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西南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1077 (26.6)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423458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华南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844 (20.9)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313914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华中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583 (14.4)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258200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东北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527 (13.0)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3135061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华东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 (12.3)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18656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华北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 (10.1)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349383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西北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 (2.6)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335155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民族 </a:t>
                      </a:r>
                      <a:r>
                        <a:rPr 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6876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汉族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3779 (93.5)</a:t>
                      </a: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707264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少数民族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 (6.5)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354990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病程</a:t>
                      </a:r>
                      <a:r>
                        <a:rPr lang="en-US" altLang="zh-CN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 [4.00, 63.00]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1466007"/>
                  </a:ext>
                </a:extLst>
              </a:tr>
              <a:tr h="3050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吸烟状况 </a:t>
                      </a:r>
                      <a:r>
                        <a:rPr 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      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764798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不吸烟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3130 (77.4)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045981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已戒烟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 (10.4)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2002828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正在吸烟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 (12.2)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960699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吸烟指数 </a:t>
                      </a:r>
                      <a:r>
                        <a:rPr lang="en-US" altLang="zh-CN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</a:t>
                      </a:r>
                      <a:r>
                        <a:rPr lang="en-US" altLang="zh-CN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年）</a:t>
                      </a:r>
                      <a:r>
                        <a:rPr lang="en-US" altLang="zh-CN" sz="13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96938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(0,10]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 (22.9)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051435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(10,25]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 (34.7)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58351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(25,50]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 (29.7)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723317"/>
                  </a:ext>
                </a:extLst>
              </a:tr>
              <a:tr h="197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(50,+∞）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 (12.7)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80" marR="5880" marT="588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0592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CC91DB64-8E99-4167-8EAE-547848F8F88A}"/>
              </a:ext>
            </a:extLst>
          </p:cNvPr>
          <p:cNvSpPr txBox="1"/>
          <p:nvPr/>
        </p:nvSpPr>
        <p:spPr>
          <a:xfrm>
            <a:off x="8172450" y="6679904"/>
            <a:ext cx="3762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sz="900" i="1" dirty="0">
                <a:solidFill>
                  <a:schemeClr val="bg1">
                    <a:lumMod val="65000"/>
                  </a:schemeClr>
                </a:solidFill>
              </a:rPr>
              <a:t>连续变量用中位数和四分位数描述分类变量用例数和百分比描述</a:t>
            </a:r>
            <a:endParaRPr lang="en-US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FA70-9EB3-4CFB-B7EC-633C03864425}"/>
              </a:ext>
            </a:extLst>
          </p:cNvPr>
          <p:cNvSpPr/>
          <p:nvPr/>
        </p:nvSpPr>
        <p:spPr>
          <a:xfrm>
            <a:off x="1030315" y="795379"/>
            <a:ext cx="4560859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共分析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名哮喘患者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首访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数据，其中：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诊断类型：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3495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86.47%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547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(13.53%)</a:t>
            </a: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诊断分类：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典型支气管哮喘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2940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36.37%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咳嗽变异性哮喘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12.05%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胸闷变异性哮喘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1.58%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严重程度：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重症哮喘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2.60%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非重症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3937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97.40%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分层分析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A98C6-0024-452B-84E8-7F2D2C1A57C6}"/>
              </a:ext>
            </a:extLst>
          </p:cNvPr>
          <p:cNvSpPr/>
          <p:nvPr/>
        </p:nvSpPr>
        <p:spPr>
          <a:xfrm>
            <a:off x="1988652" y="238125"/>
            <a:ext cx="606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ACDB2B-0F95-4B7C-A91A-7A8084384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73621"/>
              </p:ext>
            </p:extLst>
          </p:nvPr>
        </p:nvGraphicFramePr>
        <p:xfrm>
          <a:off x="5552471" y="699790"/>
          <a:ext cx="5927893" cy="54966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78707">
                  <a:extLst>
                    <a:ext uri="{9D8B030D-6E8A-4147-A177-3AD203B41FA5}">
                      <a16:colId xmlns:a16="http://schemas.microsoft.com/office/drawing/2014/main" val="2566456884"/>
                    </a:ext>
                  </a:extLst>
                </a:gridCol>
                <a:gridCol w="1538538">
                  <a:extLst>
                    <a:ext uri="{9D8B030D-6E8A-4147-A177-3AD203B41FA5}">
                      <a16:colId xmlns:a16="http://schemas.microsoft.com/office/drawing/2014/main" val="2016468691"/>
                    </a:ext>
                  </a:extLst>
                </a:gridCol>
                <a:gridCol w="1453457">
                  <a:extLst>
                    <a:ext uri="{9D8B030D-6E8A-4147-A177-3AD203B41FA5}">
                      <a16:colId xmlns:a16="http://schemas.microsoft.com/office/drawing/2014/main" val="1274141679"/>
                    </a:ext>
                  </a:extLst>
                </a:gridCol>
                <a:gridCol w="557191">
                  <a:extLst>
                    <a:ext uri="{9D8B030D-6E8A-4147-A177-3AD203B41FA5}">
                      <a16:colId xmlns:a16="http://schemas.microsoft.com/office/drawing/2014/main" val="3400678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3937)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105)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en-US" altLang="zh-CN" sz="12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200000"/>
                        </a:lnSpc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119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肺功能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 [2.31, 3.25]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2.61 [2.19, 3.21]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24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 [1.60, 2.79]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 [0.93, 2.19]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5926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81.82 [63.73, 95.47]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54.41 [36.55, 79.08]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068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 [2.77, 3.94]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 [2.58, 3.86]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833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 [2.44, 3.71]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 [1.89, 3.07]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8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93.26 [80.77, 105.24]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78.28 [59.62, 96.96]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422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83.57 [79.68, 84.10]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80.96 [76.60, 83.77]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815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70.82 [59.41, 78.50]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53.66 [40.68, 63.71]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731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 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87.00 [75.20, 95.34]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72.48 [59.50, 82.21]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478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呼出气一氧化氮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31.00 [18.00, 65.00]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34.00 [18.00, 72.00]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56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血常规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5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嗜酸性粒细胞计数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 [0.09, 0.41]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 [0.12, 0.66]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632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嗜酸性粒细胞百分比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 [1.30, 6.00]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4.40 [1.70, 9.10]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467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中性粒细胞计数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 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3.94 [3.04, 5.10]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 [3.06, 7.08]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695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中性粒细胞百分比 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58.60 [51.40, 65.70]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57.90 [50.40, 66.20]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68961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E7BF288-984B-4EAF-B145-EBDD2860A024}"/>
              </a:ext>
            </a:extLst>
          </p:cNvPr>
          <p:cNvSpPr/>
          <p:nvPr/>
        </p:nvSpPr>
        <p:spPr>
          <a:xfrm>
            <a:off x="833621" y="1086941"/>
            <a:ext cx="6062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增加描述性文字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6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2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患者人群分布地图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91C1F77-EE24-4DB4-9FCE-A20CBE900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8481" r="22454" b="7372"/>
          <a:stretch/>
        </p:blipFill>
        <p:spPr bwMode="auto">
          <a:xfrm>
            <a:off x="4403011" y="749300"/>
            <a:ext cx="6529793" cy="51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0153D77-070D-4356-BD5A-FBC8B7724253}"/>
              </a:ext>
            </a:extLst>
          </p:cNvPr>
          <p:cNvSpPr/>
          <p:nvPr/>
        </p:nvSpPr>
        <p:spPr>
          <a:xfrm>
            <a:off x="609600" y="6215107"/>
            <a:ext cx="9712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:1077(26.65%);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:844(20.88%);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:583(14.42%);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:527(13.04%);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:497(12.3%);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:408(10.09%);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:106(2.62%)</a:t>
            </a:r>
          </a:p>
          <a:p>
            <a:pPr eaLnBrk="1" hangingPunct="1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B04E201-1B05-49AE-91BA-431BE904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31685"/>
              </p:ext>
            </p:extLst>
          </p:nvPr>
        </p:nvGraphicFramePr>
        <p:xfrm>
          <a:off x="788989" y="749300"/>
          <a:ext cx="2579853" cy="54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5" imgW="4152799" imgH="8867672" progId="Excel.Sheet.12">
                  <p:embed/>
                </p:oleObj>
              </mc:Choice>
              <mc:Fallback>
                <p:oleObj name="Worksheet" r:id="rId5" imgW="4152799" imgH="88676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989" y="749300"/>
                        <a:ext cx="2579853" cy="546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657FEE9-A5CA-4038-A9B6-7CCD6649B809}"/>
              </a:ext>
            </a:extLst>
          </p:cNvPr>
          <p:cNvSpPr txBox="1"/>
          <p:nvPr/>
        </p:nvSpPr>
        <p:spPr>
          <a:xfrm>
            <a:off x="6343650" y="97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颜色更换</a:t>
            </a: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哮喘急性发作史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049D84-8C50-4CC7-A8AC-18F204C626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79" y="915664"/>
            <a:ext cx="5599074" cy="55911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AAB9866-75F7-466B-BFD3-5C9C6FB5F9A3}"/>
              </a:ext>
            </a:extLst>
          </p:cNvPr>
          <p:cNvSpPr/>
          <p:nvPr/>
        </p:nvSpPr>
        <p:spPr>
          <a:xfrm>
            <a:off x="728847" y="915664"/>
            <a:ext cx="4838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对哮喘患者急性发作史进行分析，其中，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1480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(36.62%)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有哮喘急性发作史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哮喘急性发作次数：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698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(47.16%)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309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(20.88%)</a:t>
            </a: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次及以上：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(31.96%)</a:t>
            </a: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因哮喘急性加重导致：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住院人数：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449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门诊人数：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1005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激素使用人数：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ICU/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气管插管：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人（均发生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8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哮喘症状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B0E0AA-49D4-4EC1-A528-2444F83C6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623"/>
            <a:ext cx="5633216" cy="50838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EA43A7-0867-49B1-8735-302CAA97F9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11" y="1326369"/>
            <a:ext cx="5633217" cy="50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肺功能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5E21FE-1DE7-4A4F-A978-6D7AFE479F6F}"/>
              </a:ext>
            </a:extLst>
          </p:cNvPr>
          <p:cNvSpPr/>
          <p:nvPr/>
        </p:nvSpPr>
        <p:spPr>
          <a:xfrm>
            <a:off x="909822" y="1063109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21083C-839C-4C5A-91F5-4BDF8930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3524"/>
              </p:ext>
            </p:extLst>
          </p:nvPr>
        </p:nvGraphicFramePr>
        <p:xfrm>
          <a:off x="352425" y="840591"/>
          <a:ext cx="4248150" cy="51768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313156">
                  <a:extLst>
                    <a:ext uri="{9D8B030D-6E8A-4147-A177-3AD203B41FA5}">
                      <a16:colId xmlns:a16="http://schemas.microsoft.com/office/drawing/2014/main" val="1421747676"/>
                    </a:ext>
                  </a:extLst>
                </a:gridCol>
                <a:gridCol w="1934994">
                  <a:extLst>
                    <a:ext uri="{9D8B030D-6E8A-4147-A177-3AD203B41FA5}">
                      <a16:colId xmlns:a16="http://schemas.microsoft.com/office/drawing/2014/main" val="2712796411"/>
                    </a:ext>
                  </a:extLst>
                </a:gridCol>
              </a:tblGrid>
              <a:tr h="51669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肺功能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中位数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四分位数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423597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2.78 [2.31, 3.25]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238251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 [1.58, 2.77]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673093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81.50 [62.86, 95.26]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911437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 [2.76, 3.94]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921739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 [2.42, 3.70]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947862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93.10 [80.27, 105.13]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471454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83.57 [79.58, 84.10]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247896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实测值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70.40 [58.73, 78.35]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603003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FEV1/FVC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预计百分比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86.76 [74.68, 95.28]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25236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204A0CD4-AD52-4E87-8A39-8AE3DC582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706293"/>
            <a:ext cx="6896114" cy="55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9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用药情况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5E21FE-1DE7-4A4F-A978-6D7AFE479F6F}"/>
              </a:ext>
            </a:extLst>
          </p:cNvPr>
          <p:cNvSpPr/>
          <p:nvPr/>
        </p:nvSpPr>
        <p:spPr>
          <a:xfrm>
            <a:off x="909822" y="1063109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33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哮喘季节性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5E21FE-1DE7-4A4F-A978-6D7AFE479F6F}"/>
              </a:ext>
            </a:extLst>
          </p:cNvPr>
          <p:cNvSpPr/>
          <p:nvPr/>
        </p:nvSpPr>
        <p:spPr>
          <a:xfrm>
            <a:off x="909822" y="1063109"/>
            <a:ext cx="483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A98C6-0024-452B-84E8-7F2D2C1A57C6}"/>
              </a:ext>
            </a:extLst>
          </p:cNvPr>
          <p:cNvSpPr/>
          <p:nvPr/>
        </p:nvSpPr>
        <p:spPr>
          <a:xfrm>
            <a:off x="833621" y="1086941"/>
            <a:ext cx="60624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名哮喘患者表示哮喘具有季节性，其中：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春冬季节发病人数较多（春：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人；冬：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人）；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其次是秋季（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人）；最后是夏季（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06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分层分析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A98C6-0024-452B-84E8-7F2D2C1A57C6}"/>
              </a:ext>
            </a:extLst>
          </p:cNvPr>
          <p:cNvSpPr/>
          <p:nvPr/>
        </p:nvSpPr>
        <p:spPr>
          <a:xfrm>
            <a:off x="1988652" y="238125"/>
            <a:ext cx="606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3F1E8F-A290-491B-A0CB-896FEB4D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7180"/>
              </p:ext>
            </p:extLst>
          </p:nvPr>
        </p:nvGraphicFramePr>
        <p:xfrm>
          <a:off x="6288204" y="473290"/>
          <a:ext cx="5056973" cy="61764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63035">
                  <a:extLst>
                    <a:ext uri="{9D8B030D-6E8A-4147-A177-3AD203B41FA5}">
                      <a16:colId xmlns:a16="http://schemas.microsoft.com/office/drawing/2014/main" val="307859948"/>
                    </a:ext>
                  </a:extLst>
                </a:gridCol>
                <a:gridCol w="1358419">
                  <a:extLst>
                    <a:ext uri="{9D8B030D-6E8A-4147-A177-3AD203B41FA5}">
                      <a16:colId xmlns:a16="http://schemas.microsoft.com/office/drawing/2014/main" val="157900987"/>
                    </a:ext>
                  </a:extLst>
                </a:gridCol>
                <a:gridCol w="1577734">
                  <a:extLst>
                    <a:ext uri="{9D8B030D-6E8A-4147-A177-3AD203B41FA5}">
                      <a16:colId xmlns:a16="http://schemas.microsoft.com/office/drawing/2014/main" val="1261283093"/>
                    </a:ext>
                  </a:extLst>
                </a:gridCol>
                <a:gridCol w="557785">
                  <a:extLst>
                    <a:ext uri="{9D8B030D-6E8A-4147-A177-3AD203B41FA5}">
                      <a16:colId xmlns:a16="http://schemas.microsoft.com/office/drawing/2014/main" val="3985208681"/>
                    </a:ext>
                  </a:extLst>
                </a:gridCol>
              </a:tblGrid>
              <a:tr h="36500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3937)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105)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en-US" altLang="zh-CN" sz="12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40307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年龄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49.00 [35.00, 59.00]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54.00 [42.00, 62.00]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829897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性别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80055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136631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864188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23.65 [21.23, 26.13]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23.84 [21.08, 26.91]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46217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教育程度 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4863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小学及以下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1423 (36.1)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(25.7)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673110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中学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836 (21.2)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(20.0)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666644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大学及以上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1678 (42.6)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 (54.3)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9676467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区域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   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61479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东北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507 (12.9)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(19.0)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319622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华北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 (10.2)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(4.8)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0372731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华东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475 (12.1)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(21.0)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625860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华南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 (20.9)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(21.0)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946223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华中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572 (14.5)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(10.5)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01326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西北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 (2.6)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(1.9)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841463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西南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1054 (26.8)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(21.9)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278"/>
                  </a:ext>
                </a:extLst>
              </a:tr>
              <a:tr h="2754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民族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8006"/>
                  </a:ext>
                </a:extLst>
              </a:tr>
              <a:tr h="1884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汉族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3686 (93.6)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 (88.6)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683415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少数民族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 (6.4)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(11.4)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532510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病程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17.00 [4.00, 61.00]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86.50 [26.50, 161.75]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30546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吸烟状况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   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6034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不吸烟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3058 (77.7)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(68.6)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31610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已戒烟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 (10.2)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(16.2)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118961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正在吸烟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 (12.1)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(15.2)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6666964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吸烟指数 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年）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27875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(0,10]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 (23.1)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(18.8)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020972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(10,25]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 (34.3)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(46.9)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567497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(25,50]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 (30.0)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(21.9)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114133"/>
                  </a:ext>
                </a:extLst>
              </a:tr>
              <a:tr h="185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(50,+∞）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 (12.7)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(12.5)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0" marR="6810" marT="6810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69127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C5B3E65-8591-49D9-9057-11908F3A787B}"/>
              </a:ext>
            </a:extLst>
          </p:cNvPr>
          <p:cNvSpPr/>
          <p:nvPr/>
        </p:nvSpPr>
        <p:spPr>
          <a:xfrm>
            <a:off x="833621" y="1086941"/>
            <a:ext cx="44410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按照哮喘严重程度进行分层，对人口学信息、症状和实验室检查指标进行分层描述，结果如右图：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人口学差异：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92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7"/>
          <p:cNvSpPr txBox="1"/>
          <p:nvPr>
            <p:custDataLst>
              <p:tags r:id="rId1"/>
            </p:custDataLst>
          </p:nvPr>
        </p:nvSpPr>
        <p:spPr>
          <a:xfrm>
            <a:off x="609600" y="208280"/>
            <a:ext cx="9682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分层分析</a:t>
            </a:r>
          </a:p>
        </p:txBody>
      </p:sp>
      <p:sp>
        <p:nvSpPr>
          <p:cNvPr id="3" name="矩形 5"/>
          <p:cNvSpPr/>
          <p:nvPr/>
        </p:nvSpPr>
        <p:spPr>
          <a:xfrm>
            <a:off x="0" y="238125"/>
            <a:ext cx="352425" cy="400050"/>
          </a:xfrm>
          <a:prstGeom prst="rect">
            <a:avLst/>
          </a:prstGeom>
          <a:solidFill>
            <a:srgbClr val="3CBBCE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19100" y="238125"/>
            <a:ext cx="123825" cy="400050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A98C6-0024-452B-84E8-7F2D2C1A57C6}"/>
              </a:ext>
            </a:extLst>
          </p:cNvPr>
          <p:cNvSpPr/>
          <p:nvPr/>
        </p:nvSpPr>
        <p:spPr>
          <a:xfrm>
            <a:off x="1988652" y="238125"/>
            <a:ext cx="606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DC88F8-CA67-4CFA-AB4E-9744D6CC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90343"/>
              </p:ext>
            </p:extLst>
          </p:nvPr>
        </p:nvGraphicFramePr>
        <p:xfrm>
          <a:off x="6096000" y="293380"/>
          <a:ext cx="5316324" cy="63264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48631">
                  <a:extLst>
                    <a:ext uri="{9D8B030D-6E8A-4147-A177-3AD203B41FA5}">
                      <a16:colId xmlns:a16="http://schemas.microsoft.com/office/drawing/2014/main" val="2454895914"/>
                    </a:ext>
                  </a:extLst>
                </a:gridCol>
                <a:gridCol w="1331615">
                  <a:extLst>
                    <a:ext uri="{9D8B030D-6E8A-4147-A177-3AD203B41FA5}">
                      <a16:colId xmlns:a16="http://schemas.microsoft.com/office/drawing/2014/main" val="2282280659"/>
                    </a:ext>
                  </a:extLst>
                </a:gridCol>
                <a:gridCol w="1410785">
                  <a:extLst>
                    <a:ext uri="{9D8B030D-6E8A-4147-A177-3AD203B41FA5}">
                      <a16:colId xmlns:a16="http://schemas.microsoft.com/office/drawing/2014/main" val="2524332477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456024508"/>
                    </a:ext>
                  </a:extLst>
                </a:gridCol>
              </a:tblGrid>
              <a:tr h="41423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3937)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重症哮喘</a:t>
                      </a:r>
                      <a:b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105)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en-US" altLang="zh-CN" sz="12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236847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首发症状 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  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07378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喘息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 (25.1)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(38.1)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711859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咳嗽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 (54.6)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(39.0)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101761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气促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554 (14.1)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(17.1)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15457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胸闷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(6.2)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(5.7)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706834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主要症状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   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63215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喘息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1070 (27.2)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(39.8)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293019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咳嗽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1958 (49.8)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(34.0)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156513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气促</a:t>
                      </a:r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643 (16.4)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(20.4)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61764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胸闷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 (6.6)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(5.8)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193094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是否有以下症状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48434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咳嗽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2981 (75.7)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 (70.5)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000098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喘息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2229 (56.6)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(74.3)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445180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气促</a:t>
                      </a:r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呼吸不畅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1946 (49.4)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(60.0)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409932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胸闷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1362 (34.6)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(30.5)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8072700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咳嗽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评分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48.00 [26.00, 63.00]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 [30.00, 70.00]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51048"/>
                  </a:ext>
                </a:extLst>
              </a:tr>
              <a:tr h="211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过去四周有以下部位症状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16099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鼻部相关症状      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2129 (54.1)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 (69.5)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097513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咽喉部相关症状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 (51.1)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(56.2)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451741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反流相关症状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 (20.9)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(25.7)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066887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是否具有季节性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96448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有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 (47.7)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(56.8)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110280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无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 (52.3)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(43.2)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537822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季节性 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7341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春               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 (56.5)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(67.4)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419716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夏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 (13.3)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(13.0)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&gt;0.999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8496120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秋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 (34.1)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(30.4)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008818"/>
                  </a:ext>
                </a:extLst>
              </a:tr>
              <a:tr h="21115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冬               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496 (56.7)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(52.2)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4" marR="7264" marT="7264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13760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430C42A-EA61-4DFE-A8D0-DEB874E3A7A4}"/>
              </a:ext>
            </a:extLst>
          </p:cNvPr>
          <p:cNvSpPr/>
          <p:nvPr/>
        </p:nvSpPr>
        <p:spPr>
          <a:xfrm>
            <a:off x="833621" y="1086941"/>
            <a:ext cx="6062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增加描述性文字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43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fecab55-4eaa-4901-aa97-84faac707cc7"/>
  <p:tag name="COMMONDATA" val="eyJoZGlkIjoiN2YzNjBkOTgyNWQ1YTMxYzM3MzMwNWFiODNmOWIz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9145</TotalTime>
  <Words>1552</Words>
  <Application>Microsoft Office PowerPoint</Application>
  <PresentationFormat>宽屏</PresentationFormat>
  <Paragraphs>390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3_Office 主题</vt:lpstr>
      <vt:lpstr>4_Office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YUL</cp:lastModifiedBy>
  <cp:revision>256</cp:revision>
  <dcterms:created xsi:type="dcterms:W3CDTF">2019-03-29T03:10:00Z</dcterms:created>
  <dcterms:modified xsi:type="dcterms:W3CDTF">2023-08-04T02:31:58Z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C3FE9FABD20C4F0C8DB170F86A55DF0A</vt:lpwstr>
  </property>
</Properties>
</file>