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</p:sldMasterIdLst>
  <p:notesMasterIdLst>
    <p:notesMasterId r:id="rId20"/>
  </p:notesMasterIdLst>
  <p:sldIdLst>
    <p:sldId id="347" r:id="rId14"/>
    <p:sldId id="444" r:id="rId15"/>
    <p:sldId id="450" r:id="rId16"/>
    <p:sldId id="453" r:id="rId17"/>
    <p:sldId id="455" r:id="rId18"/>
    <p:sldId id="456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 sun" initials="x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319" autoAdjust="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1638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639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29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3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34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364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5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4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17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196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8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220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1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19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44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4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.xls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文本框 7"/>
          <p:cNvSpPr txBox="1"/>
          <p:nvPr>
            <p:custDataLst>
              <p:tags r:id="rId1"/>
            </p:custDataLst>
          </p:nvPr>
        </p:nvSpPr>
        <p:spPr>
          <a:xfrm>
            <a:off x="609600" y="208280"/>
            <a:ext cx="96824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一般资料描述</a:t>
            </a:r>
          </a:p>
        </p:txBody>
      </p:sp>
      <p:sp>
        <p:nvSpPr>
          <p:cNvPr id="3" name="矩形 5"/>
          <p:cNvSpPr/>
          <p:nvPr/>
        </p:nvSpPr>
        <p:spPr>
          <a:xfrm>
            <a:off x="0" y="238125"/>
            <a:ext cx="352425" cy="400050"/>
          </a:xfrm>
          <a:prstGeom prst="rect">
            <a:avLst/>
          </a:prstGeom>
          <a:solidFill>
            <a:srgbClr val="3CBBCE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419100" y="238125"/>
            <a:ext cx="123825" cy="400050"/>
          </a:xfrm>
          <a:prstGeom prst="rect">
            <a:avLst/>
          </a:prstGeom>
          <a:solidFill>
            <a:srgbClr val="7F7F7F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C91DB64-8E99-4167-8EAE-547848F8F88A}"/>
              </a:ext>
            </a:extLst>
          </p:cNvPr>
          <p:cNvSpPr txBox="1"/>
          <p:nvPr/>
        </p:nvSpPr>
        <p:spPr>
          <a:xfrm>
            <a:off x="7697694" y="6341870"/>
            <a:ext cx="3762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/>
              <a:t>*</a:t>
            </a:r>
            <a:r>
              <a:rPr lang="zh-CN" altLang="en-US" sz="900" i="1" dirty="0"/>
              <a:t>连续变量用中位数和四分位数描述</a:t>
            </a:r>
            <a:r>
              <a:rPr lang="en-US" altLang="zh-CN" sz="900" i="1" dirty="0"/>
              <a:t>; </a:t>
            </a:r>
            <a:r>
              <a:rPr lang="zh-CN" altLang="en-US" sz="900" i="1" dirty="0"/>
              <a:t>分类变量用例数和百分比描述</a:t>
            </a:r>
            <a:endParaRPr lang="en-US" sz="900" i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5CFA70-9EB3-4CFB-B7EC-633C03864425}"/>
              </a:ext>
            </a:extLst>
          </p:cNvPr>
          <p:cNvSpPr/>
          <p:nvPr/>
        </p:nvSpPr>
        <p:spPr>
          <a:xfrm>
            <a:off x="1030315" y="795379"/>
            <a:ext cx="4560859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共分析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2585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名哮喘患者首访数据，其中：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诊断类型：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门诊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2133 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(82.5%)</a:t>
            </a:r>
          </a:p>
          <a:p>
            <a:pPr marL="742950" lvl="1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住院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452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(17.5%)</a:t>
            </a: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诊断分类：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典型支气管哮喘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1950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(75.4%) </a:t>
            </a:r>
          </a:p>
          <a:p>
            <a:pPr marL="742950" lvl="1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咳嗽变异性哮喘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570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(22.1%)  </a:t>
            </a:r>
          </a:p>
          <a:p>
            <a:pPr marL="742950" lvl="1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胸闷变异性哮喘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(2.5%) </a:t>
            </a: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严重程度：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重症哮喘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67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(2.6%)</a:t>
            </a:r>
          </a:p>
          <a:p>
            <a:pPr marL="742950" lvl="1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非重症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2518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(97.4%) 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AC24CA2-8938-48D5-9ECD-57709BDD0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06815"/>
              </p:ext>
            </p:extLst>
          </p:nvPr>
        </p:nvGraphicFramePr>
        <p:xfrm>
          <a:off x="6818606" y="745139"/>
          <a:ext cx="4641463" cy="55215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129818">
                  <a:extLst>
                    <a:ext uri="{9D8B030D-6E8A-4147-A177-3AD203B41FA5}">
                      <a16:colId xmlns:a16="http://schemas.microsoft.com/office/drawing/2014/main" val="3642421056"/>
                    </a:ext>
                  </a:extLst>
                </a:gridCol>
                <a:gridCol w="1008862">
                  <a:extLst>
                    <a:ext uri="{9D8B030D-6E8A-4147-A177-3AD203B41FA5}">
                      <a16:colId xmlns:a16="http://schemas.microsoft.com/office/drawing/2014/main" val="3464417306"/>
                    </a:ext>
                  </a:extLst>
                </a:gridCol>
                <a:gridCol w="1502783">
                  <a:extLst>
                    <a:ext uri="{9D8B030D-6E8A-4147-A177-3AD203B41FA5}">
                      <a16:colId xmlns:a16="http://schemas.microsoft.com/office/drawing/2014/main" val="2041591990"/>
                    </a:ext>
                  </a:extLst>
                </a:gridCol>
              </a:tblGrid>
              <a:tr h="2324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年龄 </a:t>
                      </a:r>
                      <a:r>
                        <a:rPr lang="zh-CN" altLang="en-US" sz="1400" u="none" strike="noStrike" dirty="0">
                          <a:effectLst/>
                        </a:rPr>
                        <a:t>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49.00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[35.00, 59.00]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458417"/>
                  </a:ext>
                </a:extLst>
              </a:tr>
              <a:tr h="2324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年龄分层                     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(0,24]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 (8.0)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425713"/>
                  </a:ext>
                </a:extLst>
              </a:tr>
              <a:tr h="232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 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(24,34]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413 (16.0)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902293"/>
                  </a:ext>
                </a:extLst>
              </a:tr>
              <a:tr h="232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 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(34,44]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446 (17.3)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197665"/>
                  </a:ext>
                </a:extLst>
              </a:tr>
              <a:tr h="232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 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(44,54]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586 (22.7)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15902"/>
                  </a:ext>
                </a:extLst>
              </a:tr>
              <a:tr h="232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 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(54,64]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538 (20.8)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190753"/>
                  </a:ext>
                </a:extLst>
              </a:tr>
              <a:tr h="232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 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(64,+∞]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396 (15.3)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850456"/>
                  </a:ext>
                </a:extLst>
              </a:tr>
              <a:tr h="2324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性别 </a:t>
                      </a:r>
                      <a:r>
                        <a:rPr lang="zh-CN" altLang="en-US" sz="1400" u="none" strike="noStrike" dirty="0">
                          <a:effectLst/>
                        </a:rPr>
                        <a:t>            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        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1065 (41.2)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5056378"/>
                  </a:ext>
                </a:extLst>
              </a:tr>
              <a:tr h="232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        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1520 (58.8)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512755"/>
                  </a:ext>
                </a:extLst>
              </a:tr>
              <a:tr h="2324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民族 </a:t>
                      </a:r>
                      <a:r>
                        <a:rPr lang="zh-CN" altLang="en-US" sz="1400" u="none" strike="noStrike" dirty="0">
                          <a:effectLst/>
                        </a:rPr>
                        <a:t>            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汉族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2412 (93.3)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169494"/>
                  </a:ext>
                </a:extLst>
              </a:tr>
              <a:tr h="232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少数民族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 (6.7)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769970"/>
                  </a:ext>
                </a:extLst>
              </a:tr>
              <a:tr h="23246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BMI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23.63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[21.26, 26.23]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298945"/>
                  </a:ext>
                </a:extLst>
              </a:tr>
              <a:tr h="2324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教育程度</a:t>
                      </a:r>
                      <a:r>
                        <a:rPr lang="zh-CN" altLang="en-US" sz="1400" u="none" strike="noStrike" dirty="0">
                          <a:effectLst/>
                        </a:rPr>
                        <a:t>         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小学及以下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570 (22.1)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85402"/>
                  </a:ext>
                </a:extLst>
              </a:tr>
              <a:tr h="232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 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中学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1085 (42.0)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65537"/>
                  </a:ext>
                </a:extLst>
              </a:tr>
              <a:tr h="232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大学及以上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930 (36.0)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680098"/>
                  </a:ext>
                </a:extLst>
              </a:tr>
              <a:tr h="2324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区域  </a:t>
                      </a:r>
                      <a:r>
                        <a:rPr lang="zh-CN" altLang="en-US" sz="1400" u="none" strike="noStrike" dirty="0">
                          <a:effectLst/>
                        </a:rPr>
                        <a:t>           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西南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671 (26.0)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435724"/>
                  </a:ext>
                </a:extLst>
              </a:tr>
              <a:tr h="232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华南      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649 (25.1)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1874745"/>
                  </a:ext>
                </a:extLst>
              </a:tr>
              <a:tr h="232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华中      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365 (14.1)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5703839"/>
                  </a:ext>
                </a:extLst>
              </a:tr>
              <a:tr h="232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华东      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346 (13.4)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162867"/>
                  </a:ext>
                </a:extLst>
              </a:tr>
              <a:tr h="232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东北      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257 (9.9)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2755416"/>
                  </a:ext>
                </a:extLst>
              </a:tr>
              <a:tr h="232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华北      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 (8.6)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4479945"/>
                  </a:ext>
                </a:extLst>
              </a:tr>
              <a:tr h="232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西北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 (2.9)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18" marR="9418" marT="941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249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8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文本框 7"/>
          <p:cNvSpPr txBox="1"/>
          <p:nvPr>
            <p:custDataLst>
              <p:tags r:id="rId2"/>
            </p:custDataLst>
          </p:nvPr>
        </p:nvSpPr>
        <p:spPr>
          <a:xfrm>
            <a:off x="609600" y="208280"/>
            <a:ext cx="96824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患者人群分布地图</a:t>
            </a:r>
          </a:p>
        </p:txBody>
      </p:sp>
      <p:sp>
        <p:nvSpPr>
          <p:cNvPr id="3" name="矩形 5"/>
          <p:cNvSpPr/>
          <p:nvPr/>
        </p:nvSpPr>
        <p:spPr>
          <a:xfrm>
            <a:off x="0" y="238125"/>
            <a:ext cx="352425" cy="400050"/>
          </a:xfrm>
          <a:prstGeom prst="rect">
            <a:avLst/>
          </a:prstGeom>
          <a:solidFill>
            <a:srgbClr val="3CBBCE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419100" y="238125"/>
            <a:ext cx="123825" cy="400050"/>
          </a:xfrm>
          <a:prstGeom prst="rect">
            <a:avLst/>
          </a:prstGeom>
          <a:solidFill>
            <a:srgbClr val="7F7F7F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4B04E201-1B05-49AE-91BA-431BE904E7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92630"/>
              </p:ext>
            </p:extLst>
          </p:nvPr>
        </p:nvGraphicFramePr>
        <p:xfrm>
          <a:off x="788988" y="749300"/>
          <a:ext cx="3516312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Worksheet" r:id="rId4" imgW="4753145" imgH="7210283" progId="Excel.Sheet.12">
                  <p:embed/>
                </p:oleObj>
              </mc:Choice>
              <mc:Fallback>
                <p:oleObj name="Worksheet" r:id="rId4" imgW="4753145" imgH="7210283" progId="Excel.Sheet.12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4B04E201-1B05-49AE-91BA-431BE904E7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8988" y="749300"/>
                        <a:ext cx="3516312" cy="528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E0BDE7C-1970-49FA-A13A-E87EAA966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2698" y="847725"/>
            <a:ext cx="6877050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文本框 7"/>
          <p:cNvSpPr txBox="1"/>
          <p:nvPr>
            <p:custDataLst>
              <p:tags r:id="rId1"/>
            </p:custDataLst>
          </p:nvPr>
        </p:nvSpPr>
        <p:spPr>
          <a:xfrm>
            <a:off x="609600" y="208280"/>
            <a:ext cx="96824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哮喘病史及症状描述</a:t>
            </a:r>
          </a:p>
        </p:txBody>
      </p:sp>
      <p:sp>
        <p:nvSpPr>
          <p:cNvPr id="3" name="矩形 5"/>
          <p:cNvSpPr/>
          <p:nvPr/>
        </p:nvSpPr>
        <p:spPr>
          <a:xfrm>
            <a:off x="0" y="238125"/>
            <a:ext cx="352425" cy="400050"/>
          </a:xfrm>
          <a:prstGeom prst="rect">
            <a:avLst/>
          </a:prstGeom>
          <a:solidFill>
            <a:srgbClr val="3CBBCE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419100" y="238125"/>
            <a:ext cx="123825" cy="400050"/>
          </a:xfrm>
          <a:prstGeom prst="rect">
            <a:avLst/>
          </a:prstGeom>
          <a:solidFill>
            <a:srgbClr val="7F7F7F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1C6D6CD-2874-4883-B639-30321BFA7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25528"/>
              </p:ext>
            </p:extLst>
          </p:nvPr>
        </p:nvGraphicFramePr>
        <p:xfrm>
          <a:off x="3421525" y="936256"/>
          <a:ext cx="5494692" cy="531126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197877">
                  <a:extLst>
                    <a:ext uri="{9D8B030D-6E8A-4147-A177-3AD203B41FA5}">
                      <a16:colId xmlns:a16="http://schemas.microsoft.com/office/drawing/2014/main" val="1932916113"/>
                    </a:ext>
                  </a:extLst>
                </a:gridCol>
                <a:gridCol w="1855753">
                  <a:extLst>
                    <a:ext uri="{9D8B030D-6E8A-4147-A177-3AD203B41FA5}">
                      <a16:colId xmlns:a16="http://schemas.microsoft.com/office/drawing/2014/main" val="911132693"/>
                    </a:ext>
                  </a:extLst>
                </a:gridCol>
                <a:gridCol w="1441062">
                  <a:extLst>
                    <a:ext uri="{9D8B030D-6E8A-4147-A177-3AD203B41FA5}">
                      <a16:colId xmlns:a16="http://schemas.microsoft.com/office/drawing/2014/main" val="3708959068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病程</a:t>
                      </a:r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21.00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[4.00, 65.00]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1359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首发症状                     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喘息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632 (24.5)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3736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咳嗽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1423 (55.1)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4776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气促</a:t>
                      </a: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呼吸不畅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368 (14.2)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78507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胸闷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 (6.2)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2606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主要症状                     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喘息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696 (27.0)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956448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咳嗽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1267 (49.1)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487663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气促</a:t>
                      </a: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呼吸不畅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 (17.4)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70632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胸闷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 (6.5)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181935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哮喘伴随症状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咳嗽      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 (77.9)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988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喘息    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1525 (59.0)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9682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气促</a:t>
                      </a: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呼吸不畅     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1385 (53.6)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3963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胸闷 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954 (36.9)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459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过去</a:t>
                      </a:r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个月内其他症状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580077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鼻部相关症状    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1435 (55.5)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123259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咽喉部相关症状  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1329 (51.4)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60797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反流相关症状   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577 (22.3)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248841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是否有季节性                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628 (49.6)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742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        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639 (50.4)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39465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季节性   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春       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362 (57.6)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9966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夏       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 (12.4)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0194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秋       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 (30.3)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04252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冬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353 (56.2)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041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91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文本框 7"/>
          <p:cNvSpPr txBox="1"/>
          <p:nvPr>
            <p:custDataLst>
              <p:tags r:id="rId1"/>
            </p:custDataLst>
          </p:nvPr>
        </p:nvSpPr>
        <p:spPr>
          <a:xfrm>
            <a:off x="609600" y="208280"/>
            <a:ext cx="96824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哮喘急性发作史</a:t>
            </a:r>
          </a:p>
        </p:txBody>
      </p:sp>
      <p:sp>
        <p:nvSpPr>
          <p:cNvPr id="3" name="矩形 5"/>
          <p:cNvSpPr/>
          <p:nvPr/>
        </p:nvSpPr>
        <p:spPr>
          <a:xfrm>
            <a:off x="0" y="238125"/>
            <a:ext cx="352425" cy="400050"/>
          </a:xfrm>
          <a:prstGeom prst="rect">
            <a:avLst/>
          </a:prstGeom>
          <a:solidFill>
            <a:srgbClr val="3CBBCE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419100" y="238125"/>
            <a:ext cx="123825" cy="400050"/>
          </a:xfrm>
          <a:prstGeom prst="rect">
            <a:avLst/>
          </a:prstGeom>
          <a:solidFill>
            <a:srgbClr val="7F7F7F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C81218-F2FA-4390-AF23-C333FFB2A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867019"/>
              </p:ext>
            </p:extLst>
          </p:nvPr>
        </p:nvGraphicFramePr>
        <p:xfrm>
          <a:off x="3249477" y="361847"/>
          <a:ext cx="6241415" cy="637539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66158">
                  <a:extLst>
                    <a:ext uri="{9D8B030D-6E8A-4147-A177-3AD203B41FA5}">
                      <a16:colId xmlns:a16="http://schemas.microsoft.com/office/drawing/2014/main" val="506492019"/>
                    </a:ext>
                  </a:extLst>
                </a:gridCol>
                <a:gridCol w="2763739">
                  <a:extLst>
                    <a:ext uri="{9D8B030D-6E8A-4147-A177-3AD203B41FA5}">
                      <a16:colId xmlns:a16="http://schemas.microsoft.com/office/drawing/2014/main" val="1056161553"/>
                    </a:ext>
                  </a:extLst>
                </a:gridCol>
                <a:gridCol w="911518">
                  <a:extLst>
                    <a:ext uri="{9D8B030D-6E8A-4147-A177-3AD203B41FA5}">
                      <a16:colId xmlns:a16="http://schemas.microsoft.com/office/drawing/2014/main" val="1073598045"/>
                    </a:ext>
                  </a:extLst>
                </a:gridCol>
              </a:tblGrid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哮喘急性发作诱因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急性呼吸道感染</a:t>
                      </a:r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感冒、支气管炎等</a:t>
                      </a:r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1280 (49.5)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2898159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天气变化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837 (32.4)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0168335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无明显诱因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513 (19.8)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5720501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空气污染</a:t>
                      </a:r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空气质量不好</a:t>
                      </a:r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493 (19.1)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126128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尘螨</a:t>
                      </a:r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屋尘螨、粉尘螨</a:t>
                      </a:r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372 (14.4)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076780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蒿草、花粉、柳絮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 (12.4)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7788559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宠物毛发及皮屑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 (6.2)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526712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停用治疗药物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 (3.7)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797593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虾蟹等食物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(2.3)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787262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哮喘急性发作次数  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无急性发作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 (46.3)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718672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       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466 (25.0) 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78067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       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214 (11.5)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952656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      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 (17.3)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488330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哮喘急性发作导致就诊         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       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375 (36.5) 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3658263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       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360 (35.1)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274791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       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 (15.9)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37673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&gt;=3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     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(12.5)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636413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哮喘急性发作导致系统激素使用   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       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707 (69.7)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007615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       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 (18.2)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13521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       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 (6.2)  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122452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&gt;=3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     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(5.9)  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81023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哮喘急性发作导致住院次数     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       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724 (70.6)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7432075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       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 (21.8)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4176199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       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 (4.1)  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201554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&gt;=3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     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(3.5)  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1074571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哮喘急性发作导致入住</a:t>
                      </a: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ICU    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        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1017 (99.5)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34930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   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(0.5)   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60861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哮喘急性发作最难缓解症状 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喘息      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417 (40.3)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5837659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咳嗽      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317 (30.7)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0717896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气促</a:t>
                      </a:r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呼吸不畅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 (24.0)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895816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胸闷      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 (5.0)  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82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0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文本框 7"/>
          <p:cNvSpPr txBox="1"/>
          <p:nvPr>
            <p:custDataLst>
              <p:tags r:id="rId1"/>
            </p:custDataLst>
          </p:nvPr>
        </p:nvSpPr>
        <p:spPr>
          <a:xfrm>
            <a:off x="609600" y="208280"/>
            <a:ext cx="96824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哮喘治疗史、既往史</a:t>
            </a:r>
          </a:p>
        </p:txBody>
      </p:sp>
      <p:sp>
        <p:nvSpPr>
          <p:cNvPr id="3" name="矩形 5"/>
          <p:cNvSpPr/>
          <p:nvPr/>
        </p:nvSpPr>
        <p:spPr>
          <a:xfrm>
            <a:off x="0" y="238125"/>
            <a:ext cx="352425" cy="400050"/>
          </a:xfrm>
          <a:prstGeom prst="rect">
            <a:avLst/>
          </a:prstGeom>
          <a:solidFill>
            <a:srgbClr val="3CBBCE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419100" y="238125"/>
            <a:ext cx="123825" cy="400050"/>
          </a:xfrm>
          <a:prstGeom prst="rect">
            <a:avLst/>
          </a:prstGeom>
          <a:solidFill>
            <a:srgbClr val="7F7F7F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D920BBA-FC79-4028-B721-80FFCA869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66293"/>
              </p:ext>
            </p:extLst>
          </p:nvPr>
        </p:nvGraphicFramePr>
        <p:xfrm>
          <a:off x="272006" y="699238"/>
          <a:ext cx="6538097" cy="53967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87125">
                  <a:extLst>
                    <a:ext uri="{9D8B030D-6E8A-4147-A177-3AD203B41FA5}">
                      <a16:colId xmlns:a16="http://schemas.microsoft.com/office/drawing/2014/main" val="2131912468"/>
                    </a:ext>
                  </a:extLst>
                </a:gridCol>
                <a:gridCol w="3779520">
                  <a:extLst>
                    <a:ext uri="{9D8B030D-6E8A-4147-A177-3AD203B41FA5}">
                      <a16:colId xmlns:a16="http://schemas.microsoft.com/office/drawing/2014/main" val="2489953138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val="1434654747"/>
                    </a:ext>
                  </a:extLst>
                </a:gridCol>
              </a:tblGrid>
              <a:tr h="23540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治疗主要药物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未使用任何抗哮喘药物                         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1038 (40.2)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633040"/>
                  </a:ext>
                </a:extLst>
              </a:tr>
              <a:tr h="23540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吸入激素</a:t>
                      </a: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长效</a:t>
                      </a: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受体激动剂</a:t>
                      </a: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(ICS/LABA)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1025 (39.7)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522702"/>
                  </a:ext>
                </a:extLst>
              </a:tr>
              <a:tr h="23540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苏黄、中药</a:t>
                      </a: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中成药         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 (9.4)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681629"/>
                  </a:ext>
                </a:extLst>
              </a:tr>
              <a:tr h="23540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白三烯受体拮抗剂</a:t>
                      </a: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 (9.3)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679743"/>
                  </a:ext>
                </a:extLst>
              </a:tr>
              <a:tr h="23540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茶碱                                         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 (7.6)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063803"/>
                  </a:ext>
                </a:extLst>
              </a:tr>
              <a:tr h="23540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短效</a:t>
                      </a: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β2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受体激动剂</a:t>
                      </a: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(SABA)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 (5.9)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580634"/>
                  </a:ext>
                </a:extLst>
              </a:tr>
              <a:tr h="23540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吸入激素</a:t>
                      </a: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ICS)                             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 (3.0)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002681"/>
                  </a:ext>
                </a:extLst>
              </a:tr>
              <a:tr h="23540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口服激素                                     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 (2.0)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9183820"/>
                  </a:ext>
                </a:extLst>
              </a:tr>
              <a:tr h="46494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吸入激素</a:t>
                      </a: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长效</a:t>
                      </a:r>
                      <a:r>
                        <a:rPr lang="el-G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受体激动剂</a:t>
                      </a: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长效毒碱受体持抗剂</a:t>
                      </a:r>
                      <a:endParaRPr lang="en-US" altLang="zh-CN" sz="140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ICS/LABA/LAMA)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(1.5)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744717"/>
                  </a:ext>
                </a:extLst>
              </a:tr>
              <a:tr h="46494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吸入激素</a:t>
                      </a: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长效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受体激动剂</a:t>
                      </a: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长效抗胆碱药</a:t>
                      </a:r>
                      <a:endParaRPr lang="en-US" altLang="zh-CN" sz="140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ICS/LABA/LAMA)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 (1.3)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42108"/>
                  </a:ext>
                </a:extLst>
              </a:tr>
              <a:tr h="23540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生物制剂                                     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 (1.1)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4744994"/>
                  </a:ext>
                </a:extLst>
              </a:tr>
              <a:tr h="4649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儿童时期哮喘史</a:t>
                      </a:r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(≤14</a:t>
                      </a:r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岁</a:t>
                      </a:r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 (8.0)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950586"/>
                  </a:ext>
                </a:extLst>
              </a:tr>
              <a:tr h="23540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2377 (92.0)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1772360"/>
                  </a:ext>
                </a:extLst>
              </a:tr>
              <a:tr h="23540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吸烟状况                     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不吸烟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1977 (76.5)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325490"/>
                  </a:ext>
                </a:extLst>
              </a:tr>
              <a:tr h="235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已戒烟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 (10.9)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520803"/>
                  </a:ext>
                </a:extLst>
              </a:tr>
              <a:tr h="235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正在吸烟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326 (12.6)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0414893"/>
                  </a:ext>
                </a:extLst>
              </a:tr>
              <a:tr h="23540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吸香烟指数</a:t>
                      </a:r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包</a:t>
                      </a:r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                  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[0,10)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 (18.6)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7984087"/>
                  </a:ext>
                </a:extLst>
              </a:tr>
              <a:tr h="235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[10,25)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 (36.2)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388536"/>
                  </a:ext>
                </a:extLst>
              </a:tr>
              <a:tr h="235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[25,50)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 (31.4)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766884"/>
                  </a:ext>
                </a:extLst>
              </a:tr>
              <a:tr h="235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[50,+∞)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 (13.8)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748671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8CD94E6-6FFB-4B75-975A-E0697B2A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83837"/>
              </p:ext>
            </p:extLst>
          </p:nvPr>
        </p:nvGraphicFramePr>
        <p:xfrm>
          <a:off x="7410395" y="699237"/>
          <a:ext cx="4048045" cy="539675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28901">
                  <a:extLst>
                    <a:ext uri="{9D8B030D-6E8A-4147-A177-3AD203B41FA5}">
                      <a16:colId xmlns:a16="http://schemas.microsoft.com/office/drawing/2014/main" val="2524485965"/>
                    </a:ext>
                  </a:extLst>
                </a:gridCol>
                <a:gridCol w="1806186">
                  <a:extLst>
                    <a:ext uri="{9D8B030D-6E8A-4147-A177-3AD203B41FA5}">
                      <a16:colId xmlns:a16="http://schemas.microsoft.com/office/drawing/2014/main" val="2850269693"/>
                    </a:ext>
                  </a:extLst>
                </a:gridCol>
                <a:gridCol w="1012958">
                  <a:extLst>
                    <a:ext uri="{9D8B030D-6E8A-4147-A177-3AD203B41FA5}">
                      <a16:colId xmlns:a16="http://schemas.microsoft.com/office/drawing/2014/main" val="690756270"/>
                    </a:ext>
                  </a:extLst>
                </a:gridCol>
              </a:tblGrid>
              <a:tr h="2539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合并症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无其他合并症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1090 (42.2)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9143646"/>
                  </a:ext>
                </a:extLst>
              </a:tr>
              <a:tr h="30331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过敏性鼻炎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952 (36.8)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1821234"/>
                  </a:ext>
                </a:extLst>
              </a:tr>
              <a:tr h="30331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高血压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 (9.3)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187137"/>
                  </a:ext>
                </a:extLst>
              </a:tr>
              <a:tr h="30331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鼻窦炎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 (6.3)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4835049"/>
                  </a:ext>
                </a:extLst>
              </a:tr>
              <a:tr h="30331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荨麻疹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 (6.1)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50870"/>
                  </a:ext>
                </a:extLst>
              </a:tr>
              <a:tr h="30331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慢性阻塞性肺疾病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 (5.7)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447211"/>
                  </a:ext>
                </a:extLst>
              </a:tr>
              <a:tr h="30331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湿疹  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 (3.3)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1080253"/>
                  </a:ext>
                </a:extLst>
              </a:tr>
              <a:tr h="30331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胃食管反流病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 (2.8)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685053"/>
                  </a:ext>
                </a:extLst>
              </a:tr>
              <a:tr h="30331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鼻息肉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 (2.6)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69460"/>
                  </a:ext>
                </a:extLst>
              </a:tr>
              <a:tr h="30331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冠心病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 (2.4)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2443042"/>
                  </a:ext>
                </a:extLst>
              </a:tr>
              <a:tr h="30331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糖尿病  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(2.3)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6252748"/>
                  </a:ext>
                </a:extLst>
              </a:tr>
              <a:tr h="30331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过敏性结膜炎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 (1.7)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3286653"/>
                  </a:ext>
                </a:extLst>
              </a:tr>
              <a:tr h="30331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特应性皮炎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(1.4)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3988089"/>
                  </a:ext>
                </a:extLst>
              </a:tr>
              <a:tr h="30331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心、脑血管性疾病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 (1.3)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107620"/>
                  </a:ext>
                </a:extLst>
              </a:tr>
              <a:tr h="30331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甲状腺相关疾病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(1.2)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261242"/>
                  </a:ext>
                </a:extLst>
              </a:tr>
              <a:tr h="30331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支气管扩张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(1.1)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896302"/>
                  </a:ext>
                </a:extLst>
              </a:tr>
              <a:tr h="28973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睡眠呼吸暂停综合征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(0.8)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173234"/>
                  </a:ext>
                </a:extLst>
              </a:tr>
              <a:tr h="30331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骨质疏松症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(0.3)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604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65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文本框 7"/>
          <p:cNvSpPr txBox="1"/>
          <p:nvPr>
            <p:custDataLst>
              <p:tags r:id="rId1"/>
            </p:custDataLst>
          </p:nvPr>
        </p:nvSpPr>
        <p:spPr>
          <a:xfrm>
            <a:off x="609600" y="208280"/>
            <a:ext cx="96824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实验室检查</a:t>
            </a:r>
          </a:p>
        </p:txBody>
      </p:sp>
      <p:sp>
        <p:nvSpPr>
          <p:cNvPr id="3" name="矩形 5"/>
          <p:cNvSpPr/>
          <p:nvPr/>
        </p:nvSpPr>
        <p:spPr>
          <a:xfrm>
            <a:off x="0" y="238125"/>
            <a:ext cx="352425" cy="400050"/>
          </a:xfrm>
          <a:prstGeom prst="rect">
            <a:avLst/>
          </a:prstGeom>
          <a:solidFill>
            <a:srgbClr val="3CBBCE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419100" y="238125"/>
            <a:ext cx="123825" cy="400050"/>
          </a:xfrm>
          <a:prstGeom prst="rect">
            <a:avLst/>
          </a:prstGeom>
          <a:solidFill>
            <a:srgbClr val="7F7F7F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71D163A-B647-473D-8ADD-93317D4B6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75315"/>
              </p:ext>
            </p:extLst>
          </p:nvPr>
        </p:nvGraphicFramePr>
        <p:xfrm>
          <a:off x="1123543" y="872897"/>
          <a:ext cx="4327297" cy="567118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139660">
                  <a:extLst>
                    <a:ext uri="{9D8B030D-6E8A-4147-A177-3AD203B41FA5}">
                      <a16:colId xmlns:a16="http://schemas.microsoft.com/office/drawing/2014/main" val="2403262517"/>
                    </a:ext>
                  </a:extLst>
                </a:gridCol>
                <a:gridCol w="2187637">
                  <a:extLst>
                    <a:ext uri="{9D8B030D-6E8A-4147-A177-3AD203B41FA5}">
                      <a16:colId xmlns:a16="http://schemas.microsoft.com/office/drawing/2014/main" val="3868970371"/>
                    </a:ext>
                  </a:extLst>
                </a:gridCol>
              </a:tblGrid>
              <a:tr h="47259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检查指标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中位数</a:t>
                      </a:r>
                      <a:endParaRPr lang="en-US" altLang="zh-CN" sz="1400" b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四分位数</a:t>
                      </a:r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7355805"/>
                  </a:ext>
                </a:extLst>
              </a:tr>
              <a:tr h="472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FEV1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实测值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[1.56, 2.77]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2950292"/>
                  </a:ext>
                </a:extLst>
              </a:tr>
              <a:tr h="472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FEV1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预计百分比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81.05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[62.07, 94.86]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37163"/>
                  </a:ext>
                </a:extLst>
              </a:tr>
              <a:tr h="472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FVC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实测值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3.02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[2.41, 3.70]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455457"/>
                  </a:ext>
                </a:extLst>
              </a:tr>
              <a:tr h="472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FVC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预计百分比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92.89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[80.38, 104.64]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206971"/>
                  </a:ext>
                </a:extLst>
              </a:tr>
              <a:tr h="472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FEV1/FVC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实测值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70.60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[59.41, 78.56]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815324"/>
                  </a:ext>
                </a:extLst>
              </a:tr>
              <a:tr h="472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FEV1/FVC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预计百分比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86.56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[74.03, 95.36]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40383"/>
                  </a:ext>
                </a:extLst>
              </a:tr>
              <a:tr h="47259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嗜酸性粒细胞计数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[0.09, 0.42]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090978"/>
                  </a:ext>
                </a:extLst>
              </a:tr>
              <a:tr h="47259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嗜酸性粒细胞百分比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[1.40, 6.00]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11982"/>
                  </a:ext>
                </a:extLst>
              </a:tr>
              <a:tr h="47259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中性粒细胞计数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[3.09, 5.16]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3451642"/>
                  </a:ext>
                </a:extLst>
              </a:tr>
              <a:tr h="47259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中性粒细胞百分比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59.20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[51.90, 66.00]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59734"/>
                  </a:ext>
                </a:extLst>
              </a:tr>
              <a:tr h="47259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呼出气一氧化氮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32.00 </a:t>
                      </a:r>
                    </a:p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[18.00, 66.00]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65968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7439D55-7BB8-49F6-864F-5650A484F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70810"/>
              </p:ext>
            </p:extLst>
          </p:nvPr>
        </p:nvGraphicFramePr>
        <p:xfrm>
          <a:off x="6312627" y="872897"/>
          <a:ext cx="4398055" cy="567118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239193">
                  <a:extLst>
                    <a:ext uri="{9D8B030D-6E8A-4147-A177-3AD203B41FA5}">
                      <a16:colId xmlns:a16="http://schemas.microsoft.com/office/drawing/2014/main" val="1969923250"/>
                    </a:ext>
                  </a:extLst>
                </a:gridCol>
                <a:gridCol w="2158862">
                  <a:extLst>
                    <a:ext uri="{9D8B030D-6E8A-4147-A177-3AD203B41FA5}">
                      <a16:colId xmlns:a16="http://schemas.microsoft.com/office/drawing/2014/main" val="2180760110"/>
                    </a:ext>
                  </a:extLst>
                </a:gridCol>
              </a:tblGrid>
              <a:tr h="43439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检查指标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中位数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四分位数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796747"/>
                  </a:ext>
                </a:extLst>
              </a:tr>
              <a:tr h="43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MMEF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实测值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1.60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[0.89, 2.61]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518099"/>
                  </a:ext>
                </a:extLst>
              </a:tr>
              <a:tr h="43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MMEF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预计百分比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48.12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[28.00, 71.00]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692071"/>
                  </a:ext>
                </a:extLst>
              </a:tr>
              <a:tr h="43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MEF75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实测值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3.17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[1.40, 5.20]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9686"/>
                  </a:ext>
                </a:extLst>
              </a:tr>
              <a:tr h="43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MEF75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预计百分比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57.98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[33.30, 86.03]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005165"/>
                  </a:ext>
                </a:extLst>
              </a:tr>
              <a:tr h="43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MEF25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实测值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[0.38, 1.34]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9783924"/>
                  </a:ext>
                </a:extLst>
              </a:tr>
              <a:tr h="43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MEF25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预计百分比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40.22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[24.56, 62.88]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761485"/>
                  </a:ext>
                </a:extLst>
              </a:tr>
              <a:tr h="43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MEF25-75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实测值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1.56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[0.86, 2.63]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424996"/>
                  </a:ext>
                </a:extLst>
              </a:tr>
              <a:tr h="43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MEF25-75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预计百分比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47.16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[26.36, 74.03]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5806"/>
                  </a:ext>
                </a:extLst>
              </a:tr>
              <a:tr h="43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MEF50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实测值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[1.12, 3.12]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014412"/>
                  </a:ext>
                </a:extLst>
              </a:tr>
              <a:tr h="43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MEF50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预计百分比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49.69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[28.14, 72.09]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322560"/>
                  </a:ext>
                </a:extLst>
              </a:tr>
              <a:tr h="43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PEF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实测值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5.46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[3.78, 7.03]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8919612"/>
                  </a:ext>
                </a:extLst>
              </a:tr>
              <a:tr h="43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PEF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预计百分比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78.32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[55.59, 96.00]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66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289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fecab55-4eaa-4901-aa97-84faac707cc7"/>
  <p:tag name="COMMONDATA" val="eyJoZGlkIjoiN2YzNjBkOTgyNWQ1YTMxYzM3MzMwNWFiODNmOWIzYW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3_Office 主题">
  <a:themeElements>
    <a:clrScheme name="1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4_Office 主题">
  <a:themeElements>
    <a:clrScheme name="1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4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5_Office 主题">
  <a:themeElements>
    <a:clrScheme name="1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1265</Words>
  <Application>Microsoft Office PowerPoint</Application>
  <PresentationFormat>宽屏</PresentationFormat>
  <Paragraphs>392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3_Office 主题</vt:lpstr>
      <vt:lpstr>4_Office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13_Office 主题</vt:lpstr>
      <vt:lpstr>14_Office 主题</vt:lpstr>
      <vt:lpstr>15_Office 主题</vt:lpstr>
      <vt:lpstr>Microsoft Excel 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YUL</cp:lastModifiedBy>
  <cp:revision>280</cp:revision>
  <dcterms:created xsi:type="dcterms:W3CDTF">2019-03-29T03:10:00Z</dcterms:created>
  <dcterms:modified xsi:type="dcterms:W3CDTF">2023-08-09T08:23:43Z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C3FE9FABD20C4F0C8DB170F86A55DF0A</vt:lpwstr>
  </property>
</Properties>
</file>