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x="6858000" cy="9144000"/>
  <p:embeddedFontLst>
    <p:embeddedFont>
      <p:font typeface="Roboto"/>
      <p:regular r:id="rId56"/>
      <p:bold r:id="rId57"/>
      <p:italic r:id="rId58"/>
      <p:boldItalic r:id="rId59"/>
    </p:embeddedFont>
    <p:embeddedFont>
      <p:font typeface="Source Sans Pro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F5F5BD0-2EC3-46BC-A882-1E6E2EA3F53A}">
  <a:tblStyle styleId="{2F5F5BD0-2EC3-46BC-A882-1E6E2EA3F5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SourceSansPro-italic.fntdata"/><Relationship Id="rId61" Type="http://schemas.openxmlformats.org/officeDocument/2006/relationships/font" Target="fonts/SourceSansPro-bold.fntdata"/><Relationship Id="rId20" Type="http://schemas.openxmlformats.org/officeDocument/2006/relationships/slide" Target="slides/slide15.xml"/><Relationship Id="rId63" Type="http://schemas.openxmlformats.org/officeDocument/2006/relationships/font" Target="fonts/SourceSansPr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SourceSansPro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Roboto-bold.fntdata"/><Relationship Id="rId12" Type="http://schemas.openxmlformats.org/officeDocument/2006/relationships/slide" Target="slides/slide7.xml"/><Relationship Id="rId56" Type="http://schemas.openxmlformats.org/officeDocument/2006/relationships/font" Target="fonts/Roboto-regular.fntdata"/><Relationship Id="rId15" Type="http://schemas.openxmlformats.org/officeDocument/2006/relationships/slide" Target="slides/slide10.xml"/><Relationship Id="rId59" Type="http://schemas.openxmlformats.org/officeDocument/2006/relationships/font" Target="fonts/Roboto-boldItalic.fntdata"/><Relationship Id="rId14" Type="http://schemas.openxmlformats.org/officeDocument/2006/relationships/slide" Target="slides/slide9.xml"/><Relationship Id="rId58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127b536db_1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127b536db_1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127b536d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127b536d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127b536d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127b536d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127b536d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127b536d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127b536d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127b536d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127b536d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127b536d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285d92f34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285d92f34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285d92f34_3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285d92f34_3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285d92f34_3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285d92f34_3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127b536db_1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127b536db_1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285d92f34_3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285d92f34_3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285d92f34_3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285d92f34_3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285d92f34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285d92f34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285d92f34_3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285d92f34_3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285d92f3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285d92f3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285d92f34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285d92f34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285d92f34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285d92f34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285d92f34_3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285d92f34_3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285d92f34_3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285d92f34_3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285d92f34_3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285d92f34_3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285d92f3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285d92f3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21ce04de4_6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21ce04de4_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285d92f34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285d92f3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285d92f34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285d92f34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285d92f34_3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285d92f34_3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285d92f34_3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285d92f34_3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285d92f34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285d92f34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285d92f34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285d92f34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285d92f34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285d92f34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285d92f34_3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285d92f34_3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127b536d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127b536d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285d92f34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285d92f34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127b536d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127b536d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127b536d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127b536d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127b536d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127b536d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5127b536db_1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5127b536db_1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5127b536db_1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5127b536db_1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127b536d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127b536d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5285d92f34_3_8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5285d92f34_3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5285d92f34_3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5285d92f34_3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5285d92f34_3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5285d92f34_3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2233f5b07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2233f5b07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5285d92f34_3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5285d92f34_3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285d92f34_3_3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285d92f34_3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127b536d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127b536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285d92f34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285d92f34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127b536db_1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127b536db_1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1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98375" y="1095550"/>
            <a:ext cx="8971200" cy="13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Source Sans Pro"/>
                <a:ea typeface="Source Sans Pro"/>
                <a:cs typeface="Source Sans Pro"/>
                <a:sym typeface="Source Sans Pro"/>
              </a:rPr>
              <a:t>AI AND ML BASED ANALYSIS OF ENVIRONMENTAL FACTORS</a:t>
            </a:r>
            <a:endParaRPr b="1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92350" y="2514500"/>
            <a:ext cx="8765400" cy="13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GROUP NO. 29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       							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 R&amp;D PROJECT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Final Presentation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ctrTitle"/>
          </p:nvPr>
        </p:nvSpPr>
        <p:spPr>
          <a:xfrm>
            <a:off x="197725" y="200200"/>
            <a:ext cx="8222100" cy="55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 architecture</a:t>
            </a:r>
            <a:endParaRPr/>
          </a:p>
        </p:txBody>
      </p:sp>
      <p:sp>
        <p:nvSpPr>
          <p:cNvPr id="177" name="Google Shape;177;p22"/>
          <p:cNvSpPr txBox="1"/>
          <p:nvPr>
            <p:ph idx="1" type="subTitle"/>
          </p:nvPr>
        </p:nvSpPr>
        <p:spPr>
          <a:xfrm>
            <a:off x="197725" y="1140400"/>
            <a:ext cx="8622600" cy="38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                                                             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                                                  src: https://www.analyticsvidhya.com/blog/2014/10/ann-work-simplified/</a:t>
            </a:r>
            <a:endParaRPr/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375" y="989600"/>
            <a:ext cx="5889325" cy="364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265500" y="1151100"/>
            <a:ext cx="36093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Source Sans Pro"/>
              <a:buNone/>
            </a:pPr>
            <a:r>
              <a:rPr lang="en" sz="36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ANN </a:t>
            </a:r>
            <a:r>
              <a:rPr lang="en" sz="36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Temperature Forecasting</a:t>
            </a:r>
            <a:endParaRPr/>
          </a:p>
        </p:txBody>
      </p:sp>
      <p:sp>
        <p:nvSpPr>
          <p:cNvPr id="184" name="Google Shape;184;p23"/>
          <p:cNvSpPr txBox="1"/>
          <p:nvPr>
            <p:ph idx="1" type="subTitle"/>
          </p:nvPr>
        </p:nvSpPr>
        <p:spPr>
          <a:xfrm>
            <a:off x="265500" y="2769000"/>
            <a:ext cx="36093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    </a:t>
            </a:r>
            <a:r>
              <a:rPr b="1" lang="en">
                <a:solidFill>
                  <a:srgbClr val="000000"/>
                </a:solidFill>
              </a:rPr>
              <a:t>R</a:t>
            </a:r>
            <a:r>
              <a:rPr b="1" baseline="30000" lang="en">
                <a:solidFill>
                  <a:srgbClr val="000000"/>
                </a:solidFill>
              </a:rPr>
              <a:t>2</a:t>
            </a:r>
            <a:r>
              <a:rPr b="1" lang="en">
                <a:solidFill>
                  <a:srgbClr val="000000"/>
                </a:solidFill>
              </a:rPr>
              <a:t> value = 0.681</a:t>
            </a:r>
            <a:endParaRPr/>
          </a:p>
        </p:txBody>
      </p:sp>
      <p:sp>
        <p:nvSpPr>
          <p:cNvPr id="185" name="Google Shape;185;p23"/>
          <p:cNvSpPr txBox="1"/>
          <p:nvPr>
            <p:ph idx="2" type="body"/>
          </p:nvPr>
        </p:nvSpPr>
        <p:spPr>
          <a:xfrm>
            <a:off x="4135075" y="0"/>
            <a:ext cx="5008800" cy="50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850" y="0"/>
            <a:ext cx="53311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265500" y="1151100"/>
            <a:ext cx="32748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 </a:t>
            </a:r>
            <a:r>
              <a:rPr lang="en"/>
              <a:t>Snow cover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</a:t>
            </a:r>
            <a:endParaRPr/>
          </a:p>
        </p:txBody>
      </p:sp>
      <p:sp>
        <p:nvSpPr>
          <p:cNvPr id="192" name="Google Shape;192;p24"/>
          <p:cNvSpPr txBox="1"/>
          <p:nvPr>
            <p:ph idx="1" type="subTitle"/>
          </p:nvPr>
        </p:nvSpPr>
        <p:spPr>
          <a:xfrm>
            <a:off x="265500" y="2769000"/>
            <a:ext cx="32748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     </a:t>
            </a:r>
            <a:r>
              <a:rPr b="1" lang="en">
                <a:solidFill>
                  <a:srgbClr val="000000"/>
                </a:solidFill>
              </a:rPr>
              <a:t>R</a:t>
            </a:r>
            <a:r>
              <a:rPr b="1" baseline="30000" lang="en">
                <a:solidFill>
                  <a:srgbClr val="000000"/>
                </a:solidFill>
              </a:rPr>
              <a:t>2</a:t>
            </a:r>
            <a:r>
              <a:rPr b="1" lang="en">
                <a:solidFill>
                  <a:srgbClr val="000000"/>
                </a:solidFill>
              </a:rPr>
              <a:t> value = 0.66</a:t>
            </a:r>
            <a:endParaRPr/>
          </a:p>
        </p:txBody>
      </p:sp>
      <p:sp>
        <p:nvSpPr>
          <p:cNvPr id="193" name="Google Shape;193;p24"/>
          <p:cNvSpPr txBox="1"/>
          <p:nvPr>
            <p:ph idx="2" type="body"/>
          </p:nvPr>
        </p:nvSpPr>
        <p:spPr>
          <a:xfrm>
            <a:off x="3651725" y="0"/>
            <a:ext cx="54924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0175" y="0"/>
            <a:ext cx="56039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265500" y="1151100"/>
            <a:ext cx="30888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 </a:t>
            </a:r>
            <a:r>
              <a:rPr lang="en"/>
              <a:t>NDVI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</a:t>
            </a:r>
            <a:endParaRPr/>
          </a:p>
        </p:txBody>
      </p:sp>
      <p:sp>
        <p:nvSpPr>
          <p:cNvPr id="200" name="Google Shape;200;p25"/>
          <p:cNvSpPr txBox="1"/>
          <p:nvPr>
            <p:ph idx="1" type="subTitle"/>
          </p:nvPr>
        </p:nvSpPr>
        <p:spPr>
          <a:xfrm>
            <a:off x="265500" y="2769000"/>
            <a:ext cx="30888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    </a:t>
            </a:r>
            <a:r>
              <a:rPr b="1" lang="en">
                <a:solidFill>
                  <a:srgbClr val="000000"/>
                </a:solidFill>
              </a:rPr>
              <a:t>R</a:t>
            </a:r>
            <a:r>
              <a:rPr b="1" baseline="30000" lang="en">
                <a:solidFill>
                  <a:srgbClr val="000000"/>
                </a:solidFill>
              </a:rPr>
              <a:t>2</a:t>
            </a:r>
            <a:r>
              <a:rPr b="1" lang="en">
                <a:solidFill>
                  <a:srgbClr val="000000"/>
                </a:solidFill>
              </a:rPr>
              <a:t> value = 0.404</a:t>
            </a:r>
            <a:endParaRPr/>
          </a:p>
        </p:txBody>
      </p:sp>
      <p:sp>
        <p:nvSpPr>
          <p:cNvPr id="201" name="Google Shape;201;p25"/>
          <p:cNvSpPr txBox="1"/>
          <p:nvPr>
            <p:ph idx="2" type="body"/>
          </p:nvPr>
        </p:nvSpPr>
        <p:spPr>
          <a:xfrm>
            <a:off x="3441025" y="0"/>
            <a:ext cx="5703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02" name="Google Shape;2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4250" y="0"/>
            <a:ext cx="57897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372150" y="159500"/>
            <a:ext cx="8448000" cy="49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Source Sans Pro"/>
                <a:ea typeface="Source Sans Pro"/>
                <a:cs typeface="Source Sans Pro"/>
                <a:sym typeface="Source Sans Pro"/>
              </a:rPr>
              <a:t>Long Short Term Memory</a:t>
            </a:r>
            <a:br>
              <a:rPr b="1" lang="en" sz="414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56108" lvl="0" marL="42062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A0B0"/>
              </a:buClr>
              <a:buSzPts val="1800"/>
              <a:buFont typeface="Noto Sans Symbols"/>
              <a:buChar char="⦿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LSTM is a kind of Recurrent Neural Network capable of learning long term dependencies.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56108" lvl="0" marL="420624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6EA0B0"/>
              </a:buClr>
              <a:buSzPts val="1800"/>
              <a:buFont typeface="Noto Sans Symbols"/>
              <a:buChar char="⦿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It has a chain structure that contains four neural networks and different memory blocks called 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cells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56108" lvl="0" marL="420624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6EA0B0"/>
              </a:buClr>
              <a:buSzPts val="1800"/>
              <a:buFont typeface="Noto Sans Symbols"/>
              <a:buChar char="⦿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Information is retained by the cells and the memory manipulations are done by the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 gates.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56108" lvl="0" marL="420624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6EA0B0"/>
              </a:buClr>
              <a:buSzPts val="1800"/>
              <a:buFont typeface="Noto Sans Symbols"/>
              <a:buChar char="⦿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There are three gates: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36576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240"/>
              <a:buFont typeface="Arial"/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    1. Forget Gate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36576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240"/>
              <a:buFont typeface="Arial"/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    2. Input gate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36576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240"/>
              <a:buFont typeface="Arial"/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    3. Output gate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ctrTitle"/>
          </p:nvPr>
        </p:nvSpPr>
        <p:spPr>
          <a:xfrm>
            <a:off x="397450" y="167299"/>
            <a:ext cx="8222100" cy="9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Source Sans Pro"/>
                <a:ea typeface="Source Sans Pro"/>
                <a:cs typeface="Source Sans Pro"/>
                <a:sym typeface="Source Sans Pro"/>
              </a:rPr>
              <a:t>Architecture of LSTM</a:t>
            </a:r>
            <a:endParaRPr/>
          </a:p>
        </p:txBody>
      </p:sp>
      <p:sp>
        <p:nvSpPr>
          <p:cNvPr id="213" name="Google Shape;213;p27"/>
          <p:cNvSpPr txBox="1"/>
          <p:nvPr>
            <p:ph idx="1" type="subTitle"/>
          </p:nvPr>
        </p:nvSpPr>
        <p:spPr>
          <a:xfrm>
            <a:off x="598100" y="991100"/>
            <a:ext cx="8222100" cy="40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    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              src:https://www.geeksforgeeks.org/deep-learning-introduction-to-long-short-term-memory/</a:t>
            </a:r>
            <a:endParaRPr sz="1000"/>
          </a:p>
        </p:txBody>
      </p:sp>
      <p:pic>
        <p:nvPicPr>
          <p:cNvPr id="214" name="Google Shape;21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8425" y="1393575"/>
            <a:ext cx="6020700" cy="307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265500" y="1555450"/>
            <a:ext cx="32994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Source Sans Pro"/>
              <a:buNone/>
            </a:pPr>
            <a:r>
              <a:rPr lang="en" sz="36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LSTM </a:t>
            </a:r>
            <a:r>
              <a:rPr lang="en" sz="36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Temperature Forecasting</a:t>
            </a:r>
            <a:endParaRPr sz="3600"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220" name="Google Shape;220;p2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R</a:t>
            </a:r>
            <a:r>
              <a:rPr b="1" baseline="30000" lang="en">
                <a:solidFill>
                  <a:srgbClr val="000000"/>
                </a:solidFill>
              </a:rPr>
              <a:t>2</a:t>
            </a:r>
            <a:r>
              <a:rPr b="1" lang="en">
                <a:solidFill>
                  <a:srgbClr val="000000"/>
                </a:solidFill>
              </a:rPr>
              <a:t> value</a:t>
            </a:r>
            <a:r>
              <a:rPr b="1" lang="en"/>
              <a:t>=0.89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ANN </a:t>
            </a:r>
            <a:r>
              <a:rPr b="1" lang="en">
                <a:solidFill>
                  <a:srgbClr val="000000"/>
                </a:solidFill>
              </a:rPr>
              <a:t>0.681</a:t>
            </a:r>
            <a:r>
              <a:rPr b="1" lang="en"/>
              <a:t> </a:t>
            </a:r>
            <a:r>
              <a:rPr b="1" lang="en"/>
              <a:t> </a:t>
            </a:r>
            <a:endParaRPr b="1"/>
          </a:p>
        </p:txBody>
      </p:sp>
      <p:sp>
        <p:nvSpPr>
          <p:cNvPr id="221" name="Google Shape;221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3000" y="0"/>
            <a:ext cx="5640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title"/>
          </p:nvPr>
        </p:nvSpPr>
        <p:spPr>
          <a:xfrm>
            <a:off x="69850" y="1151100"/>
            <a:ext cx="32163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</a:t>
            </a:r>
            <a:r>
              <a:rPr lang="en"/>
              <a:t>Snow cover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</a:t>
            </a:r>
            <a:endParaRPr/>
          </a:p>
        </p:txBody>
      </p:sp>
      <p:sp>
        <p:nvSpPr>
          <p:cNvPr id="228" name="Google Shape;228;p2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R</a:t>
            </a:r>
            <a:r>
              <a:rPr b="1" baseline="30000" lang="en">
                <a:solidFill>
                  <a:srgbClr val="000000"/>
                </a:solidFill>
              </a:rPr>
              <a:t>2</a:t>
            </a:r>
            <a:r>
              <a:rPr b="1" lang="en">
                <a:solidFill>
                  <a:srgbClr val="000000"/>
                </a:solidFill>
              </a:rPr>
              <a:t> value</a:t>
            </a:r>
            <a:r>
              <a:rPr b="1" lang="en"/>
              <a:t>=</a:t>
            </a:r>
            <a:r>
              <a:rPr b="1" lang="en"/>
              <a:t> 0.674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ANN </a:t>
            </a:r>
            <a:r>
              <a:rPr b="1" lang="en">
                <a:solidFill>
                  <a:srgbClr val="000000"/>
                </a:solidFill>
              </a:rPr>
              <a:t>0.66</a:t>
            </a:r>
            <a:endParaRPr b="1"/>
          </a:p>
        </p:txBody>
      </p:sp>
      <p:sp>
        <p:nvSpPr>
          <p:cNvPr id="229" name="Google Shape;229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25" y="0"/>
            <a:ext cx="58578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-33895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</a:t>
            </a:r>
            <a:r>
              <a:rPr lang="en"/>
              <a:t>NDVI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</a:t>
            </a:r>
            <a:endParaRPr/>
          </a:p>
        </p:txBody>
      </p:sp>
      <p:sp>
        <p:nvSpPr>
          <p:cNvPr id="236" name="Google Shape;236;p3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R</a:t>
            </a:r>
            <a:r>
              <a:rPr b="1" baseline="30000" lang="en">
                <a:solidFill>
                  <a:srgbClr val="000000"/>
                </a:solidFill>
              </a:rPr>
              <a:t>2</a:t>
            </a:r>
            <a:r>
              <a:rPr b="1" lang="en">
                <a:solidFill>
                  <a:srgbClr val="000000"/>
                </a:solidFill>
              </a:rPr>
              <a:t> value</a:t>
            </a:r>
            <a:r>
              <a:rPr b="1" lang="en"/>
              <a:t>=</a:t>
            </a:r>
            <a:r>
              <a:rPr b="1" lang="en"/>
              <a:t> 0.4871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ANN </a:t>
            </a:r>
            <a:r>
              <a:rPr b="1" lang="en">
                <a:solidFill>
                  <a:srgbClr val="000000"/>
                </a:solidFill>
              </a:rPr>
              <a:t>0.404</a:t>
            </a:r>
            <a:endParaRPr b="1"/>
          </a:p>
        </p:txBody>
      </p:sp>
      <p:sp>
        <p:nvSpPr>
          <p:cNvPr id="237" name="Google Shape;237;p30"/>
          <p:cNvSpPr txBox="1"/>
          <p:nvPr>
            <p:ph idx="2" type="body"/>
          </p:nvPr>
        </p:nvSpPr>
        <p:spPr>
          <a:xfrm>
            <a:off x="5307000" y="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800" y="9225"/>
            <a:ext cx="59611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ctrTitle"/>
          </p:nvPr>
        </p:nvSpPr>
        <p:spPr>
          <a:xfrm>
            <a:off x="321950" y="221799"/>
            <a:ext cx="8222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44" name="Google Shape;244;p31"/>
          <p:cNvSpPr txBox="1"/>
          <p:nvPr>
            <p:ph idx="1" type="subTitle"/>
          </p:nvPr>
        </p:nvSpPr>
        <p:spPr>
          <a:xfrm>
            <a:off x="460950" y="1231282"/>
            <a:ext cx="8222100" cy="3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From the above results we can conclude that LSTM performs better than ANN.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But for Snow cover and NDVI even LSTM was not efficient to consider the model.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265500" y="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Project Mentors</a:t>
            </a:r>
            <a:r>
              <a:rPr lang="en" sz="3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3000"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265500" y="3150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Student Mentors </a:t>
            </a:r>
            <a:endParaRPr b="1" sz="3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Dr. Mohd.Anul Haq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Dr. Nidhi Chahal   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Mr. Gazi Rahman</a:t>
            </a:r>
            <a:endParaRPr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Mr. Prasanth Baral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ctrTitle"/>
          </p:nvPr>
        </p:nvSpPr>
        <p:spPr>
          <a:xfrm>
            <a:off x="460950" y="430651"/>
            <a:ext cx="8222100" cy="57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Phase 2  </a:t>
            </a:r>
            <a:endParaRPr b="1" sz="3000"/>
          </a:p>
        </p:txBody>
      </p:sp>
      <p:sp>
        <p:nvSpPr>
          <p:cNvPr id="250" name="Google Shape;250;p32"/>
          <p:cNvSpPr txBox="1"/>
          <p:nvPr>
            <p:ph idx="1" type="subTitle"/>
          </p:nvPr>
        </p:nvSpPr>
        <p:spPr>
          <a:xfrm>
            <a:off x="598100" y="1338174"/>
            <a:ext cx="8222100" cy="3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improve the accuracy , we tried the following combinations of data for two input and one output using LSTM method.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Monthly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Seasonal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Yearly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ctrTitle"/>
          </p:nvPr>
        </p:nvSpPr>
        <p:spPr>
          <a:xfrm>
            <a:off x="460950" y="2124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Two input and one output Monthly </a:t>
            </a:r>
            <a:endParaRPr sz="3600"/>
          </a:p>
        </p:txBody>
      </p:sp>
      <p:sp>
        <p:nvSpPr>
          <p:cNvPr id="256" name="Google Shape;256;p33"/>
          <p:cNvSpPr txBox="1"/>
          <p:nvPr>
            <p:ph idx="1" type="subTitle"/>
          </p:nvPr>
        </p:nvSpPr>
        <p:spPr>
          <a:xfrm>
            <a:off x="598100" y="1523016"/>
            <a:ext cx="8222100" cy="3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The dataset contains parameters which are inter-related to each other.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In order to increase the accuracy of the model we used multiple combinations of these parameters to forecast.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201475" y="852300"/>
            <a:ext cx="36801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Temperature &amp; Snow cover output</a:t>
            </a:r>
            <a:endParaRPr sz="3400"/>
          </a:p>
        </p:txBody>
      </p:sp>
      <p:sp>
        <p:nvSpPr>
          <p:cNvPr id="262" name="Google Shape;262;p34"/>
          <p:cNvSpPr txBox="1"/>
          <p:nvPr>
            <p:ph idx="1" type="subTitle"/>
          </p:nvPr>
        </p:nvSpPr>
        <p:spPr>
          <a:xfrm>
            <a:off x="265500" y="2769000"/>
            <a:ext cx="3616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R</a:t>
            </a:r>
            <a:r>
              <a:rPr b="1" baseline="30000" lang="en">
                <a:solidFill>
                  <a:srgbClr val="000000"/>
                </a:solidFill>
              </a:rPr>
              <a:t>2</a:t>
            </a:r>
            <a:r>
              <a:rPr b="1" lang="en">
                <a:solidFill>
                  <a:srgbClr val="000000"/>
                </a:solidFill>
              </a:rPr>
              <a:t> value</a:t>
            </a:r>
            <a:r>
              <a:rPr b="1" lang="en"/>
              <a:t>=0.854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(previous </a:t>
            </a:r>
            <a:r>
              <a:rPr b="1" lang="en">
                <a:solidFill>
                  <a:srgbClr val="000000"/>
                </a:solidFill>
              </a:rPr>
              <a:t>R</a:t>
            </a:r>
            <a:r>
              <a:rPr b="1" baseline="30000" lang="en">
                <a:solidFill>
                  <a:srgbClr val="000000"/>
                </a:solidFill>
              </a:rPr>
              <a:t>2</a:t>
            </a:r>
            <a:r>
              <a:rPr b="1" lang="en">
                <a:solidFill>
                  <a:srgbClr val="000000"/>
                </a:solidFill>
              </a:rPr>
              <a:t> value</a:t>
            </a:r>
            <a:r>
              <a:rPr b="1" lang="en"/>
              <a:t>=</a:t>
            </a:r>
            <a:r>
              <a:rPr b="1" lang="en"/>
              <a:t> 0.51)</a:t>
            </a:r>
            <a:endParaRPr b="1"/>
          </a:p>
        </p:txBody>
      </p:sp>
      <p:sp>
        <p:nvSpPr>
          <p:cNvPr id="263" name="Google Shape;263;p34"/>
          <p:cNvSpPr txBox="1"/>
          <p:nvPr>
            <p:ph idx="2" type="body"/>
          </p:nvPr>
        </p:nvSpPr>
        <p:spPr>
          <a:xfrm>
            <a:off x="4652625" y="128050"/>
            <a:ext cx="4375200" cy="48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64" name="Google Shape;2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700" y="0"/>
            <a:ext cx="51232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ctrTitle"/>
          </p:nvPr>
        </p:nvSpPr>
        <p:spPr>
          <a:xfrm>
            <a:off x="534075" y="3346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 parameters tuning</a:t>
            </a:r>
            <a:endParaRPr/>
          </a:p>
        </p:txBody>
      </p:sp>
      <p:sp>
        <p:nvSpPr>
          <p:cNvPr id="270" name="Google Shape;270;p35"/>
          <p:cNvSpPr txBox="1"/>
          <p:nvPr>
            <p:ph idx="1" type="subTitle"/>
          </p:nvPr>
        </p:nvSpPr>
        <p:spPr>
          <a:xfrm>
            <a:off x="598100" y="1237907"/>
            <a:ext cx="8222100" cy="3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To get the accurate values we need to tune set of hyper parameters like number of neurons, optimizer, epochs.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In this case we had tuned the neurons to find the point where the model performs best.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By changing number of neurons may also occurs underfitting and overfitting.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type="title"/>
          </p:nvPr>
        </p:nvSpPr>
        <p:spPr>
          <a:xfrm>
            <a:off x="265500" y="1151100"/>
            <a:ext cx="35334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Hyper parameters tuning</a:t>
            </a:r>
            <a:endParaRPr sz="3000"/>
          </a:p>
        </p:txBody>
      </p:sp>
      <p:sp>
        <p:nvSpPr>
          <p:cNvPr id="276" name="Google Shape;276;p36"/>
          <p:cNvSpPr txBox="1"/>
          <p:nvPr>
            <p:ph idx="1" type="subTitle"/>
          </p:nvPr>
        </p:nvSpPr>
        <p:spPr>
          <a:xfrm>
            <a:off x="265500" y="2769000"/>
            <a:ext cx="35334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77" name="Google Shape;277;p36"/>
          <p:cNvSpPr txBox="1"/>
          <p:nvPr>
            <p:ph idx="2" type="body"/>
          </p:nvPr>
        </p:nvSpPr>
        <p:spPr>
          <a:xfrm>
            <a:off x="4663300" y="138725"/>
            <a:ext cx="4385700" cy="491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78" name="Google Shape;27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9750" y="0"/>
            <a:ext cx="50142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Temperature &amp; NDVI output</a:t>
            </a:r>
            <a:endParaRPr sz="3600"/>
          </a:p>
        </p:txBody>
      </p:sp>
      <p:sp>
        <p:nvSpPr>
          <p:cNvPr id="284" name="Google Shape;284;p37"/>
          <p:cNvSpPr txBox="1"/>
          <p:nvPr>
            <p:ph idx="1" type="subTitle"/>
          </p:nvPr>
        </p:nvSpPr>
        <p:spPr>
          <a:xfrm>
            <a:off x="265500" y="29931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R</a:t>
            </a:r>
            <a:r>
              <a:rPr b="1" baseline="30000" lang="en">
                <a:solidFill>
                  <a:srgbClr val="000000"/>
                </a:solidFill>
              </a:rPr>
              <a:t>2</a:t>
            </a:r>
            <a:r>
              <a:rPr b="1" lang="en">
                <a:solidFill>
                  <a:srgbClr val="000000"/>
                </a:solidFill>
              </a:rPr>
              <a:t> value</a:t>
            </a:r>
            <a:r>
              <a:rPr b="1" lang="en"/>
              <a:t>=0.794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(previous </a:t>
            </a:r>
            <a:r>
              <a:rPr b="1" lang="en">
                <a:solidFill>
                  <a:srgbClr val="000000"/>
                </a:solidFill>
              </a:rPr>
              <a:t>R</a:t>
            </a:r>
            <a:r>
              <a:rPr b="1" baseline="30000" lang="en">
                <a:solidFill>
                  <a:srgbClr val="000000"/>
                </a:solidFill>
              </a:rPr>
              <a:t>2</a:t>
            </a:r>
            <a:r>
              <a:rPr b="1" lang="en">
                <a:solidFill>
                  <a:srgbClr val="000000"/>
                </a:solidFill>
              </a:rPr>
              <a:t> value</a:t>
            </a:r>
            <a:r>
              <a:rPr b="1" lang="en"/>
              <a:t>= 0.487)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endParaRPr b="1"/>
          </a:p>
        </p:txBody>
      </p:sp>
      <p:sp>
        <p:nvSpPr>
          <p:cNvPr id="285" name="Google Shape;285;p3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86" name="Google Shape;28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00" y="0"/>
            <a:ext cx="4800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/>
          <p:nvPr>
            <p:ph type="title"/>
          </p:nvPr>
        </p:nvSpPr>
        <p:spPr>
          <a:xfrm>
            <a:off x="265500" y="1805425"/>
            <a:ext cx="34053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/>
              <a:t>Hyper parameters tuning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8"/>
          <p:cNvSpPr txBox="1"/>
          <p:nvPr>
            <p:ph idx="1" type="subTitle"/>
          </p:nvPr>
        </p:nvSpPr>
        <p:spPr>
          <a:xfrm>
            <a:off x="265500" y="2769000"/>
            <a:ext cx="29211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93" name="Google Shape;293;p38"/>
          <p:cNvSpPr txBox="1"/>
          <p:nvPr>
            <p:ph idx="2" type="body"/>
          </p:nvPr>
        </p:nvSpPr>
        <p:spPr>
          <a:xfrm>
            <a:off x="4620625" y="85375"/>
            <a:ext cx="4428600" cy="50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94" name="Google Shape;2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950" y="0"/>
            <a:ext cx="52810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/>
          <p:nvPr>
            <p:ph type="title"/>
          </p:nvPr>
        </p:nvSpPr>
        <p:spPr>
          <a:xfrm>
            <a:off x="265500" y="1151100"/>
            <a:ext cx="33948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Snow cover &amp; NDVI output</a:t>
            </a:r>
            <a:endParaRPr sz="3600"/>
          </a:p>
        </p:txBody>
      </p:sp>
      <p:sp>
        <p:nvSpPr>
          <p:cNvPr id="300" name="Google Shape;300;p39"/>
          <p:cNvSpPr txBox="1"/>
          <p:nvPr>
            <p:ph idx="1" type="subTitle"/>
          </p:nvPr>
        </p:nvSpPr>
        <p:spPr>
          <a:xfrm>
            <a:off x="265500" y="2929075"/>
            <a:ext cx="33948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R</a:t>
            </a:r>
            <a:r>
              <a:rPr b="1" baseline="30000" lang="en">
                <a:solidFill>
                  <a:srgbClr val="000000"/>
                </a:solidFill>
              </a:rPr>
              <a:t>2</a:t>
            </a:r>
            <a:r>
              <a:rPr b="1" lang="en">
                <a:solidFill>
                  <a:srgbClr val="000000"/>
                </a:solidFill>
              </a:rPr>
              <a:t> value</a:t>
            </a:r>
            <a:r>
              <a:rPr b="1" lang="en"/>
              <a:t>=0.836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(previous </a:t>
            </a:r>
            <a:r>
              <a:rPr b="1" lang="en">
                <a:solidFill>
                  <a:srgbClr val="000000"/>
                </a:solidFill>
              </a:rPr>
              <a:t>R</a:t>
            </a:r>
            <a:r>
              <a:rPr b="1" baseline="30000" lang="en">
                <a:solidFill>
                  <a:srgbClr val="000000"/>
                </a:solidFill>
              </a:rPr>
              <a:t>2</a:t>
            </a:r>
            <a:r>
              <a:rPr b="1" lang="en">
                <a:solidFill>
                  <a:srgbClr val="000000"/>
                </a:solidFill>
              </a:rPr>
              <a:t> value</a:t>
            </a:r>
            <a:r>
              <a:rPr b="1" lang="en"/>
              <a:t>= 0.487)</a:t>
            </a:r>
            <a:r>
              <a:rPr b="1" lang="en"/>
              <a:t> </a:t>
            </a:r>
            <a:endParaRPr b="1"/>
          </a:p>
        </p:txBody>
      </p:sp>
      <p:sp>
        <p:nvSpPr>
          <p:cNvPr id="301" name="Google Shape;301;p39"/>
          <p:cNvSpPr txBox="1"/>
          <p:nvPr>
            <p:ph idx="2" type="body"/>
          </p:nvPr>
        </p:nvSpPr>
        <p:spPr>
          <a:xfrm>
            <a:off x="4631275" y="85375"/>
            <a:ext cx="4428600" cy="49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302" name="Google Shape;30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375" y="0"/>
            <a:ext cx="5000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type="title"/>
          </p:nvPr>
        </p:nvSpPr>
        <p:spPr>
          <a:xfrm>
            <a:off x="265500" y="1151100"/>
            <a:ext cx="34908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Hyper parameters tuning</a:t>
            </a:r>
            <a:endParaRPr/>
          </a:p>
        </p:txBody>
      </p:sp>
      <p:sp>
        <p:nvSpPr>
          <p:cNvPr id="308" name="Google Shape;308;p40"/>
          <p:cNvSpPr txBox="1"/>
          <p:nvPr>
            <p:ph idx="1" type="subTitle"/>
          </p:nvPr>
        </p:nvSpPr>
        <p:spPr>
          <a:xfrm>
            <a:off x="265500" y="2769000"/>
            <a:ext cx="34908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09" name="Google Shape;309;p40"/>
          <p:cNvSpPr txBox="1"/>
          <p:nvPr>
            <p:ph idx="2" type="body"/>
          </p:nvPr>
        </p:nvSpPr>
        <p:spPr>
          <a:xfrm>
            <a:off x="4631275" y="85375"/>
            <a:ext cx="4407000" cy="49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310" name="Google Shape;31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275" y="0"/>
            <a:ext cx="53237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/>
          <p:nvPr>
            <p:ph type="ctrTitle"/>
          </p:nvPr>
        </p:nvSpPr>
        <p:spPr>
          <a:xfrm>
            <a:off x="386875" y="367975"/>
            <a:ext cx="82221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/>
              <a:t>Two input and one output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/>
              <a:t>Seasonal</a:t>
            </a:r>
            <a:endParaRPr sz="3600"/>
          </a:p>
        </p:txBody>
      </p:sp>
      <p:sp>
        <p:nvSpPr>
          <p:cNvPr id="316" name="Google Shape;316;p41"/>
          <p:cNvSpPr txBox="1"/>
          <p:nvPr>
            <p:ph idx="1" type="subTitle"/>
          </p:nvPr>
        </p:nvSpPr>
        <p:spPr>
          <a:xfrm>
            <a:off x="598100" y="1783225"/>
            <a:ext cx="8222100" cy="30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The 3 parameters that we are forecasting are dependent on seasonal variations. 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The complete dataset has been divided into four seasons.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In the seasonal dataset we tried different optimizers to get the accurate.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Group Members</a:t>
            </a:r>
            <a:endParaRPr/>
          </a:p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4767475" y="389450"/>
            <a:ext cx="4284000" cy="44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⦿Sherry Sharma   	U101116FCS287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⦿Desu Lohith        	U101116FEC159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⦿V Jashwanth       	U101116FCS151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⦿Nair Tejas Deepak   U101116FCS280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⦿Javid Akhtar             U101116FCS269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2"/>
          <p:cNvSpPr txBox="1"/>
          <p:nvPr>
            <p:ph type="ctrTitle"/>
          </p:nvPr>
        </p:nvSpPr>
        <p:spPr>
          <a:xfrm>
            <a:off x="460950" y="308900"/>
            <a:ext cx="8222100" cy="85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Optimizers</a:t>
            </a:r>
            <a:endParaRPr/>
          </a:p>
        </p:txBody>
      </p:sp>
      <p:sp>
        <p:nvSpPr>
          <p:cNvPr id="322" name="Google Shape;322;p42"/>
          <p:cNvSpPr txBox="1"/>
          <p:nvPr>
            <p:ph idx="1" type="subTitle"/>
          </p:nvPr>
        </p:nvSpPr>
        <p:spPr>
          <a:xfrm>
            <a:off x="598100" y="1316150"/>
            <a:ext cx="80850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323" name="Google Shape;323;p42"/>
          <p:cNvGraphicFramePr/>
          <p:nvPr/>
        </p:nvGraphicFramePr>
        <p:xfrm>
          <a:off x="1015950" y="168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{2F5F5BD0-2EC3-46BC-A882-1E6E2EA3F53A}</a:tableStyleId>
              </a:tblPr>
              <a:tblGrid>
                <a:gridCol w="1812325"/>
                <a:gridCol w="1812325"/>
                <a:gridCol w="1812325"/>
                <a:gridCol w="1812325"/>
              </a:tblGrid>
              <a:tr h="476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Optimizer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Seasonal Temp &amp; Snow cover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Seasonal Temp &amp; NDVI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Seasonal Snow cover &amp; NDVI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3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ADAM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0.95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0.89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0</a:t>
                      </a:r>
                      <a:r>
                        <a:rPr lang="en" sz="2400">
                          <a:solidFill>
                            <a:schemeClr val="lt1"/>
                          </a:solidFill>
                        </a:rPr>
                        <a:t>.92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4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RMSP</a:t>
                      </a: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rop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0.93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0.88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0.90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87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Adamax 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0.91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0.68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0.61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3"/>
          <p:cNvSpPr txBox="1"/>
          <p:nvPr>
            <p:ph type="title"/>
          </p:nvPr>
        </p:nvSpPr>
        <p:spPr>
          <a:xfrm>
            <a:off x="265500" y="1151100"/>
            <a:ext cx="34023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Temperature &amp; Snow cover output</a:t>
            </a:r>
            <a:endParaRPr/>
          </a:p>
        </p:txBody>
      </p:sp>
      <p:sp>
        <p:nvSpPr>
          <p:cNvPr id="329" name="Google Shape;329;p4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</a:t>
            </a:r>
            <a:r>
              <a:rPr b="1" lang="en">
                <a:solidFill>
                  <a:srgbClr val="000000"/>
                </a:solidFill>
              </a:rPr>
              <a:t>R</a:t>
            </a:r>
            <a:r>
              <a:rPr b="1" baseline="30000" lang="en">
                <a:solidFill>
                  <a:srgbClr val="000000"/>
                </a:solidFill>
              </a:rPr>
              <a:t>2</a:t>
            </a:r>
            <a:r>
              <a:rPr b="1" lang="en">
                <a:solidFill>
                  <a:srgbClr val="000000"/>
                </a:solidFill>
              </a:rPr>
              <a:t> value</a:t>
            </a:r>
            <a:r>
              <a:rPr b="1" lang="en"/>
              <a:t>= 0.95</a:t>
            </a: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0.95</a:t>
            </a:r>
            <a:endParaRPr b="1"/>
          </a:p>
        </p:txBody>
      </p:sp>
      <p:sp>
        <p:nvSpPr>
          <p:cNvPr id="330" name="Google Shape;330;p43"/>
          <p:cNvSpPr txBox="1"/>
          <p:nvPr>
            <p:ph idx="2" type="body"/>
          </p:nvPr>
        </p:nvSpPr>
        <p:spPr>
          <a:xfrm>
            <a:off x="3926925" y="138600"/>
            <a:ext cx="5217000" cy="48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7000" y="0"/>
            <a:ext cx="5217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4"/>
          <p:cNvSpPr txBox="1"/>
          <p:nvPr>
            <p:ph type="title"/>
          </p:nvPr>
        </p:nvSpPr>
        <p:spPr>
          <a:xfrm>
            <a:off x="265500" y="1151100"/>
            <a:ext cx="33996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Temperature &amp; NDVI output</a:t>
            </a:r>
            <a:endParaRPr/>
          </a:p>
        </p:txBody>
      </p:sp>
      <p:sp>
        <p:nvSpPr>
          <p:cNvPr id="337" name="Google Shape;337;p44"/>
          <p:cNvSpPr txBox="1"/>
          <p:nvPr>
            <p:ph idx="1" type="subTitle"/>
          </p:nvPr>
        </p:nvSpPr>
        <p:spPr>
          <a:xfrm>
            <a:off x="265500" y="2769000"/>
            <a:ext cx="33381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R</a:t>
            </a:r>
            <a:r>
              <a:rPr b="1" baseline="30000" lang="en">
                <a:solidFill>
                  <a:srgbClr val="000000"/>
                </a:solidFill>
              </a:rPr>
              <a:t>2</a:t>
            </a:r>
            <a:r>
              <a:rPr b="1" lang="en">
                <a:solidFill>
                  <a:srgbClr val="000000"/>
                </a:solidFill>
              </a:rPr>
              <a:t> value</a:t>
            </a:r>
            <a:r>
              <a:rPr b="1" lang="en"/>
              <a:t>=0.89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38" name="Google Shape;338;p44"/>
          <p:cNvSpPr txBox="1"/>
          <p:nvPr>
            <p:ph idx="2" type="body"/>
          </p:nvPr>
        </p:nvSpPr>
        <p:spPr>
          <a:xfrm>
            <a:off x="3665100" y="0"/>
            <a:ext cx="54789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5100" y="0"/>
            <a:ext cx="54789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5"/>
          <p:cNvSpPr txBox="1"/>
          <p:nvPr>
            <p:ph type="title"/>
          </p:nvPr>
        </p:nvSpPr>
        <p:spPr>
          <a:xfrm>
            <a:off x="265500" y="1151100"/>
            <a:ext cx="33534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Snow cover &amp; NDVI output</a:t>
            </a:r>
            <a:endParaRPr sz="3600"/>
          </a:p>
        </p:txBody>
      </p:sp>
      <p:sp>
        <p:nvSpPr>
          <p:cNvPr id="345" name="Google Shape;345;p4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/>
              <a:t>      </a:t>
            </a:r>
            <a:r>
              <a:rPr b="1" lang="en">
                <a:solidFill>
                  <a:srgbClr val="000000"/>
                </a:solidFill>
              </a:rPr>
              <a:t>R</a:t>
            </a:r>
            <a:r>
              <a:rPr b="1" baseline="30000" lang="en">
                <a:solidFill>
                  <a:srgbClr val="000000"/>
                </a:solidFill>
              </a:rPr>
              <a:t>2</a:t>
            </a:r>
            <a:r>
              <a:rPr b="1" lang="en">
                <a:solidFill>
                  <a:srgbClr val="000000"/>
                </a:solidFill>
              </a:rPr>
              <a:t> value</a:t>
            </a:r>
            <a:r>
              <a:rPr b="1" lang="en"/>
              <a:t>=0.92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46" name="Google Shape;346;p45"/>
          <p:cNvSpPr txBox="1"/>
          <p:nvPr>
            <p:ph idx="2" type="body"/>
          </p:nvPr>
        </p:nvSpPr>
        <p:spPr>
          <a:xfrm>
            <a:off x="3618925" y="0"/>
            <a:ext cx="55254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7" name="Google Shape;34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525" y="0"/>
            <a:ext cx="5463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6"/>
          <p:cNvSpPr txBox="1"/>
          <p:nvPr>
            <p:ph type="ctrTitle"/>
          </p:nvPr>
        </p:nvSpPr>
        <p:spPr>
          <a:xfrm>
            <a:off x="598100" y="1958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53" name="Google Shape;353;p46"/>
          <p:cNvSpPr txBox="1"/>
          <p:nvPr>
            <p:ph idx="1" type="subTitle"/>
          </p:nvPr>
        </p:nvSpPr>
        <p:spPr>
          <a:xfrm>
            <a:off x="460950" y="1864802"/>
            <a:ext cx="8222100" cy="14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Two input and one output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Annual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7"/>
          <p:cNvSpPr txBox="1"/>
          <p:nvPr>
            <p:ph type="title"/>
          </p:nvPr>
        </p:nvSpPr>
        <p:spPr>
          <a:xfrm>
            <a:off x="265500" y="1151100"/>
            <a:ext cx="31377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Temperature &amp; Snow cover output</a:t>
            </a:r>
            <a:endParaRPr/>
          </a:p>
        </p:txBody>
      </p:sp>
      <p:sp>
        <p:nvSpPr>
          <p:cNvPr id="359" name="Google Shape;359;p47"/>
          <p:cNvSpPr txBox="1"/>
          <p:nvPr>
            <p:ph idx="1" type="subTitle"/>
          </p:nvPr>
        </p:nvSpPr>
        <p:spPr>
          <a:xfrm>
            <a:off x="265500" y="2769000"/>
            <a:ext cx="29571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/>
              <a:t>     </a:t>
            </a:r>
            <a:r>
              <a:rPr b="1" lang="en">
                <a:solidFill>
                  <a:srgbClr val="000000"/>
                </a:solidFill>
              </a:rPr>
              <a:t>R</a:t>
            </a:r>
            <a:r>
              <a:rPr b="1" baseline="30000" lang="en">
                <a:solidFill>
                  <a:srgbClr val="000000"/>
                </a:solidFill>
              </a:rPr>
              <a:t>2</a:t>
            </a:r>
            <a:r>
              <a:rPr b="1" lang="en">
                <a:solidFill>
                  <a:srgbClr val="000000"/>
                </a:solidFill>
              </a:rPr>
              <a:t> value</a:t>
            </a:r>
            <a:r>
              <a:rPr b="1" lang="en"/>
              <a:t>= 0.95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60" name="Google Shape;360;p47"/>
          <p:cNvSpPr txBox="1"/>
          <p:nvPr>
            <p:ph idx="2" type="body"/>
          </p:nvPr>
        </p:nvSpPr>
        <p:spPr>
          <a:xfrm>
            <a:off x="3820275" y="0"/>
            <a:ext cx="53238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1" name="Google Shape;36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3200" y="0"/>
            <a:ext cx="57408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8"/>
          <p:cNvSpPr txBox="1"/>
          <p:nvPr>
            <p:ph type="title"/>
          </p:nvPr>
        </p:nvSpPr>
        <p:spPr>
          <a:xfrm>
            <a:off x="265500" y="1151100"/>
            <a:ext cx="32799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Temperature &amp; NDVI output</a:t>
            </a:r>
            <a:endParaRPr/>
          </a:p>
        </p:txBody>
      </p:sp>
      <p:sp>
        <p:nvSpPr>
          <p:cNvPr id="367" name="Google Shape;367;p48"/>
          <p:cNvSpPr txBox="1"/>
          <p:nvPr>
            <p:ph idx="1" type="subTitle"/>
          </p:nvPr>
        </p:nvSpPr>
        <p:spPr>
          <a:xfrm>
            <a:off x="265500" y="2769000"/>
            <a:ext cx="30318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/>
              <a:t>     </a:t>
            </a:r>
            <a:r>
              <a:rPr b="1" lang="en">
                <a:solidFill>
                  <a:srgbClr val="000000"/>
                </a:solidFill>
              </a:rPr>
              <a:t>R</a:t>
            </a:r>
            <a:r>
              <a:rPr b="1" baseline="30000" lang="en">
                <a:solidFill>
                  <a:srgbClr val="000000"/>
                </a:solidFill>
              </a:rPr>
              <a:t>2</a:t>
            </a:r>
            <a:r>
              <a:rPr b="1" lang="en">
                <a:solidFill>
                  <a:srgbClr val="000000"/>
                </a:solidFill>
              </a:rPr>
              <a:t> value</a:t>
            </a:r>
            <a:r>
              <a:rPr b="1" lang="en"/>
              <a:t>= 0.97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68" name="Google Shape;368;p48"/>
          <p:cNvSpPr txBox="1"/>
          <p:nvPr>
            <p:ph idx="2" type="body"/>
          </p:nvPr>
        </p:nvSpPr>
        <p:spPr>
          <a:xfrm>
            <a:off x="3545400" y="0"/>
            <a:ext cx="55986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9" name="Google Shape;36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400" y="0"/>
            <a:ext cx="5598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9"/>
          <p:cNvSpPr txBox="1"/>
          <p:nvPr>
            <p:ph type="title"/>
          </p:nvPr>
        </p:nvSpPr>
        <p:spPr>
          <a:xfrm>
            <a:off x="265500" y="1151100"/>
            <a:ext cx="32664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Snow cover &amp; NDVI output</a:t>
            </a:r>
            <a:endParaRPr/>
          </a:p>
        </p:txBody>
      </p:sp>
      <p:sp>
        <p:nvSpPr>
          <p:cNvPr id="375" name="Google Shape;375;p49"/>
          <p:cNvSpPr txBox="1"/>
          <p:nvPr>
            <p:ph idx="1" type="subTitle"/>
          </p:nvPr>
        </p:nvSpPr>
        <p:spPr>
          <a:xfrm>
            <a:off x="265500" y="2769000"/>
            <a:ext cx="31458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/>
              <a:t>     </a:t>
            </a:r>
            <a:r>
              <a:rPr b="1" lang="en">
                <a:solidFill>
                  <a:srgbClr val="000000"/>
                </a:solidFill>
              </a:rPr>
              <a:t>R</a:t>
            </a:r>
            <a:r>
              <a:rPr b="1" baseline="30000" lang="en">
                <a:solidFill>
                  <a:srgbClr val="000000"/>
                </a:solidFill>
              </a:rPr>
              <a:t>2</a:t>
            </a:r>
            <a:r>
              <a:rPr b="1" lang="en">
                <a:solidFill>
                  <a:srgbClr val="000000"/>
                </a:solidFill>
              </a:rPr>
              <a:t> value</a:t>
            </a:r>
            <a:r>
              <a:rPr b="1" lang="en"/>
              <a:t>= 0.98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76" name="Google Shape;376;p49"/>
          <p:cNvSpPr txBox="1"/>
          <p:nvPr>
            <p:ph idx="2" type="body"/>
          </p:nvPr>
        </p:nvSpPr>
        <p:spPr>
          <a:xfrm>
            <a:off x="3531950" y="0"/>
            <a:ext cx="56121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7" name="Google Shape;37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900" y="0"/>
            <a:ext cx="56121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0"/>
          <p:cNvSpPr txBox="1"/>
          <p:nvPr>
            <p:ph type="ctrTitle"/>
          </p:nvPr>
        </p:nvSpPr>
        <p:spPr>
          <a:xfrm>
            <a:off x="460950" y="2754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Phase 3</a:t>
            </a:r>
            <a:endParaRPr b="1" sz="3600"/>
          </a:p>
        </p:txBody>
      </p:sp>
      <p:sp>
        <p:nvSpPr>
          <p:cNvPr id="383" name="Google Shape;383;p50"/>
          <p:cNvSpPr txBox="1"/>
          <p:nvPr>
            <p:ph idx="1" type="subTitle"/>
          </p:nvPr>
        </p:nvSpPr>
        <p:spPr>
          <a:xfrm>
            <a:off x="598100" y="1362509"/>
            <a:ext cx="8222100" cy="31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In this phase we implemented the LSTM model to forecast each individual parameter for next seven years.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For forecasting at next time step we applied moving forward window technique.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1"/>
          <p:cNvSpPr txBox="1"/>
          <p:nvPr>
            <p:ph type="title"/>
          </p:nvPr>
        </p:nvSpPr>
        <p:spPr>
          <a:xfrm>
            <a:off x="265500" y="1151100"/>
            <a:ext cx="36960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orecasting </a:t>
            </a:r>
            <a:endParaRPr/>
          </a:p>
        </p:txBody>
      </p:sp>
      <p:sp>
        <p:nvSpPr>
          <p:cNvPr id="389" name="Google Shape;389;p51"/>
          <p:cNvSpPr txBox="1"/>
          <p:nvPr>
            <p:ph idx="1" type="subTitle"/>
          </p:nvPr>
        </p:nvSpPr>
        <p:spPr>
          <a:xfrm>
            <a:off x="265500" y="2769000"/>
            <a:ext cx="32994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7 years</a:t>
            </a:r>
            <a:endParaRPr/>
          </a:p>
        </p:txBody>
      </p:sp>
      <p:sp>
        <p:nvSpPr>
          <p:cNvPr id="390" name="Google Shape;390;p51"/>
          <p:cNvSpPr txBox="1"/>
          <p:nvPr>
            <p:ph idx="2" type="body"/>
          </p:nvPr>
        </p:nvSpPr>
        <p:spPr>
          <a:xfrm>
            <a:off x="3564950" y="0"/>
            <a:ext cx="5490600" cy="50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391" name="Google Shape;39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575" y="0"/>
            <a:ext cx="51824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383775" y="60723"/>
            <a:ext cx="8222100" cy="1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598100" y="300300"/>
            <a:ext cx="8222100" cy="46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31647" lvl="0" marL="420624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Objectives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-231647" lvl="0" marL="420624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384047" lvl="0" marL="420624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⦿"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Analysis of interrelationships among Snow cover, Vegetation, Temperature.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231647" lvl="0" marL="420624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384047" lvl="0" marL="420624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⦿"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Time series forecasting of environmental factors  using AI &amp; ML methods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2"/>
          <p:cNvSpPr txBox="1"/>
          <p:nvPr>
            <p:ph type="title"/>
          </p:nvPr>
        </p:nvSpPr>
        <p:spPr>
          <a:xfrm>
            <a:off x="265500" y="1151100"/>
            <a:ext cx="31755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Snow cover forecasting</a:t>
            </a:r>
            <a:endParaRPr/>
          </a:p>
        </p:txBody>
      </p:sp>
      <p:sp>
        <p:nvSpPr>
          <p:cNvPr id="397" name="Google Shape;397;p52"/>
          <p:cNvSpPr txBox="1"/>
          <p:nvPr>
            <p:ph idx="1" type="subTitle"/>
          </p:nvPr>
        </p:nvSpPr>
        <p:spPr>
          <a:xfrm>
            <a:off x="265500" y="2769000"/>
            <a:ext cx="33615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7 years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52"/>
          <p:cNvSpPr txBox="1"/>
          <p:nvPr>
            <p:ph idx="2" type="body"/>
          </p:nvPr>
        </p:nvSpPr>
        <p:spPr>
          <a:xfrm>
            <a:off x="3441025" y="61975"/>
            <a:ext cx="5703000" cy="50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399" name="Google Shape;39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925" y="0"/>
            <a:ext cx="55170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3"/>
          <p:cNvSpPr txBox="1"/>
          <p:nvPr>
            <p:ph type="title"/>
          </p:nvPr>
        </p:nvSpPr>
        <p:spPr>
          <a:xfrm>
            <a:off x="265500" y="1151100"/>
            <a:ext cx="33738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NDVI forecasting</a:t>
            </a:r>
            <a:endParaRPr/>
          </a:p>
        </p:txBody>
      </p:sp>
      <p:sp>
        <p:nvSpPr>
          <p:cNvPr id="405" name="Google Shape;405;p53"/>
          <p:cNvSpPr txBox="1"/>
          <p:nvPr>
            <p:ph idx="1" type="subTitle"/>
          </p:nvPr>
        </p:nvSpPr>
        <p:spPr>
          <a:xfrm>
            <a:off x="265500" y="2769000"/>
            <a:ext cx="33738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</a:t>
            </a:r>
            <a:r>
              <a:rPr lang="en"/>
              <a:t>For 7 years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06" name="Google Shape;406;p53"/>
          <p:cNvSpPr txBox="1"/>
          <p:nvPr>
            <p:ph idx="2" type="body"/>
          </p:nvPr>
        </p:nvSpPr>
        <p:spPr>
          <a:xfrm>
            <a:off x="4364600" y="228300"/>
            <a:ext cx="4687200" cy="48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9325" y="0"/>
            <a:ext cx="55046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4"/>
          <p:cNvSpPr txBox="1"/>
          <p:nvPr>
            <p:ph type="ctrTitle"/>
          </p:nvPr>
        </p:nvSpPr>
        <p:spPr>
          <a:xfrm>
            <a:off x="313050" y="2011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Forecasted trend</a:t>
            </a:r>
            <a:endParaRPr/>
          </a:p>
        </p:txBody>
      </p:sp>
      <p:sp>
        <p:nvSpPr>
          <p:cNvPr id="413" name="Google Shape;413;p54"/>
          <p:cNvSpPr txBox="1"/>
          <p:nvPr>
            <p:ph idx="1" type="subTitle"/>
          </p:nvPr>
        </p:nvSpPr>
        <p:spPr>
          <a:xfrm>
            <a:off x="0" y="1115500"/>
            <a:ext cx="9144000" cy="40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Temperature                          Snow cover                          Vegetation</a:t>
            </a:r>
            <a:endParaRPr/>
          </a:p>
        </p:txBody>
      </p:sp>
      <p:pic>
        <p:nvPicPr>
          <p:cNvPr id="414" name="Google Shape;41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0" y="1623600"/>
            <a:ext cx="2907550" cy="332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8525" y="1623600"/>
            <a:ext cx="2986950" cy="334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3950" y="1604550"/>
            <a:ext cx="2867525" cy="334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5"/>
          <p:cNvSpPr txBox="1"/>
          <p:nvPr>
            <p:ph type="ctrTitle"/>
          </p:nvPr>
        </p:nvSpPr>
        <p:spPr>
          <a:xfrm>
            <a:off x="172350" y="2333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 test results for forecasting</a:t>
            </a:r>
            <a:endParaRPr/>
          </a:p>
        </p:txBody>
      </p:sp>
      <p:sp>
        <p:nvSpPr>
          <p:cNvPr id="422" name="Google Shape;422;p55"/>
          <p:cNvSpPr txBox="1"/>
          <p:nvPr>
            <p:ph idx="1" type="subTitle"/>
          </p:nvPr>
        </p:nvSpPr>
        <p:spPr>
          <a:xfrm>
            <a:off x="172350" y="1208625"/>
            <a:ext cx="8895000" cy="37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3" name="Google Shape;42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2125"/>
            <a:ext cx="9143999" cy="40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6"/>
          <p:cNvSpPr txBox="1"/>
          <p:nvPr>
            <p:ph type="ctrTitle"/>
          </p:nvPr>
        </p:nvSpPr>
        <p:spPr>
          <a:xfrm>
            <a:off x="87775" y="1099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29" name="Google Shape;429;p56"/>
          <p:cNvSpPr txBox="1"/>
          <p:nvPr>
            <p:ph idx="1" type="subTitle"/>
          </p:nvPr>
        </p:nvSpPr>
        <p:spPr>
          <a:xfrm>
            <a:off x="397625" y="1283524"/>
            <a:ext cx="8222100" cy="27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We applied mann-kendall trend test and Sen’s slope estimator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forecasted values.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The above test results shows confidence factor of greater than 95%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7"/>
          <p:cNvSpPr txBox="1"/>
          <p:nvPr>
            <p:ph type="ctrTitle"/>
          </p:nvPr>
        </p:nvSpPr>
        <p:spPr>
          <a:xfrm>
            <a:off x="375025" y="436674"/>
            <a:ext cx="8222100" cy="5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35" name="Google Shape;435;p57"/>
          <p:cNvSpPr txBox="1"/>
          <p:nvPr>
            <p:ph idx="1" type="subTitle"/>
          </p:nvPr>
        </p:nvSpPr>
        <p:spPr>
          <a:xfrm>
            <a:off x="598100" y="979076"/>
            <a:ext cx="8222100" cy="38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The trends from the forecasted graphs we can say that in coming future the temperature increases and it decreases the snow cover and implies increase in vegetation.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As these three factors are inter-dependent to each other we achieved higher R-square value for multiple combinations when compared to individual parameters.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440" name="Google Shape;440;p58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58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Jan 12 - Jan 20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442" name="Google Shape;442;p58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443" name="Google Shape;443;p5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44" name="Google Shape;444;p5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5" name="Google Shape;445;p58"/>
          <p:cNvSpPr txBox="1"/>
          <p:nvPr>
            <p:ph idx="4294967295" type="body"/>
          </p:nvPr>
        </p:nvSpPr>
        <p:spPr>
          <a:xfrm>
            <a:off x="340925" y="0"/>
            <a:ext cx="2542500" cy="19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</a:rPr>
              <a:t>Timeline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Understanding the scope of forecasting process</a:t>
            </a:r>
            <a:endParaRPr sz="1600"/>
          </a:p>
        </p:txBody>
      </p:sp>
      <p:sp>
        <p:nvSpPr>
          <p:cNvPr descr="Background pointer shape in timeline graphic" id="446" name="Google Shape;446;p58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58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Jan 21- 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Feb 20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448" name="Google Shape;448;p58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449" name="Google Shape;449;p5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50" name="Google Shape;450;p58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1" name="Google Shape;451;p58"/>
          <p:cNvSpPr txBox="1"/>
          <p:nvPr>
            <p:ph idx="4294967295" type="body"/>
          </p:nvPr>
        </p:nvSpPr>
        <p:spPr>
          <a:xfrm>
            <a:off x="1796537" y="36646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Working on methodology</a:t>
            </a:r>
            <a:endParaRPr sz="1600"/>
          </a:p>
        </p:txBody>
      </p:sp>
      <p:sp>
        <p:nvSpPr>
          <p:cNvPr descr="Background pointer shape in timeline graphic" id="452" name="Google Shape;452;p58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8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Feb 21 -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 Apr 15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454" name="Google Shape;454;p58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455" name="Google Shape;455;p5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56" name="Google Shape;456;p5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58"/>
          <p:cNvSpPr txBox="1"/>
          <p:nvPr>
            <p:ph idx="4294967295" type="body"/>
          </p:nvPr>
        </p:nvSpPr>
        <p:spPr>
          <a:xfrm>
            <a:off x="3450600" y="605503"/>
            <a:ext cx="2242800" cy="12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Developing the primitive model &amp; Drafting the research paper</a:t>
            </a:r>
            <a:endParaRPr sz="1600"/>
          </a:p>
        </p:txBody>
      </p:sp>
      <p:sp>
        <p:nvSpPr>
          <p:cNvPr descr="Background pointer shape in timeline graphic" id="458" name="Google Shape;458;p58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8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Apr 16 - May 5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460" name="Google Shape;460;p58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461" name="Google Shape;461;p5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2" name="Google Shape;462;p58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Google Shape;463;p58"/>
          <p:cNvSpPr txBox="1"/>
          <p:nvPr>
            <p:ph idx="4294967295" type="body"/>
          </p:nvPr>
        </p:nvSpPr>
        <p:spPr>
          <a:xfrm>
            <a:off x="5243702" y="36646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Further improvements &amp; drafting the final report</a:t>
            </a:r>
            <a:endParaRPr sz="1600"/>
          </a:p>
        </p:txBody>
      </p:sp>
      <p:sp>
        <p:nvSpPr>
          <p:cNvPr descr="Background pointer shape in timeline graphic" id="464" name="Google Shape;464;p58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58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April</a:t>
            </a:r>
            <a:r>
              <a:rPr lang="en" sz="1600">
                <a:solidFill>
                  <a:schemeClr val="lt1"/>
                </a:solidFill>
              </a:rPr>
              <a:t> 24 Deadline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466" name="Google Shape;466;p58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467" name="Google Shape;467;p5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8" name="Google Shape;468;p5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9" name="Google Shape;469;p58"/>
          <p:cNvSpPr txBox="1"/>
          <p:nvPr>
            <p:ph idx="4294967295" type="body"/>
          </p:nvPr>
        </p:nvSpPr>
        <p:spPr>
          <a:xfrm>
            <a:off x="6820329" y="6694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Final presentation &amp; research paper completion</a:t>
            </a:r>
            <a:endParaRPr sz="16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9"/>
          <p:cNvSpPr txBox="1"/>
          <p:nvPr>
            <p:ph type="ctrTitle"/>
          </p:nvPr>
        </p:nvSpPr>
        <p:spPr>
          <a:xfrm>
            <a:off x="341975" y="281249"/>
            <a:ext cx="8222100" cy="59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Difficulties faced</a:t>
            </a:r>
            <a:endParaRPr sz="3600"/>
          </a:p>
        </p:txBody>
      </p:sp>
      <p:sp>
        <p:nvSpPr>
          <p:cNvPr id="475" name="Google Shape;475;p59"/>
          <p:cNvSpPr txBox="1"/>
          <p:nvPr>
            <p:ph idx="1" type="subTitle"/>
          </p:nvPr>
        </p:nvSpPr>
        <p:spPr>
          <a:xfrm>
            <a:off x="598100" y="928400"/>
            <a:ext cx="8222100" cy="39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In the dataset it contains outliers in NDVI parameter due to which the efficiency of model has been reduced.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We overcome the problem using Boxplot to find out outliers.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6" name="Google Shape;47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888" y="2209075"/>
            <a:ext cx="4848225" cy="26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0"/>
          <p:cNvSpPr txBox="1"/>
          <p:nvPr>
            <p:ph type="ctrTitle"/>
          </p:nvPr>
        </p:nvSpPr>
        <p:spPr>
          <a:xfrm>
            <a:off x="460950" y="4519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Cont..</a:t>
            </a:r>
            <a:endParaRPr/>
          </a:p>
        </p:txBody>
      </p:sp>
      <p:sp>
        <p:nvSpPr>
          <p:cNvPr id="482" name="Google Shape;482;p60"/>
          <p:cNvSpPr txBox="1"/>
          <p:nvPr>
            <p:ph idx="1" type="subTitle"/>
          </p:nvPr>
        </p:nvSpPr>
        <p:spPr>
          <a:xfrm>
            <a:off x="598100" y="1696747"/>
            <a:ext cx="8222100" cy="27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To find the suitable set of hyper parameters we had tried all possible combinations.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For this we have to train and test the model multiple times without affecting other variables.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1"/>
          <p:cNvSpPr txBox="1"/>
          <p:nvPr>
            <p:ph type="ctrTitle"/>
          </p:nvPr>
        </p:nvSpPr>
        <p:spPr>
          <a:xfrm>
            <a:off x="396650" y="365149"/>
            <a:ext cx="82221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paper Status</a:t>
            </a:r>
            <a:endParaRPr/>
          </a:p>
        </p:txBody>
      </p:sp>
      <p:sp>
        <p:nvSpPr>
          <p:cNvPr id="488" name="Google Shape;488;p61"/>
          <p:cNvSpPr txBox="1"/>
          <p:nvPr>
            <p:ph idx="1" type="subTitle"/>
          </p:nvPr>
        </p:nvSpPr>
        <p:spPr>
          <a:xfrm>
            <a:off x="598100" y="1423551"/>
            <a:ext cx="8222100" cy="32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Included all the work and results in the paper with proper citation and references.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It is ready in IJCO (International Journal for climatology) format to submit for review.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Source Sans Pro"/>
              <a:buNone/>
            </a:pPr>
            <a:r>
              <a:rPr lang="en" sz="36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Rationale of the Work </a:t>
            </a:r>
            <a:endParaRPr sz="3600"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7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Modelling of environmental parameters like snow cover, temperature, vegetation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114" name="Google Shape;114;p17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Google Shape;116;p17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Improving the accuracy of LSTM model using different techniques</a:t>
            </a:r>
            <a:endParaRPr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7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Forecasting the individual parameter using different multiple parameters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2"/>
          <p:cNvSpPr txBox="1"/>
          <p:nvPr>
            <p:ph type="title"/>
          </p:nvPr>
        </p:nvSpPr>
        <p:spPr>
          <a:xfrm>
            <a:off x="241775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 Thank You</a:t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24" name="Google Shape;124;p18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1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26" name="Google Shape;126;p18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27" name="Google Shape;127;p1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8" name="Google Shape;128;p1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8"/>
          <p:cNvSpPr txBox="1"/>
          <p:nvPr>
            <p:ph idx="4294967295" type="body"/>
          </p:nvPr>
        </p:nvSpPr>
        <p:spPr>
          <a:xfrm>
            <a:off x="340925" y="0"/>
            <a:ext cx="2542500" cy="19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</a:rPr>
              <a:t>Methodology</a:t>
            </a:r>
            <a:endParaRPr b="1" sz="3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Input dataset </a:t>
            </a:r>
            <a:endParaRPr sz="1600"/>
          </a:p>
        </p:txBody>
      </p:sp>
      <p:sp>
        <p:nvSpPr>
          <p:cNvPr descr="Background pointer shape in timeline graphic" id="130" name="Google Shape;130;p18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2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2" name="Google Shape;132;p18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33" name="Google Shape;133;p1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4" name="Google Shape;134;p18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18"/>
          <p:cNvSpPr txBox="1"/>
          <p:nvPr>
            <p:ph idx="4294967295" type="body"/>
          </p:nvPr>
        </p:nvSpPr>
        <p:spPr>
          <a:xfrm>
            <a:off x="1796537" y="36646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Hyper parameters tuning</a:t>
            </a:r>
            <a:endParaRPr sz="1600"/>
          </a:p>
        </p:txBody>
      </p:sp>
      <p:sp>
        <p:nvSpPr>
          <p:cNvPr descr="Background pointer shape in timeline graphic" id="136" name="Google Shape;136;p18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3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8" name="Google Shape;138;p18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39" name="Google Shape;139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0" name="Google Shape;140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8"/>
          <p:cNvSpPr txBox="1"/>
          <p:nvPr>
            <p:ph idx="4294967295" type="body"/>
          </p:nvPr>
        </p:nvSpPr>
        <p:spPr>
          <a:xfrm>
            <a:off x="3576682" y="9837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Training the model using LSTM</a:t>
            </a:r>
            <a:endParaRPr sz="1600"/>
          </a:p>
        </p:txBody>
      </p:sp>
      <p:sp>
        <p:nvSpPr>
          <p:cNvPr descr="Background pointer shape in timeline graphic" id="142" name="Google Shape;142;p18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4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4" name="Google Shape;144;p18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45" name="Google Shape;145;p1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6" name="Google Shape;146;p18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18"/>
          <p:cNvSpPr txBox="1"/>
          <p:nvPr>
            <p:ph idx="4294967295" type="body"/>
          </p:nvPr>
        </p:nvSpPr>
        <p:spPr>
          <a:xfrm>
            <a:off x="5243702" y="36646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Testing the model </a:t>
            </a:r>
            <a:r>
              <a:rPr lang="en" sz="1600"/>
              <a:t>using LSTM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descr="Background pointer shape in timeline graphic" id="148" name="Google Shape;148;p18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5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0" name="Google Shape;150;p18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51" name="Google Shape;151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2" name="Google Shape;152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8"/>
          <p:cNvSpPr txBox="1"/>
          <p:nvPr>
            <p:ph idx="4294967295" type="body"/>
          </p:nvPr>
        </p:nvSpPr>
        <p:spPr>
          <a:xfrm>
            <a:off x="6901204" y="903992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Forecasting features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ctrTitle"/>
          </p:nvPr>
        </p:nvSpPr>
        <p:spPr>
          <a:xfrm>
            <a:off x="460950" y="3747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9" name="Google Shape;159;p19"/>
          <p:cNvSpPr txBox="1"/>
          <p:nvPr>
            <p:ph idx="1" type="subTitle"/>
          </p:nvPr>
        </p:nvSpPr>
        <p:spPr>
          <a:xfrm>
            <a:off x="598100" y="1369300"/>
            <a:ext cx="8222100" cy="32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In this project we have compared the performance of </a:t>
            </a:r>
            <a:r>
              <a:rPr i="1" lang="en" sz="2500"/>
              <a:t>Artificial Neural Networks(ANN)</a:t>
            </a:r>
            <a:r>
              <a:rPr lang="en" sz="2500"/>
              <a:t> and </a:t>
            </a:r>
            <a:r>
              <a:rPr i="1" lang="en" sz="2500">
                <a:latin typeface="Arial"/>
                <a:ea typeface="Arial"/>
                <a:cs typeface="Arial"/>
                <a:sym typeface="Arial"/>
              </a:rPr>
              <a:t>Long Short Term Memory(LSTM)</a:t>
            </a:r>
            <a:r>
              <a:rPr lang="en" sz="2500"/>
              <a:t> for </a:t>
            </a:r>
            <a:r>
              <a:rPr lang="en" sz="2500">
                <a:latin typeface="Arial"/>
                <a:ea typeface="Arial"/>
                <a:cs typeface="Arial"/>
                <a:sym typeface="Arial"/>
              </a:rPr>
              <a:t>time series analysis and forecasting of environmental factors for Himachal Pradesh with given dataset.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ctrTitle"/>
          </p:nvPr>
        </p:nvSpPr>
        <p:spPr>
          <a:xfrm>
            <a:off x="276650" y="349200"/>
            <a:ext cx="8222100" cy="59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Phase 1</a:t>
            </a:r>
            <a:endParaRPr b="1" sz="3000"/>
          </a:p>
        </p:txBody>
      </p:sp>
      <p:sp>
        <p:nvSpPr>
          <p:cNvPr id="165" name="Google Shape;165;p20"/>
          <p:cNvSpPr txBox="1"/>
          <p:nvPr>
            <p:ph idx="1" type="subTitle"/>
          </p:nvPr>
        </p:nvSpPr>
        <p:spPr>
          <a:xfrm>
            <a:off x="598100" y="1116199"/>
            <a:ext cx="8222100" cy="36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In the first phase of project we have forecasted each parameter individually using ANN and LSTM.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We calculated R</a:t>
            </a:r>
            <a:r>
              <a:rPr baseline="30000" lang="en"/>
              <a:t>2 </a:t>
            </a:r>
            <a:r>
              <a:rPr lang="en"/>
              <a:t>values to find the accuracy of two models.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ctrTitle"/>
          </p:nvPr>
        </p:nvSpPr>
        <p:spPr>
          <a:xfrm>
            <a:off x="275800" y="1771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Neural Network</a:t>
            </a:r>
            <a:endParaRPr/>
          </a:p>
        </p:txBody>
      </p:sp>
      <p:sp>
        <p:nvSpPr>
          <p:cNvPr id="171" name="Google Shape;171;p21"/>
          <p:cNvSpPr txBox="1"/>
          <p:nvPr>
            <p:ph idx="1" type="subTitle"/>
          </p:nvPr>
        </p:nvSpPr>
        <p:spPr>
          <a:xfrm>
            <a:off x="275800" y="1114700"/>
            <a:ext cx="8544300" cy="3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ANN is a computational model based on the structure and function of biological neural networks.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ANN learns from data sets using random function approximation tool which help to estimate the cost effective methods for arriving at solution.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ANNs have three layers of interconnected neurons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Input layer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Hidden layer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Output layer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