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iwfHnxDIrQdkvgSXXIhPtF6y3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FD68FB-4635-446F-8949-8DA7A9401CAD}">
  <a:tblStyle styleId="{DAFD68FB-4635-446F-8949-8DA7A9401CA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0b53178d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30b53178d6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0b53178d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30b53178d6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0b53178d6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0b53178d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0b53178d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30b53178d6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0b53178d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30b53178d6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0b5317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30b53178d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0b53178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30b53178d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0b53178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30b53178d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0b53178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30b53178d6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7"/>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10"/>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1"/>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1"/>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1"/>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4"/>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4"/>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4"/>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4"/>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5"/>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15"/>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15"/>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6"/>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ph type="ctrTitle"/>
          </p:nvPr>
        </p:nvSpPr>
        <p:spPr>
          <a:xfrm>
            <a:off x="5220928" y="965200"/>
            <a:ext cx="5999002" cy="49276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2"/>
              </a:buClr>
              <a:buSzPts val="6120"/>
              <a:buFont typeface="Calibri"/>
              <a:buNone/>
            </a:pPr>
            <a:r>
              <a:rPr b="1" lang="en-US" sz="5820">
                <a:solidFill>
                  <a:schemeClr val="dk2"/>
                </a:solidFill>
                <a:latin typeface="Montserrat"/>
                <a:ea typeface="Montserrat"/>
                <a:cs typeface="Montserrat"/>
                <a:sym typeface="Montserrat"/>
              </a:rPr>
              <a:t>Exploratory Data Analysis (EDA) </a:t>
            </a:r>
            <a:br>
              <a:rPr lang="en-US" sz="5820">
                <a:solidFill>
                  <a:schemeClr val="dk2"/>
                </a:solidFill>
                <a:latin typeface="Montserrat"/>
                <a:ea typeface="Montserrat"/>
                <a:cs typeface="Montserrat"/>
                <a:sym typeface="Montserrat"/>
              </a:rPr>
            </a:br>
            <a:r>
              <a:rPr lang="en-US" sz="5820">
                <a:solidFill>
                  <a:schemeClr val="dk2"/>
                </a:solidFill>
                <a:latin typeface="Montserrat"/>
                <a:ea typeface="Montserrat"/>
                <a:cs typeface="Montserrat"/>
                <a:sym typeface="Montserrat"/>
              </a:rPr>
              <a:t>Telco Customer Churn</a:t>
            </a:r>
            <a:endParaRPr sz="5820">
              <a:solidFill>
                <a:schemeClr val="dk2"/>
              </a:solidFill>
              <a:latin typeface="Montserrat"/>
              <a:ea typeface="Montserrat"/>
              <a:cs typeface="Montserrat"/>
              <a:sym typeface="Montserrat"/>
            </a:endParaRPr>
          </a:p>
        </p:txBody>
      </p:sp>
      <p:sp>
        <p:nvSpPr>
          <p:cNvPr id="103" name="Google Shape;103;p1"/>
          <p:cNvSpPr/>
          <p:nvPr/>
        </p:nvSpPr>
        <p:spPr>
          <a:xfrm>
            <a:off x="0"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txBox="1"/>
          <p:nvPr>
            <p:ph idx="1" type="subTitle"/>
          </p:nvPr>
        </p:nvSpPr>
        <p:spPr>
          <a:xfrm>
            <a:off x="823356" y="1159565"/>
            <a:ext cx="2938022" cy="443905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SzPts val="2400"/>
              <a:buNone/>
            </a:pPr>
            <a:r>
              <a:rPr lang="en-US">
                <a:solidFill>
                  <a:srgbClr val="FFFFFF"/>
                </a:solidFill>
                <a:latin typeface="Montserrat"/>
                <a:ea typeface="Montserrat"/>
                <a:cs typeface="Montserrat"/>
                <a:sym typeface="Montserrat"/>
              </a:rPr>
              <a:t>MA</a:t>
            </a:r>
            <a:endParaRPr>
              <a:solidFill>
                <a:srgbClr val="FFFFFF"/>
              </a:solidFill>
              <a:latin typeface="Montserrat"/>
              <a:ea typeface="Montserrat"/>
              <a:cs typeface="Montserrat"/>
              <a:sym typeface="Montserrat"/>
            </a:endParaRPr>
          </a:p>
        </p:txBody>
      </p:sp>
      <p:sp>
        <p:nvSpPr>
          <p:cNvPr id="105" name="Google Shape;105;p1"/>
          <p:cNvSpPr/>
          <p:nvPr/>
        </p:nvSpPr>
        <p:spPr>
          <a:xfrm>
            <a:off x="4584734"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400"/>
                                        <p:tgtEl>
                                          <p:spTgt spid="104">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02"/>
                                        </p:tgtEl>
                                        <p:attrNameLst>
                                          <p:attrName>style.visibility</p:attrName>
                                        </p:attrNameLst>
                                      </p:cBhvr>
                                      <p:to>
                                        <p:strVal val="visible"/>
                                      </p:to>
                                    </p:set>
                                    <p:animEffect filter="fade" transition="in">
                                      <p:cBhvr>
                                        <p:cTn dur="4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30b53178d6_0_70"/>
          <p:cNvSpPr/>
          <p:nvPr/>
        </p:nvSpPr>
        <p:spPr>
          <a:xfrm>
            <a:off x="2591925" y="4673000"/>
            <a:ext cx="4523400" cy="155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30b53178d6_0_70"/>
          <p:cNvSpPr txBox="1"/>
          <p:nvPr/>
        </p:nvSpPr>
        <p:spPr>
          <a:xfrm>
            <a:off x="1807650" y="994600"/>
            <a:ext cx="8692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Findings: Univariate Analysis</a:t>
            </a:r>
            <a:endParaRPr b="1" i="0" sz="4000" u="none" cap="none" strike="noStrike">
              <a:solidFill>
                <a:schemeClr val="dk1"/>
              </a:solidFill>
              <a:latin typeface="Montserrat"/>
              <a:ea typeface="Montserrat"/>
              <a:cs typeface="Montserrat"/>
              <a:sym typeface="Montserrat"/>
            </a:endParaRPr>
          </a:p>
        </p:txBody>
      </p:sp>
      <p:sp>
        <p:nvSpPr>
          <p:cNvPr id="172" name="Google Shape;172;g130b53178d6_0_70"/>
          <p:cNvSpPr txBox="1"/>
          <p:nvPr/>
        </p:nvSpPr>
        <p:spPr>
          <a:xfrm>
            <a:off x="6651925" y="3342225"/>
            <a:ext cx="38652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US" sz="1700">
                <a:solidFill>
                  <a:srgbClr val="0E101A"/>
                </a:solidFill>
                <a:latin typeface="Montserrat"/>
                <a:ea typeface="Montserrat"/>
                <a:cs typeface="Montserrat"/>
                <a:sym typeface="Montserrat"/>
              </a:rPr>
              <a:t>No outliers</a:t>
            </a:r>
            <a:endParaRPr sz="2000">
              <a:latin typeface="Montserrat"/>
              <a:ea typeface="Montserrat"/>
              <a:cs typeface="Montserrat"/>
              <a:sym typeface="Montserrat"/>
            </a:endParaRPr>
          </a:p>
        </p:txBody>
      </p:sp>
      <p:pic>
        <p:nvPicPr>
          <p:cNvPr id="173" name="Google Shape;173;g130b53178d6_0_70"/>
          <p:cNvPicPr preferRelativeResize="0"/>
          <p:nvPr/>
        </p:nvPicPr>
        <p:blipFill>
          <a:blip r:embed="rId3">
            <a:alphaModFix/>
          </a:blip>
          <a:stretch>
            <a:fillRect/>
          </a:stretch>
        </p:blipFill>
        <p:spPr>
          <a:xfrm>
            <a:off x="609126" y="1871200"/>
            <a:ext cx="6042800" cy="393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30b53178d6_0_46"/>
          <p:cNvSpPr/>
          <p:nvPr/>
        </p:nvSpPr>
        <p:spPr>
          <a:xfrm>
            <a:off x="2591925" y="4673000"/>
            <a:ext cx="4523400" cy="155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30b53178d6_0_46"/>
          <p:cNvSpPr txBox="1"/>
          <p:nvPr/>
        </p:nvSpPr>
        <p:spPr>
          <a:xfrm>
            <a:off x="1807650" y="994600"/>
            <a:ext cx="8692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Findings: Correlation</a:t>
            </a:r>
            <a:endParaRPr b="1" i="0" sz="4000" u="none" cap="none" strike="noStrike">
              <a:solidFill>
                <a:schemeClr val="dk1"/>
              </a:solidFill>
              <a:latin typeface="Montserrat"/>
              <a:ea typeface="Montserrat"/>
              <a:cs typeface="Montserrat"/>
              <a:sym typeface="Montserrat"/>
            </a:endParaRPr>
          </a:p>
        </p:txBody>
      </p:sp>
      <p:pic>
        <p:nvPicPr>
          <p:cNvPr id="180" name="Google Shape;180;g130b53178d6_0_46"/>
          <p:cNvPicPr preferRelativeResize="0"/>
          <p:nvPr/>
        </p:nvPicPr>
        <p:blipFill>
          <a:blip r:embed="rId3">
            <a:alphaModFix/>
          </a:blip>
          <a:stretch>
            <a:fillRect/>
          </a:stretch>
        </p:blipFill>
        <p:spPr>
          <a:xfrm>
            <a:off x="1056325" y="1893450"/>
            <a:ext cx="5943500" cy="4421525"/>
          </a:xfrm>
          <a:prstGeom prst="rect">
            <a:avLst/>
          </a:prstGeom>
          <a:noFill/>
          <a:ln>
            <a:noFill/>
          </a:ln>
        </p:spPr>
      </p:pic>
      <p:sp>
        <p:nvSpPr>
          <p:cNvPr id="181" name="Google Shape;181;g130b53178d6_0_46"/>
          <p:cNvSpPr txBox="1"/>
          <p:nvPr/>
        </p:nvSpPr>
        <p:spPr>
          <a:xfrm>
            <a:off x="7326750" y="2134550"/>
            <a:ext cx="3865200" cy="3411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0E101A"/>
              </a:buClr>
              <a:buSzPts val="1700"/>
              <a:buFont typeface="Montserrat"/>
              <a:buChar char="●"/>
            </a:pPr>
            <a:r>
              <a:rPr lang="en-US" sz="1700">
                <a:solidFill>
                  <a:srgbClr val="0E101A"/>
                </a:solidFill>
                <a:latin typeface="Montserrat"/>
                <a:ea typeface="Montserrat"/>
                <a:cs typeface="Montserrat"/>
                <a:sym typeface="Montserrat"/>
              </a:rPr>
              <a:t>tot_service and monthlycharges, as well as tot_service and totalcharges have a strong correlation, which is reasonable</a:t>
            </a:r>
            <a:endParaRPr sz="1700">
              <a:solidFill>
                <a:srgbClr val="0E101A"/>
              </a:solidFill>
              <a:latin typeface="Montserrat"/>
              <a:ea typeface="Montserrat"/>
              <a:cs typeface="Montserrat"/>
              <a:sym typeface="Montserrat"/>
            </a:endParaRPr>
          </a:p>
          <a:p>
            <a:pPr indent="-336550" lvl="0" marL="457200" rtl="0" algn="l">
              <a:lnSpc>
                <a:spcPct val="115000"/>
              </a:lnSpc>
              <a:spcBef>
                <a:spcPts val="1000"/>
              </a:spcBef>
              <a:spcAft>
                <a:spcPts val="0"/>
              </a:spcAft>
              <a:buClr>
                <a:srgbClr val="0E101A"/>
              </a:buClr>
              <a:buSzPts val="1700"/>
              <a:buFont typeface="Montserrat"/>
              <a:buChar char="●"/>
            </a:pPr>
            <a:r>
              <a:rPr lang="en-US" sz="1700">
                <a:solidFill>
                  <a:srgbClr val="0E101A"/>
                </a:solidFill>
                <a:latin typeface="Montserrat"/>
                <a:ea typeface="Montserrat"/>
                <a:cs typeface="Montserrat"/>
                <a:sym typeface="Montserrat"/>
              </a:rPr>
              <a:t>totalcharges and tenure also have pretty high correlation</a:t>
            </a:r>
            <a:endParaRPr sz="1700">
              <a:solidFill>
                <a:srgbClr val="0E101A"/>
              </a:solidFill>
              <a:latin typeface="Montserrat"/>
              <a:ea typeface="Montserrat"/>
              <a:cs typeface="Montserrat"/>
              <a:sym typeface="Montserrat"/>
            </a:endParaRPr>
          </a:p>
          <a:p>
            <a:pPr indent="-336550" lvl="0" marL="457200" rtl="0" algn="l">
              <a:lnSpc>
                <a:spcPct val="115000"/>
              </a:lnSpc>
              <a:spcBef>
                <a:spcPts val="1000"/>
              </a:spcBef>
              <a:spcAft>
                <a:spcPts val="1000"/>
              </a:spcAft>
              <a:buClr>
                <a:srgbClr val="0E101A"/>
              </a:buClr>
              <a:buSzPts val="1700"/>
              <a:buFont typeface="Montserrat"/>
              <a:buChar char="●"/>
            </a:pPr>
            <a:r>
              <a:rPr lang="en-US" sz="1700">
                <a:solidFill>
                  <a:srgbClr val="0E101A"/>
                </a:solidFill>
                <a:latin typeface="Montserrat"/>
                <a:ea typeface="Montserrat"/>
                <a:cs typeface="Montserrat"/>
                <a:sym typeface="Montserrat"/>
              </a:rPr>
              <a:t>interestingly, churn has a negative and mild correlation with tenure</a:t>
            </a:r>
            <a:endParaRPr sz="20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30b53178d6_0_41"/>
          <p:cNvPicPr preferRelativeResize="0"/>
          <p:nvPr/>
        </p:nvPicPr>
        <p:blipFill>
          <a:blip r:embed="rId3">
            <a:alphaModFix/>
          </a:blip>
          <a:stretch>
            <a:fillRect/>
          </a:stretch>
        </p:blipFill>
        <p:spPr>
          <a:xfrm>
            <a:off x="172525" y="248250"/>
            <a:ext cx="6433625" cy="5965725"/>
          </a:xfrm>
          <a:prstGeom prst="rect">
            <a:avLst/>
          </a:prstGeom>
          <a:noFill/>
          <a:ln>
            <a:noFill/>
          </a:ln>
        </p:spPr>
      </p:pic>
      <p:sp>
        <p:nvSpPr>
          <p:cNvPr id="187" name="Google Shape;187;g130b53178d6_0_41"/>
          <p:cNvSpPr txBox="1"/>
          <p:nvPr/>
        </p:nvSpPr>
        <p:spPr>
          <a:xfrm>
            <a:off x="6606150" y="2406128"/>
            <a:ext cx="4838100" cy="2380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0E101A"/>
              </a:buClr>
              <a:buSzPts val="1700"/>
              <a:buFont typeface="Montserrat"/>
              <a:buChar char="●"/>
            </a:pPr>
            <a:r>
              <a:rPr lang="en-US" sz="1700">
                <a:solidFill>
                  <a:srgbClr val="0E101A"/>
                </a:solidFill>
                <a:latin typeface="Montserrat"/>
                <a:ea typeface="Montserrat"/>
                <a:cs typeface="Montserrat"/>
                <a:sym typeface="Montserrat"/>
              </a:rPr>
              <a:t>I used churn as the hue parameter to explain the reasons people stop using the service</a:t>
            </a:r>
            <a:endParaRPr sz="1700">
              <a:solidFill>
                <a:srgbClr val="0E101A"/>
              </a:solidFill>
              <a:latin typeface="Montserrat"/>
              <a:ea typeface="Montserrat"/>
              <a:cs typeface="Montserrat"/>
              <a:sym typeface="Montserrat"/>
            </a:endParaRPr>
          </a:p>
          <a:p>
            <a:pPr indent="-336550" lvl="0" marL="457200" rtl="0" algn="l">
              <a:lnSpc>
                <a:spcPct val="115000"/>
              </a:lnSpc>
              <a:spcBef>
                <a:spcPts val="1000"/>
              </a:spcBef>
              <a:spcAft>
                <a:spcPts val="1000"/>
              </a:spcAft>
              <a:buClr>
                <a:srgbClr val="0E101A"/>
              </a:buClr>
              <a:buSzPts val="1700"/>
              <a:buFont typeface="Montserrat"/>
              <a:buChar char="●"/>
            </a:pPr>
            <a:r>
              <a:rPr lang="en-US" sz="1700">
                <a:solidFill>
                  <a:srgbClr val="0E101A"/>
                </a:solidFill>
                <a:latin typeface="Montserrat"/>
                <a:ea typeface="Montserrat"/>
                <a:cs typeface="Montserrat"/>
                <a:sym typeface="Montserrat"/>
              </a:rPr>
              <a:t>It seems customers who stop using the service are likely to be a senior citizens with relatively short years of working and relatively high bills</a:t>
            </a:r>
            <a:endParaRPr sz="1700">
              <a:solidFill>
                <a:srgbClr val="0E101A"/>
              </a:solidFill>
              <a:latin typeface="Montserrat"/>
              <a:ea typeface="Montserrat"/>
              <a:cs typeface="Montserrat"/>
              <a:sym typeface="Montserrat"/>
            </a:endParaRPr>
          </a:p>
        </p:txBody>
      </p:sp>
      <p:sp>
        <p:nvSpPr>
          <p:cNvPr id="188" name="Google Shape;188;g130b53178d6_0_41"/>
          <p:cNvSpPr txBox="1"/>
          <p:nvPr/>
        </p:nvSpPr>
        <p:spPr>
          <a:xfrm>
            <a:off x="6804150" y="874800"/>
            <a:ext cx="44421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Findings</a:t>
            </a:r>
            <a:endParaRPr b="1" i="0" sz="4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30b53178d6_0_94"/>
          <p:cNvSpPr/>
          <p:nvPr/>
        </p:nvSpPr>
        <p:spPr>
          <a:xfrm>
            <a:off x="3182200" y="3829500"/>
            <a:ext cx="7981500" cy="155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000">
                <a:solidFill>
                  <a:srgbClr val="0E101A"/>
                </a:solidFill>
                <a:latin typeface="Montserrat"/>
                <a:ea typeface="Montserrat"/>
                <a:cs typeface="Montserrat"/>
                <a:sym typeface="Montserrat"/>
              </a:rPr>
              <a:t>Across characteristics, those who stop using the service have relatively higher monthly bills and shorter years of tenure, ni partner, and have relatively higher monthly charges than those who keep using the service.</a:t>
            </a:r>
            <a:endParaRPr sz="2300">
              <a:latin typeface="Montserrat"/>
              <a:ea typeface="Montserrat"/>
              <a:cs typeface="Montserrat"/>
              <a:sym typeface="Montserrat"/>
            </a:endParaRPr>
          </a:p>
        </p:txBody>
      </p:sp>
      <p:sp>
        <p:nvSpPr>
          <p:cNvPr id="194" name="Google Shape;194;g130b53178d6_0_94"/>
          <p:cNvSpPr txBox="1"/>
          <p:nvPr/>
        </p:nvSpPr>
        <p:spPr>
          <a:xfrm>
            <a:off x="1807650" y="994600"/>
            <a:ext cx="8692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Deep Dive</a:t>
            </a:r>
            <a:endParaRPr b="1" i="0" sz="4000" u="none" cap="none" strike="noStrike">
              <a:solidFill>
                <a:schemeClr val="dk1"/>
              </a:solidFill>
              <a:latin typeface="Montserrat"/>
              <a:ea typeface="Montserrat"/>
              <a:cs typeface="Montserrat"/>
              <a:sym typeface="Montserrat"/>
            </a:endParaRPr>
          </a:p>
        </p:txBody>
      </p:sp>
      <p:pic>
        <p:nvPicPr>
          <p:cNvPr id="195" name="Google Shape;195;g130b53178d6_0_94"/>
          <p:cNvPicPr preferRelativeResize="0"/>
          <p:nvPr/>
        </p:nvPicPr>
        <p:blipFill>
          <a:blip r:embed="rId3">
            <a:alphaModFix/>
          </a:blip>
          <a:stretch>
            <a:fillRect/>
          </a:stretch>
        </p:blipFill>
        <p:spPr>
          <a:xfrm>
            <a:off x="152400" y="1855000"/>
            <a:ext cx="11887200" cy="1615502"/>
          </a:xfrm>
          <a:prstGeom prst="rect">
            <a:avLst/>
          </a:prstGeom>
          <a:noFill/>
          <a:ln>
            <a:noFill/>
          </a:ln>
        </p:spPr>
      </p:pic>
      <p:pic>
        <p:nvPicPr>
          <p:cNvPr id="196" name="Google Shape;196;g130b53178d6_0_94"/>
          <p:cNvPicPr preferRelativeResize="0"/>
          <p:nvPr/>
        </p:nvPicPr>
        <p:blipFill>
          <a:blip r:embed="rId4">
            <a:alphaModFix/>
          </a:blip>
          <a:stretch>
            <a:fillRect/>
          </a:stretch>
        </p:blipFill>
        <p:spPr>
          <a:xfrm>
            <a:off x="152400" y="3622902"/>
            <a:ext cx="2714625" cy="245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30b53178d6_0_105"/>
          <p:cNvSpPr/>
          <p:nvPr/>
        </p:nvSpPr>
        <p:spPr>
          <a:xfrm>
            <a:off x="268375" y="1912525"/>
            <a:ext cx="11559300" cy="435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rgbClr val="0E101A"/>
                </a:solidFill>
                <a:latin typeface="Montserrat"/>
                <a:ea typeface="Montserrat"/>
                <a:cs typeface="Montserrat"/>
                <a:sym typeface="Montserrat"/>
              </a:rPr>
              <a:t>Conclusion</a:t>
            </a:r>
            <a:endParaRPr b="1" sz="1500">
              <a:solidFill>
                <a:srgbClr val="0E101A"/>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500">
                <a:solidFill>
                  <a:srgbClr val="0E101A"/>
                </a:solidFill>
                <a:latin typeface="Montserrat"/>
                <a:ea typeface="Montserrat"/>
                <a:cs typeface="Montserrat"/>
                <a:sym typeface="Montserrat"/>
              </a:rPr>
              <a:t>Our findings suggest that the </a:t>
            </a:r>
            <a:r>
              <a:rPr lang="en-US" sz="1500">
                <a:solidFill>
                  <a:srgbClr val="0E101A"/>
                </a:solidFill>
                <a:latin typeface="Montserrat"/>
                <a:ea typeface="Montserrat"/>
                <a:cs typeface="Montserrat"/>
                <a:sym typeface="Montserrat"/>
              </a:rPr>
              <a:t>characteristics</a:t>
            </a:r>
            <a:r>
              <a:rPr lang="en-US" sz="1500">
                <a:solidFill>
                  <a:srgbClr val="0E101A"/>
                </a:solidFill>
                <a:latin typeface="Montserrat"/>
                <a:ea typeface="Montserrat"/>
                <a:cs typeface="Montserrat"/>
                <a:sym typeface="Montserrat"/>
              </a:rPr>
              <a:t> of customers who stop using the service are:</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No partner</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No dependents</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Contract on a month-to basis with paperless billing</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Use bank transfers and check as the payment method</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Use many services (more than 3)</a:t>
            </a:r>
            <a:endParaRPr sz="1500">
              <a:solidFill>
                <a:srgbClr val="0E101A"/>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0E101A"/>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500">
                <a:solidFill>
                  <a:srgbClr val="0E101A"/>
                </a:solidFill>
                <a:latin typeface="Montserrat"/>
                <a:ea typeface="Montserrat"/>
                <a:cs typeface="Montserrat"/>
                <a:sym typeface="Montserrat"/>
              </a:rPr>
              <a:t>In addition, customers who stop being loyal have relatively higher monthly bills and shorter years of tenure and have relatively higher monthly charges than those who keep using the service.</a:t>
            </a:r>
            <a:endParaRPr sz="1500">
              <a:solidFill>
                <a:srgbClr val="0E101A"/>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0E101A"/>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1500">
                <a:solidFill>
                  <a:srgbClr val="0E101A"/>
                </a:solidFill>
                <a:latin typeface="Montserrat"/>
                <a:ea typeface="Montserrat"/>
                <a:cs typeface="Montserrat"/>
                <a:sym typeface="Montserrat"/>
              </a:rPr>
              <a:t>Recommendation</a:t>
            </a:r>
            <a:endParaRPr b="1"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Develop a contract method or service package that is in line with the needs of young customers</a:t>
            </a:r>
            <a:endParaRPr sz="1500">
              <a:solidFill>
                <a:srgbClr val="0E101A"/>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In addition, careful to offer services other than telephone and internet service to young customers</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Improve the payment method, aiming to provide a payment method that is less hustle for customers</a:t>
            </a:r>
            <a:endParaRPr sz="1500">
              <a:solidFill>
                <a:srgbClr val="0E101A"/>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0E101A"/>
              </a:solidFill>
              <a:latin typeface="Montserrat"/>
              <a:ea typeface="Montserrat"/>
              <a:cs typeface="Montserrat"/>
              <a:sym typeface="Montserrat"/>
            </a:endParaRPr>
          </a:p>
        </p:txBody>
      </p:sp>
      <p:sp>
        <p:nvSpPr>
          <p:cNvPr id="202" name="Google Shape;202;g130b53178d6_0_105"/>
          <p:cNvSpPr txBox="1"/>
          <p:nvPr/>
        </p:nvSpPr>
        <p:spPr>
          <a:xfrm>
            <a:off x="1807650" y="994600"/>
            <a:ext cx="8692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Conclusion &amp; Recommendation</a:t>
            </a:r>
            <a:endParaRPr b="1" i="0" sz="4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
          <p:cNvSpPr txBox="1"/>
          <p:nvPr>
            <p:ph type="title"/>
          </p:nvPr>
        </p:nvSpPr>
        <p:spPr>
          <a:xfrm>
            <a:off x="2545925" y="1892300"/>
            <a:ext cx="6766200" cy="39375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000"/>
              </a:spcBef>
              <a:spcAft>
                <a:spcPts val="0"/>
              </a:spcAft>
              <a:buClr>
                <a:srgbClr val="262626"/>
              </a:buClr>
              <a:buSzPts val="4000"/>
              <a:buFont typeface="Calibri"/>
              <a:buNone/>
            </a:pPr>
            <a:r>
              <a:rPr lang="en-US" sz="3500">
                <a:solidFill>
                  <a:srgbClr val="262626"/>
                </a:solidFill>
                <a:latin typeface="Montserrat"/>
                <a:ea typeface="Montserrat"/>
                <a:cs typeface="Montserrat"/>
                <a:sym typeface="Montserrat"/>
              </a:rPr>
              <a:t>Analysis Objective</a:t>
            </a:r>
            <a:br>
              <a:rPr lang="en-US" sz="3500">
                <a:solidFill>
                  <a:srgbClr val="262626"/>
                </a:solidFill>
                <a:latin typeface="Montserrat"/>
                <a:ea typeface="Montserrat"/>
                <a:cs typeface="Montserrat"/>
                <a:sym typeface="Montserrat"/>
              </a:rPr>
            </a:br>
            <a:r>
              <a:rPr lang="en-US" sz="3500">
                <a:solidFill>
                  <a:srgbClr val="262626"/>
                </a:solidFill>
                <a:latin typeface="Montserrat"/>
                <a:ea typeface="Montserrat"/>
                <a:cs typeface="Montserrat"/>
                <a:sym typeface="Montserrat"/>
              </a:rPr>
              <a:t>Dataset Information</a:t>
            </a:r>
            <a:br>
              <a:rPr lang="en-US" sz="3500">
                <a:solidFill>
                  <a:srgbClr val="262626"/>
                </a:solidFill>
                <a:latin typeface="Montserrat"/>
                <a:ea typeface="Montserrat"/>
                <a:cs typeface="Montserrat"/>
                <a:sym typeface="Montserrat"/>
              </a:rPr>
            </a:br>
            <a:r>
              <a:rPr lang="en-US" sz="3500">
                <a:solidFill>
                  <a:srgbClr val="262626"/>
                </a:solidFill>
                <a:latin typeface="Montserrat"/>
                <a:ea typeface="Montserrat"/>
                <a:cs typeface="Montserrat"/>
                <a:sym typeface="Montserrat"/>
              </a:rPr>
              <a:t>Data Preprocessing</a:t>
            </a:r>
            <a:endParaRPr sz="3500">
              <a:solidFill>
                <a:srgbClr val="262626"/>
              </a:solidFill>
              <a:latin typeface="Montserrat"/>
              <a:ea typeface="Montserrat"/>
              <a:cs typeface="Montserrat"/>
              <a:sym typeface="Montserrat"/>
            </a:endParaRPr>
          </a:p>
          <a:p>
            <a:pPr indent="0" lvl="0" marL="0" rtl="0" algn="ctr">
              <a:lnSpc>
                <a:spcPct val="115000"/>
              </a:lnSpc>
              <a:spcBef>
                <a:spcPts val="1000"/>
              </a:spcBef>
              <a:spcAft>
                <a:spcPts val="1000"/>
              </a:spcAft>
              <a:buClr>
                <a:srgbClr val="262626"/>
              </a:buClr>
              <a:buSzPts val="4000"/>
              <a:buFont typeface="Calibri"/>
              <a:buNone/>
            </a:pPr>
            <a:r>
              <a:rPr lang="en-US" sz="3500">
                <a:solidFill>
                  <a:srgbClr val="262626"/>
                </a:solidFill>
                <a:latin typeface="Montserrat"/>
                <a:ea typeface="Montserrat"/>
                <a:cs typeface="Montserrat"/>
                <a:sym typeface="Montserrat"/>
              </a:rPr>
              <a:t>Findings in EDA</a:t>
            </a:r>
            <a:br>
              <a:rPr lang="en-US" sz="3500">
                <a:solidFill>
                  <a:srgbClr val="262626"/>
                </a:solidFill>
                <a:latin typeface="Montserrat"/>
                <a:ea typeface="Montserrat"/>
                <a:cs typeface="Montserrat"/>
                <a:sym typeface="Montserrat"/>
              </a:rPr>
            </a:br>
            <a:r>
              <a:rPr lang="en-US" sz="3500">
                <a:solidFill>
                  <a:srgbClr val="262626"/>
                </a:solidFill>
                <a:latin typeface="Montserrat"/>
                <a:ea typeface="Montserrat"/>
                <a:cs typeface="Montserrat"/>
                <a:sym typeface="Montserrat"/>
              </a:rPr>
              <a:t>Deep Dive EDA</a:t>
            </a:r>
            <a:br>
              <a:rPr lang="en-US" sz="3500">
                <a:solidFill>
                  <a:srgbClr val="262626"/>
                </a:solidFill>
                <a:latin typeface="Montserrat"/>
                <a:ea typeface="Montserrat"/>
                <a:cs typeface="Montserrat"/>
                <a:sym typeface="Montserrat"/>
              </a:rPr>
            </a:br>
            <a:r>
              <a:rPr lang="en-US" sz="3500">
                <a:solidFill>
                  <a:srgbClr val="262626"/>
                </a:solidFill>
                <a:latin typeface="Montserrat"/>
                <a:ea typeface="Montserrat"/>
                <a:cs typeface="Montserrat"/>
                <a:sym typeface="Montserrat"/>
              </a:rPr>
              <a:t>Conclusion</a:t>
            </a:r>
            <a:endParaRPr sz="4300">
              <a:latin typeface="Montserrat"/>
              <a:ea typeface="Montserrat"/>
              <a:cs typeface="Montserrat"/>
              <a:sym typeface="Montserrat"/>
            </a:endParaRPr>
          </a:p>
        </p:txBody>
      </p:sp>
      <p:sp>
        <p:nvSpPr>
          <p:cNvPr id="111" name="Google Shape;111;p2"/>
          <p:cNvSpPr txBox="1"/>
          <p:nvPr/>
        </p:nvSpPr>
        <p:spPr>
          <a:xfrm>
            <a:off x="4383994" y="994610"/>
            <a:ext cx="2523600" cy="692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900" u="none" cap="none" strike="noStrike">
                <a:solidFill>
                  <a:schemeClr val="dk1"/>
                </a:solidFill>
                <a:latin typeface="Montserrat"/>
                <a:ea typeface="Montserrat"/>
                <a:cs typeface="Montserrat"/>
                <a:sym typeface="Montserrat"/>
              </a:rPr>
              <a:t>Outline</a:t>
            </a:r>
            <a:endParaRPr b="1" i="0" sz="39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203158" y="1904332"/>
            <a:ext cx="10090484" cy="3293310"/>
          </a:xfrm>
          <a:prstGeom prst="rect">
            <a:avLst/>
          </a:prstGeom>
          <a:noFill/>
          <a:ln>
            <a:noFill/>
          </a:ln>
        </p:spPr>
        <p:txBody>
          <a:bodyPr anchorCtr="0" anchor="ctr" bIns="45700" lIns="91425" spcFirstLastPara="1" rIns="91425" wrap="square" tIns="45700">
            <a:noAutofit/>
          </a:bodyPr>
          <a:lstStyle/>
          <a:p>
            <a:pPr indent="0" lvl="0" marL="0" rtl="0" algn="just">
              <a:lnSpc>
                <a:spcPct val="85000"/>
              </a:lnSpc>
              <a:spcBef>
                <a:spcPts val="0"/>
              </a:spcBef>
              <a:spcAft>
                <a:spcPts val="0"/>
              </a:spcAft>
              <a:buNone/>
            </a:pPr>
            <a:r>
              <a:rPr lang="en-US" sz="2500">
                <a:solidFill>
                  <a:srgbClr val="0E101A"/>
                </a:solidFill>
                <a:latin typeface="Montserrat"/>
                <a:ea typeface="Montserrat"/>
                <a:cs typeface="Montserrat"/>
                <a:sym typeface="Montserrat"/>
              </a:rPr>
              <a:t>The analysis aims to understand why customers decided to stop using the telco service.</a:t>
            </a:r>
            <a:endParaRPr sz="2500">
              <a:solidFill>
                <a:srgbClr val="0E101A"/>
              </a:solidFill>
              <a:latin typeface="Montserrat"/>
              <a:ea typeface="Montserrat"/>
              <a:cs typeface="Montserrat"/>
              <a:sym typeface="Montserrat"/>
            </a:endParaRPr>
          </a:p>
          <a:p>
            <a:pPr indent="0" lvl="0" marL="0" rtl="0" algn="just">
              <a:lnSpc>
                <a:spcPct val="85000"/>
              </a:lnSpc>
              <a:spcBef>
                <a:spcPts val="1000"/>
              </a:spcBef>
              <a:spcAft>
                <a:spcPts val="0"/>
              </a:spcAft>
              <a:buNone/>
            </a:pPr>
            <a:r>
              <a:t/>
            </a:r>
            <a:endParaRPr sz="2500">
              <a:solidFill>
                <a:srgbClr val="0E101A"/>
              </a:solidFill>
              <a:latin typeface="Montserrat"/>
              <a:ea typeface="Montserrat"/>
              <a:cs typeface="Montserrat"/>
              <a:sym typeface="Montserrat"/>
            </a:endParaRPr>
          </a:p>
          <a:p>
            <a:pPr indent="0" lvl="0" marL="0" rtl="0" algn="just">
              <a:lnSpc>
                <a:spcPct val="85000"/>
              </a:lnSpc>
              <a:spcBef>
                <a:spcPts val="1000"/>
              </a:spcBef>
              <a:spcAft>
                <a:spcPts val="0"/>
              </a:spcAft>
              <a:buNone/>
            </a:pPr>
            <a:r>
              <a:rPr lang="en-US" sz="2500">
                <a:solidFill>
                  <a:srgbClr val="0E101A"/>
                </a:solidFill>
                <a:latin typeface="Montserrat"/>
                <a:ea typeface="Montserrat"/>
                <a:cs typeface="Montserrat"/>
                <a:sym typeface="Montserrat"/>
              </a:rPr>
              <a:t>In detail, I look for:</a:t>
            </a:r>
            <a:endParaRPr sz="2500">
              <a:solidFill>
                <a:srgbClr val="0E101A"/>
              </a:solidFill>
              <a:latin typeface="Montserrat"/>
              <a:ea typeface="Montserrat"/>
              <a:cs typeface="Montserrat"/>
              <a:sym typeface="Montserrat"/>
            </a:endParaRPr>
          </a:p>
          <a:p>
            <a:pPr indent="-387350" lvl="0" marL="457200" rtl="0" algn="just">
              <a:lnSpc>
                <a:spcPct val="85000"/>
              </a:lnSpc>
              <a:spcBef>
                <a:spcPts val="1000"/>
              </a:spcBef>
              <a:spcAft>
                <a:spcPts val="0"/>
              </a:spcAft>
              <a:buClr>
                <a:srgbClr val="0E101A"/>
              </a:buClr>
              <a:buSzPts val="2500"/>
              <a:buFont typeface="Montserrat"/>
              <a:buChar char="●"/>
            </a:pPr>
            <a:r>
              <a:rPr lang="en-US" sz="2500">
                <a:solidFill>
                  <a:srgbClr val="0E101A"/>
                </a:solidFill>
                <a:latin typeface="Montserrat"/>
                <a:ea typeface="Montserrat"/>
                <a:cs typeface="Montserrat"/>
                <a:sym typeface="Montserrat"/>
              </a:rPr>
              <a:t>Demography characteristics’ in relation to churn variable</a:t>
            </a:r>
            <a:endParaRPr sz="2500">
              <a:solidFill>
                <a:srgbClr val="0E101A"/>
              </a:solidFill>
              <a:latin typeface="Montserrat"/>
              <a:ea typeface="Montserrat"/>
              <a:cs typeface="Montserrat"/>
              <a:sym typeface="Montserrat"/>
            </a:endParaRPr>
          </a:p>
          <a:p>
            <a:pPr indent="-387350" lvl="0" marL="457200" rtl="0" algn="just">
              <a:lnSpc>
                <a:spcPct val="85000"/>
              </a:lnSpc>
              <a:spcBef>
                <a:spcPts val="1000"/>
              </a:spcBef>
              <a:spcAft>
                <a:spcPts val="0"/>
              </a:spcAft>
              <a:buClr>
                <a:srgbClr val="0E101A"/>
              </a:buClr>
              <a:buSzPts val="2500"/>
              <a:buFont typeface="Montserrat"/>
              <a:buChar char="●"/>
            </a:pPr>
            <a:r>
              <a:rPr lang="en-US" sz="2500">
                <a:solidFill>
                  <a:srgbClr val="0E101A"/>
                </a:solidFill>
                <a:latin typeface="Montserrat"/>
                <a:ea typeface="Montserrat"/>
                <a:cs typeface="Montserrat"/>
                <a:sym typeface="Montserrat"/>
              </a:rPr>
              <a:t>Services used by customers in relation to churn</a:t>
            </a:r>
            <a:endParaRPr sz="2500">
              <a:solidFill>
                <a:srgbClr val="0E101A"/>
              </a:solidFill>
              <a:latin typeface="Montserrat"/>
              <a:ea typeface="Montserrat"/>
              <a:cs typeface="Montserrat"/>
              <a:sym typeface="Montserrat"/>
            </a:endParaRPr>
          </a:p>
          <a:p>
            <a:pPr indent="-387350" lvl="0" marL="457200" rtl="0" algn="just">
              <a:lnSpc>
                <a:spcPct val="85000"/>
              </a:lnSpc>
              <a:spcBef>
                <a:spcPts val="1000"/>
              </a:spcBef>
              <a:spcAft>
                <a:spcPts val="1000"/>
              </a:spcAft>
              <a:buClr>
                <a:srgbClr val="0E101A"/>
              </a:buClr>
              <a:buSzPts val="2500"/>
              <a:buFont typeface="Montserrat"/>
              <a:buChar char="●"/>
            </a:pPr>
            <a:r>
              <a:rPr lang="en-US" sz="2500">
                <a:solidFill>
                  <a:srgbClr val="0E101A"/>
                </a:solidFill>
                <a:latin typeface="Montserrat"/>
                <a:ea typeface="Montserrat"/>
                <a:cs typeface="Montserrat"/>
                <a:sym typeface="Montserrat"/>
              </a:rPr>
              <a:t>Deep dive into demography characteristics and services to find the reasons to stop using the service</a:t>
            </a:r>
            <a:endParaRPr>
              <a:latin typeface="Montserrat"/>
              <a:ea typeface="Montserrat"/>
              <a:cs typeface="Montserrat"/>
              <a:sym typeface="Montserrat"/>
            </a:endParaRPr>
          </a:p>
        </p:txBody>
      </p:sp>
      <p:sp>
        <p:nvSpPr>
          <p:cNvPr id="117" name="Google Shape;117;p3"/>
          <p:cNvSpPr txBox="1"/>
          <p:nvPr/>
        </p:nvSpPr>
        <p:spPr>
          <a:xfrm>
            <a:off x="3101450" y="994600"/>
            <a:ext cx="60495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4000" u="none" cap="none" strike="noStrike">
                <a:solidFill>
                  <a:srgbClr val="262626"/>
                </a:solidFill>
                <a:latin typeface="Montserrat"/>
                <a:ea typeface="Montserrat"/>
                <a:cs typeface="Montserrat"/>
                <a:sym typeface="Montserrat"/>
              </a:rPr>
              <a:t>Analysis Objective</a:t>
            </a:r>
            <a:endParaRPr b="1" i="0" sz="4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203158" y="1824122"/>
            <a:ext cx="10090484" cy="4538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262626"/>
              </a:buClr>
              <a:buSzPts val="2800"/>
              <a:buFont typeface="Calibri"/>
              <a:buNone/>
            </a:pPr>
            <a:r>
              <a:rPr lang="en-US" sz="2800">
                <a:solidFill>
                  <a:srgbClr val="262626"/>
                </a:solidFill>
                <a:latin typeface="Montserrat"/>
                <a:ea typeface="Montserrat"/>
                <a:cs typeface="Montserrat"/>
                <a:sym typeface="Montserrat"/>
              </a:rPr>
              <a:t>The dataset contains information as in the following.</a:t>
            </a:r>
            <a:endParaRPr>
              <a:latin typeface="Montserrat"/>
              <a:ea typeface="Montserrat"/>
              <a:cs typeface="Montserrat"/>
              <a:sym typeface="Montserrat"/>
            </a:endParaRPr>
          </a:p>
        </p:txBody>
      </p:sp>
      <p:sp>
        <p:nvSpPr>
          <p:cNvPr id="123" name="Google Shape;123;p4"/>
          <p:cNvSpPr txBox="1"/>
          <p:nvPr/>
        </p:nvSpPr>
        <p:spPr>
          <a:xfrm>
            <a:off x="3224274" y="974125"/>
            <a:ext cx="5914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4000" u="none" cap="none" strike="noStrike">
                <a:solidFill>
                  <a:srgbClr val="262626"/>
                </a:solidFill>
                <a:latin typeface="Montserrat"/>
                <a:ea typeface="Montserrat"/>
                <a:cs typeface="Montserrat"/>
                <a:sym typeface="Montserrat"/>
              </a:rPr>
              <a:t>Dataset Information</a:t>
            </a:r>
            <a:endParaRPr b="1" i="0" sz="4000" u="none" cap="none" strike="noStrike">
              <a:solidFill>
                <a:schemeClr val="dk1"/>
              </a:solidFill>
              <a:latin typeface="Montserrat"/>
              <a:ea typeface="Montserrat"/>
              <a:cs typeface="Montserrat"/>
              <a:sym typeface="Montserrat"/>
            </a:endParaRPr>
          </a:p>
        </p:txBody>
      </p:sp>
      <p:graphicFrame>
        <p:nvGraphicFramePr>
          <p:cNvPr id="124" name="Google Shape;124;p4"/>
          <p:cNvGraphicFramePr/>
          <p:nvPr/>
        </p:nvGraphicFramePr>
        <p:xfrm>
          <a:off x="1459832" y="2358189"/>
          <a:ext cx="3000000" cy="3000000"/>
        </p:xfrm>
        <a:graphic>
          <a:graphicData uri="http://schemas.openxmlformats.org/drawingml/2006/table">
            <a:tbl>
              <a:tblPr bandRow="1" firstRow="1">
                <a:noFill/>
                <a:tableStyleId>{DAFD68FB-4635-446F-8949-8DA7A9401CAD}</a:tableStyleId>
              </a:tblPr>
              <a:tblGrid>
                <a:gridCol w="2318075"/>
                <a:gridCol w="2318075"/>
                <a:gridCol w="2318075"/>
                <a:gridCol w="2318075"/>
              </a:tblGrid>
              <a:tr h="370850">
                <a:tc gridSpan="3">
                  <a:txBody>
                    <a:bodyPr/>
                    <a:lstStyle/>
                    <a:p>
                      <a:pPr indent="0" lvl="0" marL="0" marR="0" rtl="0" algn="ctr">
                        <a:spcBef>
                          <a:spcPts val="0"/>
                        </a:spcBef>
                        <a:spcAft>
                          <a:spcPts val="0"/>
                        </a:spcAft>
                        <a:buNone/>
                      </a:pPr>
                      <a:r>
                        <a:rPr lang="en-US" sz="1700" u="none" cap="none" strike="noStrike">
                          <a:latin typeface="Montserrat"/>
                          <a:ea typeface="Montserrat"/>
                          <a:cs typeface="Montserrat"/>
                          <a:sym typeface="Montserrat"/>
                        </a:rPr>
                        <a:t>Features</a:t>
                      </a:r>
                      <a:endParaRPr sz="1700" u="none" cap="none" strike="noStrike">
                        <a:latin typeface="Montserrat"/>
                        <a:ea typeface="Montserrat"/>
                        <a:cs typeface="Montserrat"/>
                        <a:sym typeface="Montserrat"/>
                      </a:endParaRPr>
                    </a:p>
                  </a:txBody>
                  <a:tcPr marT="45725" marB="45725" marR="91450" marL="91450"/>
                </a:tc>
                <a:tc hMerge="1"/>
                <a:tc hMerge="1"/>
                <a:tc>
                  <a:txBody>
                    <a:bodyPr/>
                    <a:lstStyle/>
                    <a:p>
                      <a:pPr indent="0" lvl="0" marL="0" marR="0" rtl="0" algn="ctr">
                        <a:spcBef>
                          <a:spcPts val="0"/>
                        </a:spcBef>
                        <a:spcAft>
                          <a:spcPts val="0"/>
                        </a:spcAft>
                        <a:buNone/>
                      </a:pPr>
                      <a:r>
                        <a:rPr lang="en-US" sz="1700" u="none" cap="none" strike="noStrike">
                          <a:latin typeface="Montserrat"/>
                          <a:ea typeface="Montserrat"/>
                          <a:cs typeface="Montserrat"/>
                          <a:sym typeface="Montserrat"/>
                        </a:rPr>
                        <a:t>Target</a:t>
                      </a:r>
                      <a:endParaRPr sz="1700" u="none" cap="none" strike="noStrike">
                        <a:latin typeface="Montserrat"/>
                        <a:ea typeface="Montserrat"/>
                        <a:cs typeface="Montserrat"/>
                        <a:sym typeface="Montserrat"/>
                      </a:endParaRPr>
                    </a:p>
                  </a:txBody>
                  <a:tcPr marT="45725" marB="45725" marR="91450" marL="91450"/>
                </a:tc>
              </a:tr>
              <a:tr h="370850">
                <a:tc>
                  <a:txBody>
                    <a:bodyPr/>
                    <a:lstStyle/>
                    <a:p>
                      <a:pPr indent="0" lvl="0" marL="0" marR="0" rtl="0" algn="ctr">
                        <a:spcBef>
                          <a:spcPts val="0"/>
                        </a:spcBef>
                        <a:spcAft>
                          <a:spcPts val="0"/>
                        </a:spcAft>
                        <a:buNone/>
                      </a:pPr>
                      <a:r>
                        <a:rPr b="1" lang="en-US" sz="1700" u="none" cap="none" strike="noStrike">
                          <a:latin typeface="Montserrat"/>
                          <a:ea typeface="Montserrat"/>
                          <a:cs typeface="Montserrat"/>
                          <a:sym typeface="Montserrat"/>
                        </a:rPr>
                        <a:t>Customers’ demography</a:t>
                      </a:r>
                      <a:endParaRPr b="1" sz="1700" u="none" cap="none" strike="noStrike">
                        <a:latin typeface="Montserrat"/>
                        <a:ea typeface="Montserrat"/>
                        <a:cs typeface="Montserrat"/>
                        <a:sym typeface="Montserrat"/>
                      </a:endParaRPr>
                    </a:p>
                  </a:txBody>
                  <a:tcPr marT="45725" marB="45725" marR="91450" marL="91450"/>
                </a:tc>
                <a:tc>
                  <a:txBody>
                    <a:bodyPr/>
                    <a:lstStyle/>
                    <a:p>
                      <a:pPr indent="0" lvl="0" marL="0" marR="0" rtl="0" algn="ctr">
                        <a:spcBef>
                          <a:spcPts val="0"/>
                        </a:spcBef>
                        <a:spcAft>
                          <a:spcPts val="0"/>
                        </a:spcAft>
                        <a:buNone/>
                      </a:pPr>
                      <a:r>
                        <a:rPr b="1" lang="en-US" sz="1700" u="none" cap="none" strike="noStrike">
                          <a:latin typeface="Montserrat"/>
                          <a:ea typeface="Montserrat"/>
                          <a:cs typeface="Montserrat"/>
                          <a:sym typeface="Montserrat"/>
                        </a:rPr>
                        <a:t>Telco Services</a:t>
                      </a:r>
                      <a:endParaRPr b="1" sz="1700" u="none" cap="none" strike="noStrike">
                        <a:latin typeface="Montserrat"/>
                        <a:ea typeface="Montserrat"/>
                        <a:cs typeface="Montserrat"/>
                        <a:sym typeface="Montserrat"/>
                      </a:endParaRPr>
                    </a:p>
                  </a:txBody>
                  <a:tcPr marT="45725" marB="45725" marR="91450" marL="91450"/>
                </a:tc>
                <a:tc>
                  <a:txBody>
                    <a:bodyPr/>
                    <a:lstStyle/>
                    <a:p>
                      <a:pPr indent="0" lvl="0" marL="0" marR="0" rtl="0" algn="ctr">
                        <a:spcBef>
                          <a:spcPts val="0"/>
                        </a:spcBef>
                        <a:spcAft>
                          <a:spcPts val="0"/>
                        </a:spcAft>
                        <a:buNone/>
                      </a:pPr>
                      <a:r>
                        <a:rPr b="1" lang="en-US" sz="1700" u="none" cap="none" strike="noStrike">
                          <a:latin typeface="Montserrat"/>
                          <a:ea typeface="Montserrat"/>
                          <a:cs typeface="Montserrat"/>
                          <a:sym typeface="Montserrat"/>
                        </a:rPr>
                        <a:t>Related to contract</a:t>
                      </a:r>
                      <a:endParaRPr b="1" sz="1700" u="none" cap="none" strike="noStrike">
                        <a:latin typeface="Montserrat"/>
                        <a:ea typeface="Montserrat"/>
                        <a:cs typeface="Montserrat"/>
                        <a:sym typeface="Montserrat"/>
                      </a:endParaRPr>
                    </a:p>
                  </a:txBody>
                  <a:tcPr marT="45725" marB="45725" marR="91450" marL="91450"/>
                </a:tc>
                <a:tc>
                  <a:txBody>
                    <a:bodyPr/>
                    <a:lstStyle/>
                    <a:p>
                      <a:pPr indent="0" lvl="0" marL="0" marR="0" rtl="0" algn="ctr">
                        <a:spcBef>
                          <a:spcPts val="0"/>
                        </a:spcBef>
                        <a:spcAft>
                          <a:spcPts val="0"/>
                        </a:spcAft>
                        <a:buNone/>
                      </a:pPr>
                      <a:r>
                        <a:rPr b="1" lang="en-US" sz="1700" u="none" cap="none" strike="noStrike">
                          <a:latin typeface="Montserrat"/>
                          <a:ea typeface="Montserrat"/>
                          <a:cs typeface="Montserrat"/>
                          <a:sym typeface="Montserrat"/>
                        </a:rPr>
                        <a:t>Churn</a:t>
                      </a:r>
                      <a:endParaRPr b="1" sz="1700" u="none" cap="none" strike="noStrike">
                        <a:latin typeface="Montserrat"/>
                        <a:ea typeface="Montserrat"/>
                        <a:cs typeface="Montserrat"/>
                        <a:sym typeface="Montserrat"/>
                      </a:endParaRPr>
                    </a:p>
                  </a:txBody>
                  <a:tcPr marT="45725" marB="45725" marR="91450" marL="91450"/>
                </a:tc>
              </a:tr>
              <a:tr h="370850">
                <a:tc>
                  <a:txBody>
                    <a:bodyPr/>
                    <a:lstStyle/>
                    <a:p>
                      <a:pPr indent="0" lvl="0" marL="0" marR="0" rtl="0" algn="l">
                        <a:spcBef>
                          <a:spcPts val="0"/>
                        </a:spcBef>
                        <a:spcAft>
                          <a:spcPts val="0"/>
                        </a:spcAft>
                        <a:buNone/>
                      </a:pPr>
                      <a:r>
                        <a:rPr lang="en-US" sz="1700" u="none" cap="none" strike="noStrike">
                          <a:latin typeface="Montserrat"/>
                          <a:ea typeface="Montserrat"/>
                          <a:cs typeface="Montserrat"/>
                          <a:sym typeface="Montserrat"/>
                        </a:rPr>
                        <a:t>Gender</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Senior citizen</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Partner</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Dependents</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Tenure</a:t>
                      </a:r>
                      <a:endParaRPr sz="17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lang="en-US" sz="1700">
                          <a:latin typeface="Montserrat"/>
                          <a:ea typeface="Montserrat"/>
                          <a:cs typeface="Montserrat"/>
                          <a:sym typeface="Montserrat"/>
                        </a:rPr>
                        <a:t>Phones service</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Multiple lines</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Internet service</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Online security</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Online backup</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Device protection</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Tech support</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Streaming tv</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Streaming movies</a:t>
                      </a:r>
                      <a:endParaRPr sz="17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lang="en-US" sz="1700">
                          <a:latin typeface="Montserrat"/>
                          <a:ea typeface="Montserrat"/>
                          <a:cs typeface="Montserrat"/>
                          <a:sym typeface="Montserrat"/>
                        </a:rPr>
                        <a:t>Payment method</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Paperless billing</a:t>
                      </a:r>
                      <a:endParaRPr sz="1300">
                        <a:latin typeface="Montserrat"/>
                        <a:ea typeface="Montserrat"/>
                        <a:cs typeface="Montserrat"/>
                        <a:sym typeface="Montserrat"/>
                      </a:endParaRPr>
                    </a:p>
                    <a:p>
                      <a:pPr indent="0" lvl="0" marL="0" marR="0" rtl="0" algn="l">
                        <a:spcBef>
                          <a:spcPts val="0"/>
                        </a:spcBef>
                        <a:spcAft>
                          <a:spcPts val="0"/>
                        </a:spcAft>
                        <a:buNone/>
                      </a:pPr>
                      <a:r>
                        <a:rPr lang="en-US" sz="1700">
                          <a:latin typeface="Montserrat"/>
                          <a:ea typeface="Montserrat"/>
                          <a:cs typeface="Montserrat"/>
                          <a:sym typeface="Montserrat"/>
                        </a:rPr>
                        <a:t>Contract</a:t>
                      </a:r>
                      <a:endParaRPr sz="1700">
                        <a:latin typeface="Montserrat"/>
                        <a:ea typeface="Montserrat"/>
                        <a:cs typeface="Montserrat"/>
                        <a:sym typeface="Montserrat"/>
                      </a:endParaRPr>
                    </a:p>
                  </a:txBody>
                  <a:tcPr marT="45725" marB="45725" marR="91450" marL="91450"/>
                </a:tc>
                <a:tc>
                  <a:txBody>
                    <a:bodyPr/>
                    <a:lstStyle/>
                    <a:p>
                      <a:pPr indent="0" lvl="0" marL="0" marR="0" rtl="0" algn="l">
                        <a:spcBef>
                          <a:spcPts val="0"/>
                        </a:spcBef>
                        <a:spcAft>
                          <a:spcPts val="0"/>
                        </a:spcAft>
                        <a:buNone/>
                      </a:pPr>
                      <a:r>
                        <a:rPr lang="en-US" sz="1700">
                          <a:latin typeface="Montserrat"/>
                          <a:ea typeface="Montserrat"/>
                          <a:cs typeface="Montserrat"/>
                          <a:sym typeface="Montserrat"/>
                        </a:rPr>
                        <a:t>Churn</a:t>
                      </a:r>
                      <a:endParaRPr sz="1700">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3240499" y="994600"/>
            <a:ext cx="60861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Data Preprocessing</a:t>
            </a:r>
            <a:endParaRPr b="1" i="0" sz="4000" u="none" cap="none" strike="noStrike">
              <a:solidFill>
                <a:schemeClr val="dk1"/>
              </a:solidFill>
              <a:latin typeface="Montserrat"/>
              <a:ea typeface="Montserrat"/>
              <a:cs typeface="Montserrat"/>
              <a:sym typeface="Montserrat"/>
            </a:endParaRPr>
          </a:p>
        </p:txBody>
      </p:sp>
      <p:sp>
        <p:nvSpPr>
          <p:cNvPr id="130" name="Google Shape;130;p5"/>
          <p:cNvSpPr txBox="1"/>
          <p:nvPr>
            <p:ph type="title"/>
          </p:nvPr>
        </p:nvSpPr>
        <p:spPr>
          <a:xfrm>
            <a:off x="1203150" y="1824126"/>
            <a:ext cx="10090500" cy="3329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1" lang="en-US" sz="2000">
                <a:solidFill>
                  <a:srgbClr val="262626"/>
                </a:solidFill>
                <a:latin typeface="Montserrat"/>
                <a:ea typeface="Montserrat"/>
                <a:cs typeface="Montserrat"/>
                <a:sym typeface="Montserrat"/>
              </a:rPr>
              <a:t>Data Cleaning</a:t>
            </a:r>
            <a:endParaRPr b="1" sz="2000">
              <a:solidFill>
                <a:srgbClr val="262626"/>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en-US" sz="2000">
                <a:solidFill>
                  <a:srgbClr val="262626"/>
                </a:solidFill>
                <a:latin typeface="Montserrat"/>
                <a:ea typeface="Montserrat"/>
                <a:cs typeface="Montserrat"/>
                <a:sym typeface="Montserrat"/>
              </a:rPr>
              <a:t>In the process of cleaning data, my findings are:</a:t>
            </a:r>
            <a:endParaRPr sz="2000">
              <a:solidFill>
                <a:srgbClr val="262626"/>
              </a:solidFill>
              <a:latin typeface="Montserrat"/>
              <a:ea typeface="Montserrat"/>
              <a:cs typeface="Montserrat"/>
              <a:sym typeface="Montserrat"/>
            </a:endParaRPr>
          </a:p>
          <a:p>
            <a:pPr indent="-355600" lvl="0" marL="457200" rtl="0" algn="just">
              <a:lnSpc>
                <a:spcPct val="115000"/>
              </a:lnSpc>
              <a:spcBef>
                <a:spcPts val="1000"/>
              </a:spcBef>
              <a:spcAft>
                <a:spcPts val="0"/>
              </a:spcAft>
              <a:buClr>
                <a:srgbClr val="262626"/>
              </a:buClr>
              <a:buSzPts val="2000"/>
              <a:buFont typeface="Montserrat"/>
              <a:buChar char="●"/>
            </a:pPr>
            <a:r>
              <a:rPr lang="en-US" sz="2000">
                <a:solidFill>
                  <a:srgbClr val="262626"/>
                </a:solidFill>
                <a:latin typeface="Montserrat"/>
                <a:ea typeface="Montserrat"/>
                <a:cs typeface="Montserrat"/>
                <a:sym typeface="Montserrat"/>
              </a:rPr>
              <a:t>Missing values are found only in totalcharges. The variable’s type is still an object, but due to missing value, it cannot be convert to </a:t>
            </a:r>
            <a:r>
              <a:rPr lang="en-US" sz="2000">
                <a:solidFill>
                  <a:srgbClr val="262626"/>
                </a:solidFill>
                <a:latin typeface="Montserrat"/>
                <a:ea typeface="Montserrat"/>
                <a:cs typeface="Montserrat"/>
                <a:sym typeface="Montserrat"/>
              </a:rPr>
              <a:t>integer</a:t>
            </a:r>
            <a:r>
              <a:rPr lang="en-US" sz="2000">
                <a:solidFill>
                  <a:srgbClr val="262626"/>
                </a:solidFill>
                <a:latin typeface="Montserrat"/>
                <a:ea typeface="Montserrat"/>
                <a:cs typeface="Montserrat"/>
                <a:sym typeface="Montserrat"/>
              </a:rPr>
              <a:t>. After removing the missing values which were 11, the </a:t>
            </a:r>
            <a:r>
              <a:rPr lang="en-US" sz="2000">
                <a:solidFill>
                  <a:srgbClr val="262626"/>
                </a:solidFill>
                <a:latin typeface="Montserrat"/>
                <a:ea typeface="Montserrat"/>
                <a:cs typeface="Montserrat"/>
                <a:sym typeface="Montserrat"/>
              </a:rPr>
              <a:t>variable</a:t>
            </a:r>
            <a:r>
              <a:rPr lang="en-US" sz="2000">
                <a:solidFill>
                  <a:srgbClr val="262626"/>
                </a:solidFill>
                <a:latin typeface="Montserrat"/>
                <a:ea typeface="Montserrat"/>
                <a:cs typeface="Montserrat"/>
                <a:sym typeface="Montserrat"/>
              </a:rPr>
              <a:t> can be converted to int. </a:t>
            </a:r>
            <a:endParaRPr sz="2000">
              <a:solidFill>
                <a:srgbClr val="262626"/>
              </a:solidFill>
              <a:latin typeface="Montserrat"/>
              <a:ea typeface="Montserrat"/>
              <a:cs typeface="Montserrat"/>
              <a:sym typeface="Montserrat"/>
            </a:endParaRPr>
          </a:p>
          <a:p>
            <a:pPr indent="-355600" lvl="0" marL="457200" rtl="0" algn="just">
              <a:lnSpc>
                <a:spcPct val="115000"/>
              </a:lnSpc>
              <a:spcBef>
                <a:spcPts val="1000"/>
              </a:spcBef>
              <a:spcAft>
                <a:spcPts val="1000"/>
              </a:spcAft>
              <a:buClr>
                <a:srgbClr val="262626"/>
              </a:buClr>
              <a:buSzPts val="2000"/>
              <a:buFont typeface="Montserrat"/>
              <a:buChar char="●"/>
            </a:pPr>
            <a:r>
              <a:rPr lang="en-US" sz="2000">
                <a:solidFill>
                  <a:srgbClr val="262626"/>
                </a:solidFill>
                <a:latin typeface="Montserrat"/>
                <a:ea typeface="Montserrat"/>
                <a:cs typeface="Montserrat"/>
                <a:sym typeface="Montserrat"/>
              </a:rPr>
              <a:t>No duplicates</a:t>
            </a:r>
            <a:endParaRPr sz="4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30b53178d6_0_0"/>
          <p:cNvSpPr txBox="1"/>
          <p:nvPr/>
        </p:nvSpPr>
        <p:spPr>
          <a:xfrm>
            <a:off x="3240499" y="994600"/>
            <a:ext cx="60861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Findings</a:t>
            </a:r>
            <a:endParaRPr b="1" i="0" sz="4000" u="none" cap="none" strike="noStrike">
              <a:solidFill>
                <a:schemeClr val="dk1"/>
              </a:solidFill>
              <a:latin typeface="Montserrat"/>
              <a:ea typeface="Montserrat"/>
              <a:cs typeface="Montserrat"/>
              <a:sym typeface="Montserrat"/>
            </a:endParaRPr>
          </a:p>
        </p:txBody>
      </p:sp>
      <p:pic>
        <p:nvPicPr>
          <p:cNvPr id="136" name="Google Shape;136;g130b53178d6_0_0"/>
          <p:cNvPicPr preferRelativeResize="0"/>
          <p:nvPr/>
        </p:nvPicPr>
        <p:blipFill>
          <a:blip r:embed="rId3">
            <a:alphaModFix/>
          </a:blip>
          <a:stretch>
            <a:fillRect/>
          </a:stretch>
        </p:blipFill>
        <p:spPr>
          <a:xfrm>
            <a:off x="385100" y="2361376"/>
            <a:ext cx="5307075" cy="3709675"/>
          </a:xfrm>
          <a:prstGeom prst="rect">
            <a:avLst/>
          </a:prstGeom>
          <a:noFill/>
          <a:ln>
            <a:noFill/>
          </a:ln>
        </p:spPr>
      </p:pic>
      <p:sp>
        <p:nvSpPr>
          <p:cNvPr id="137" name="Google Shape;137;g130b53178d6_0_0"/>
          <p:cNvSpPr txBox="1"/>
          <p:nvPr/>
        </p:nvSpPr>
        <p:spPr>
          <a:xfrm>
            <a:off x="5692175" y="3115325"/>
            <a:ext cx="5807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Montserrat"/>
                <a:ea typeface="Montserrat"/>
                <a:cs typeface="Montserrat"/>
                <a:sym typeface="Montserrat"/>
              </a:rPr>
              <a:t>Churn Rate is pretty high, reaching 27% or equivalent 1899</a:t>
            </a:r>
            <a:endParaRPr sz="2300">
              <a:latin typeface="Montserrat"/>
              <a:ea typeface="Montserrat"/>
              <a:cs typeface="Montserrat"/>
              <a:sym typeface="Montserrat"/>
            </a:endParaRPr>
          </a:p>
        </p:txBody>
      </p:sp>
      <p:sp>
        <p:nvSpPr>
          <p:cNvPr id="138" name="Google Shape;138;g130b53178d6_0_0"/>
          <p:cNvSpPr/>
          <p:nvPr/>
        </p:nvSpPr>
        <p:spPr>
          <a:xfrm>
            <a:off x="5172950" y="5153725"/>
            <a:ext cx="2886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30b53178d6_0_0"/>
          <p:cNvSpPr txBox="1"/>
          <p:nvPr/>
        </p:nvSpPr>
        <p:spPr>
          <a:xfrm>
            <a:off x="5519100" y="5134475"/>
            <a:ext cx="15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Churn yes</a:t>
            </a:r>
            <a:endParaRPr>
              <a:latin typeface="Calibri"/>
              <a:ea typeface="Calibri"/>
              <a:cs typeface="Calibri"/>
              <a:sym typeface="Calibri"/>
            </a:endParaRPr>
          </a:p>
        </p:txBody>
      </p:sp>
      <p:sp>
        <p:nvSpPr>
          <p:cNvPr id="140" name="Google Shape;140;g130b53178d6_0_0"/>
          <p:cNvSpPr/>
          <p:nvPr/>
        </p:nvSpPr>
        <p:spPr>
          <a:xfrm>
            <a:off x="5172950" y="5610925"/>
            <a:ext cx="288600" cy="307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30b53178d6_0_0"/>
          <p:cNvSpPr txBox="1"/>
          <p:nvPr/>
        </p:nvSpPr>
        <p:spPr>
          <a:xfrm>
            <a:off x="5519100" y="5591675"/>
            <a:ext cx="15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Churn no</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130b53178d6_0_13"/>
          <p:cNvPicPr preferRelativeResize="0"/>
          <p:nvPr/>
        </p:nvPicPr>
        <p:blipFill>
          <a:blip r:embed="rId3">
            <a:alphaModFix/>
          </a:blip>
          <a:stretch>
            <a:fillRect/>
          </a:stretch>
        </p:blipFill>
        <p:spPr>
          <a:xfrm>
            <a:off x="152400" y="152400"/>
            <a:ext cx="7148251" cy="6078201"/>
          </a:xfrm>
          <a:prstGeom prst="rect">
            <a:avLst/>
          </a:prstGeom>
          <a:noFill/>
          <a:ln>
            <a:noFill/>
          </a:ln>
        </p:spPr>
      </p:pic>
      <p:sp>
        <p:nvSpPr>
          <p:cNvPr id="147" name="Google Shape;147;g130b53178d6_0_13"/>
          <p:cNvSpPr txBox="1"/>
          <p:nvPr/>
        </p:nvSpPr>
        <p:spPr>
          <a:xfrm>
            <a:off x="6182099" y="765275"/>
            <a:ext cx="60861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Montserrat"/>
                <a:ea typeface="Montserrat"/>
                <a:cs typeface="Montserrat"/>
                <a:sym typeface="Montserrat"/>
              </a:rPr>
              <a:t>Findings: Customers’ Characteristics</a:t>
            </a:r>
            <a:endParaRPr b="1" i="0" sz="2800" u="none" cap="none" strike="noStrike">
              <a:solidFill>
                <a:schemeClr val="dk1"/>
              </a:solidFill>
              <a:latin typeface="Montserrat"/>
              <a:ea typeface="Montserrat"/>
              <a:cs typeface="Montserrat"/>
              <a:sym typeface="Montserrat"/>
            </a:endParaRPr>
          </a:p>
        </p:txBody>
      </p:sp>
      <p:sp>
        <p:nvSpPr>
          <p:cNvPr id="148" name="Google Shape;148;g130b53178d6_0_13"/>
          <p:cNvSpPr txBox="1"/>
          <p:nvPr/>
        </p:nvSpPr>
        <p:spPr>
          <a:xfrm>
            <a:off x="7480575" y="2115325"/>
            <a:ext cx="43077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500">
                <a:solidFill>
                  <a:srgbClr val="0E101A"/>
                </a:solidFill>
                <a:latin typeface="Montserrat"/>
                <a:ea typeface="Montserrat"/>
                <a:cs typeface="Montserrat"/>
                <a:sym typeface="Montserrat"/>
              </a:rPr>
              <a:t>Customers who stop using the service have characteristics as follows:</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No partner</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No dependents</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Contract on a month-to basis with paperless billing</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Use bank transfers and check as the payment method</a:t>
            </a:r>
            <a:endParaRPr sz="1500">
              <a:solidFill>
                <a:srgbClr val="0E101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0E101A"/>
              </a:buClr>
              <a:buSzPts val="1500"/>
              <a:buFont typeface="Montserrat"/>
              <a:buChar char="●"/>
            </a:pPr>
            <a:r>
              <a:rPr lang="en-US" sz="1500">
                <a:solidFill>
                  <a:srgbClr val="0E101A"/>
                </a:solidFill>
                <a:latin typeface="Montserrat"/>
                <a:ea typeface="Montserrat"/>
                <a:cs typeface="Montserrat"/>
                <a:sym typeface="Montserrat"/>
              </a:rPr>
              <a:t>Use many services (more than 3</a:t>
            </a:r>
            <a:r>
              <a:rPr lang="en-US" sz="1500">
                <a:solidFill>
                  <a:srgbClr val="0E101A"/>
                </a:solidFill>
                <a:latin typeface="Montserrat"/>
                <a:ea typeface="Montserrat"/>
                <a:cs typeface="Montserrat"/>
                <a:sym typeface="Montserrat"/>
              </a:rPr>
              <a:t>)</a:t>
            </a:r>
            <a:endParaRPr sz="2300">
              <a:latin typeface="Montserrat"/>
              <a:ea typeface="Montserrat"/>
              <a:cs typeface="Montserrat"/>
              <a:sym typeface="Montserrat"/>
            </a:endParaRPr>
          </a:p>
        </p:txBody>
      </p:sp>
      <p:sp>
        <p:nvSpPr>
          <p:cNvPr id="149" name="Google Shape;149;g130b53178d6_0_13"/>
          <p:cNvSpPr/>
          <p:nvPr/>
        </p:nvSpPr>
        <p:spPr>
          <a:xfrm>
            <a:off x="2591925" y="4673000"/>
            <a:ext cx="4523400" cy="155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130b53178d6_0_30"/>
          <p:cNvPicPr preferRelativeResize="0"/>
          <p:nvPr/>
        </p:nvPicPr>
        <p:blipFill>
          <a:blip r:embed="rId3">
            <a:alphaModFix/>
          </a:blip>
          <a:stretch>
            <a:fillRect/>
          </a:stretch>
        </p:blipFill>
        <p:spPr>
          <a:xfrm>
            <a:off x="6013425" y="2012225"/>
            <a:ext cx="5251200" cy="3118175"/>
          </a:xfrm>
          <a:prstGeom prst="rect">
            <a:avLst/>
          </a:prstGeom>
          <a:noFill/>
          <a:ln>
            <a:noFill/>
          </a:ln>
        </p:spPr>
      </p:pic>
      <p:sp>
        <p:nvSpPr>
          <p:cNvPr id="155" name="Google Shape;155;g130b53178d6_0_30"/>
          <p:cNvSpPr txBox="1"/>
          <p:nvPr/>
        </p:nvSpPr>
        <p:spPr>
          <a:xfrm>
            <a:off x="7784050" y="3920825"/>
            <a:ext cx="39081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solidFill>
                  <a:srgbClr val="0E101A"/>
                </a:solidFill>
                <a:latin typeface="Montserrat"/>
                <a:ea typeface="Montserrat"/>
                <a:cs typeface="Montserrat"/>
                <a:sym typeface="Montserrat"/>
              </a:rPr>
              <a:t>The summary statistics show that the variables are not normally distributed. The Kernel distribution also shows similar result. However, we consider this as normal, and thus proceed the process</a:t>
            </a:r>
            <a:endParaRPr sz="2300">
              <a:latin typeface="Montserrat"/>
              <a:ea typeface="Montserrat"/>
              <a:cs typeface="Montserrat"/>
              <a:sym typeface="Montserrat"/>
            </a:endParaRPr>
          </a:p>
        </p:txBody>
      </p:sp>
      <p:sp>
        <p:nvSpPr>
          <p:cNvPr id="156" name="Google Shape;156;g130b53178d6_0_30"/>
          <p:cNvSpPr/>
          <p:nvPr/>
        </p:nvSpPr>
        <p:spPr>
          <a:xfrm>
            <a:off x="2591925" y="4673000"/>
            <a:ext cx="4523400" cy="155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g130b53178d6_0_30"/>
          <p:cNvPicPr preferRelativeResize="0"/>
          <p:nvPr/>
        </p:nvPicPr>
        <p:blipFill>
          <a:blip r:embed="rId4">
            <a:alphaModFix/>
          </a:blip>
          <a:stretch>
            <a:fillRect/>
          </a:stretch>
        </p:blipFill>
        <p:spPr>
          <a:xfrm>
            <a:off x="630275" y="1979275"/>
            <a:ext cx="5653700" cy="3241150"/>
          </a:xfrm>
          <a:prstGeom prst="rect">
            <a:avLst/>
          </a:prstGeom>
          <a:noFill/>
          <a:ln>
            <a:noFill/>
          </a:ln>
        </p:spPr>
      </p:pic>
      <p:sp>
        <p:nvSpPr>
          <p:cNvPr id="158" name="Google Shape;158;g130b53178d6_0_30"/>
          <p:cNvSpPr txBox="1"/>
          <p:nvPr/>
        </p:nvSpPr>
        <p:spPr>
          <a:xfrm>
            <a:off x="1807650" y="994600"/>
            <a:ext cx="8692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Findings: Summary Statistics</a:t>
            </a:r>
            <a:endParaRPr b="1" i="0" sz="4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30b53178d6_0_60"/>
          <p:cNvSpPr txBox="1"/>
          <p:nvPr/>
        </p:nvSpPr>
        <p:spPr>
          <a:xfrm>
            <a:off x="1264975" y="3420850"/>
            <a:ext cx="9965400" cy="42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550">
                <a:solidFill>
                  <a:schemeClr val="dk1"/>
                </a:solidFill>
                <a:highlight>
                  <a:srgbClr val="FFFFFE"/>
                </a:highlight>
                <a:latin typeface="Montserrat"/>
                <a:ea typeface="Montserrat"/>
                <a:cs typeface="Montserrat"/>
                <a:sym typeface="Montserrat"/>
              </a:rPr>
              <a:t>Services that are used the most are phoneservice and internetservice</a:t>
            </a:r>
            <a:endParaRPr sz="2000">
              <a:solidFill>
                <a:schemeClr val="dk1"/>
              </a:solidFill>
              <a:latin typeface="Montserrat"/>
              <a:ea typeface="Montserrat"/>
              <a:cs typeface="Montserrat"/>
              <a:sym typeface="Montserrat"/>
            </a:endParaRPr>
          </a:p>
        </p:txBody>
      </p:sp>
      <p:sp>
        <p:nvSpPr>
          <p:cNvPr id="164" name="Google Shape;164;g130b53178d6_0_60"/>
          <p:cNvSpPr txBox="1"/>
          <p:nvPr/>
        </p:nvSpPr>
        <p:spPr>
          <a:xfrm>
            <a:off x="1807650" y="994600"/>
            <a:ext cx="8692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262626"/>
                </a:solidFill>
                <a:latin typeface="Montserrat"/>
                <a:ea typeface="Montserrat"/>
                <a:cs typeface="Montserrat"/>
                <a:sym typeface="Montserrat"/>
              </a:rPr>
              <a:t>Findings: Summary Statistics</a:t>
            </a:r>
            <a:endParaRPr b="1" i="0" sz="4000" u="none" cap="none" strike="noStrike">
              <a:solidFill>
                <a:schemeClr val="dk1"/>
              </a:solidFill>
              <a:latin typeface="Montserrat"/>
              <a:ea typeface="Montserrat"/>
              <a:cs typeface="Montserrat"/>
              <a:sym typeface="Montserrat"/>
            </a:endParaRPr>
          </a:p>
        </p:txBody>
      </p:sp>
      <p:pic>
        <p:nvPicPr>
          <p:cNvPr id="165" name="Google Shape;165;g130b53178d6_0_60"/>
          <p:cNvPicPr preferRelativeResize="0"/>
          <p:nvPr/>
        </p:nvPicPr>
        <p:blipFill>
          <a:blip r:embed="rId3">
            <a:alphaModFix/>
          </a:blip>
          <a:stretch>
            <a:fillRect/>
          </a:stretch>
        </p:blipFill>
        <p:spPr>
          <a:xfrm>
            <a:off x="152400" y="1855000"/>
            <a:ext cx="11763375" cy="12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2022-06-01T15:31:27Z</dcterms:created>
  <dc:creator>Meikha Azzani</dc:creator>
</cp:coreProperties>
</file>