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4"/>
  </p:notesMasterIdLst>
  <p:sldIdLst>
    <p:sldId id="307" r:id="rId2"/>
    <p:sldId id="289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3" r:id="rId15"/>
    <p:sldId id="277" r:id="rId16"/>
    <p:sldId id="302" r:id="rId17"/>
    <p:sldId id="306" r:id="rId18"/>
    <p:sldId id="304" r:id="rId19"/>
    <p:sldId id="305" r:id="rId20"/>
    <p:sldId id="285" r:id="rId21"/>
    <p:sldId id="286" r:id="rId22"/>
    <p:sldId id="28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303"/>
    <a:srgbClr val="008000"/>
    <a:srgbClr val="FF0066"/>
    <a:srgbClr val="F48D10"/>
    <a:srgbClr val="FF8181"/>
    <a:srgbClr val="66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0" autoAdjust="0"/>
    <p:restoredTop sz="93759" autoAdjust="0"/>
  </p:normalViewPr>
  <p:slideViewPr>
    <p:cSldViewPr>
      <p:cViewPr varScale="1">
        <p:scale>
          <a:sx n="83" d="100"/>
          <a:sy n="83" d="100"/>
        </p:scale>
        <p:origin x="17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B26207-BFBF-4CE6-B5CB-D941F1C50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25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164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0ED396-9811-426C-8AB6-3144C30775F0}" type="slidenum">
              <a:rPr lang="en-US" smtClean="0"/>
              <a:pPr>
                <a:spcBef>
                  <a:spcPct val="0"/>
                </a:spcBef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420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Property:</a:t>
            </a:r>
          </a:p>
          <a:p>
            <a:r>
              <a:rPr lang="en-US" smtClean="0"/>
              <a:t>Locale: information used to compare strings in a table</a:t>
            </a:r>
          </a:p>
          <a:p>
            <a:r>
              <a:rPr lang="en-US" smtClean="0"/>
              <a:t>Method:</a:t>
            </a:r>
          </a:p>
          <a:p>
            <a:r>
              <a:rPr lang="en-US" smtClean="0"/>
              <a:t>GetXml: get the XML representation of the stored data</a:t>
            </a:r>
          </a:p>
          <a:p>
            <a:r>
              <a:rPr lang="en-US" smtClean="0"/>
              <a:t>ReadXml: read XML schema + data </a:t>
            </a:r>
            <a:r>
              <a:rPr lang="en-US" smtClean="0">
                <a:sym typeface="Wingdings" panose="05000000000000000000" pitchFamily="2" charset="2"/>
              </a:rPr>
              <a:t> dataset</a:t>
            </a: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55727C-DD12-4C3E-88F5-164DE032A700}" type="slidenum">
              <a:rPr lang="en-US" smtClean="0"/>
              <a:pPr>
                <a:spcBef>
                  <a:spcPct val="0"/>
                </a:spcBef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772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E778E-1B3D-413B-B3D6-A3548E06E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34DA2-5299-415B-AE89-1F7BBA0C4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A05A8-C993-470F-B8E9-B1EEA0645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5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357471" y="3108235"/>
            <a:ext cx="87849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Classes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DataView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</a:t>
            </a:r>
            <a:r>
              <a:rPr 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DataGridView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Control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2812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9DD8C-B3A8-451F-9346-43AC59FC0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608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0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87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2B0EF-CCA8-4E43-BA30-A7D3A63B2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7D905-C471-4204-BEFE-17077CF3A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46213-E826-4C65-94AF-82402F591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6F02-3CD7-4D1C-9B4F-BEBB4EE57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7E64A-1AD4-4EC6-A971-E7D1EBABB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E45FE-6D2E-445E-A8C6-CBD6B89A6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43864-3E1C-4D3C-8D2E-5897A3220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28750" y="0"/>
            <a:ext cx="7497763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000125" y="1143000"/>
            <a:ext cx="79343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3538F316-80F4-4776-8B1B-ABA2DB02D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57" r:id="rId4"/>
    <p:sldLayoutId id="2147484064" r:id="rId5"/>
    <p:sldLayoutId id="2147484058" r:id="rId6"/>
    <p:sldLayoutId id="2147484065" r:id="rId7"/>
    <p:sldLayoutId id="2147484066" r:id="rId8"/>
    <p:sldLayoutId id="2147484067" r:id="rId9"/>
    <p:sldLayoutId id="2147484059" r:id="rId10"/>
    <p:sldLayoutId id="2147484060" r:id="rId11"/>
    <p:sldLayoutId id="214748406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rgbClr val="FF0066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1600" kern="1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1600" kern="1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DataTableCollection</a:t>
            </a:r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a collection of the DataTables in DataSet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3309F6-4693-45E4-870B-42B06B5742D1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85938" y="1744663"/>
          <a:ext cx="5857875" cy="11128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00188"/>
                <a:gridCol w="4357687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Count, Item</a:t>
                      </a:r>
                    </a:p>
                  </a:txBody>
                  <a:tcPr marL="91439" marR="91439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Clear,Add, Remove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CollectionChanged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3" marB="45733"/>
                </a:tc>
              </a:tr>
            </a:tbl>
          </a:graphicData>
        </a:graphic>
      </p:graphicFrame>
      <p:pic>
        <p:nvPicPr>
          <p:cNvPr id="21523" name="Picture 6" descr="PPT59E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71813"/>
            <a:ext cx="4643438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DataRelation</a:t>
            </a:r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71563" y="1071563"/>
            <a:ext cx="7929562" cy="517683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mtClean="0"/>
              <a:t> Maintains referential </a:t>
            </a:r>
            <a:br>
              <a:rPr lang="en-US" smtClean="0"/>
            </a:br>
            <a:r>
              <a:rPr lang="en-US" smtClean="0"/>
              <a:t>integrity by enforcing :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mtClean="0"/>
              <a:t>Foreign-key constraint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mtClean="0"/>
              <a:t>Unique constraint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mtClean="0"/>
              <a:t>Cascade update and delete operation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mtClean="0"/>
              <a:t> Use to relate two columns that exist in two tables.</a:t>
            </a:r>
            <a:endParaRPr lang="vi-VN" smtClean="0"/>
          </a:p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FD496C-5565-417B-BBB3-0E6ABFF79379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3" name="Picture 7" descr="PPTC4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427413"/>
            <a:ext cx="5249863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8" descr="PPTA16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5213350"/>
            <a:ext cx="6046788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" descr="PPT64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14" y="1412777"/>
            <a:ext cx="4419331" cy="110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DataColumn class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000125" y="1143000"/>
            <a:ext cx="7643813" cy="5105400"/>
          </a:xfrm>
        </p:spPr>
        <p:txBody>
          <a:bodyPr/>
          <a:lstStyle/>
          <a:p>
            <a:pPr eaLnBrk="1" hangingPunct="1"/>
            <a:r>
              <a:rPr lang="en-US" smtClean="0"/>
              <a:t>Used for creating a schema for a particular column </a:t>
            </a:r>
          </a:p>
          <a:p>
            <a:pPr eaLnBrk="1" hangingPunct="1"/>
            <a:r>
              <a:rPr lang="en-US" smtClean="0"/>
              <a:t>Can be added to a DataColumnCollection </a:t>
            </a:r>
          </a:p>
          <a:p>
            <a:pPr eaLnBrk="1" hangingPunct="1"/>
            <a:r>
              <a:rPr lang="en-US" smtClean="0"/>
              <a:t>Properties:</a:t>
            </a:r>
          </a:p>
          <a:p>
            <a:pPr lvl="1" eaLnBrk="1" hangingPunct="1"/>
            <a:r>
              <a:rPr lang="en-US" smtClean="0"/>
              <a:t>Caption,ColumnName,DataType, DefaultValue, MaxLength, Table, Unique</a:t>
            </a:r>
          </a:p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95CFC7-75A4-49FB-B469-F99C086BD321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7" name="Picture 5" descr="PPTF5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500438"/>
            <a:ext cx="5273675" cy="1785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DataRow</a:t>
            </a:r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 a row in a DataTable </a:t>
            </a:r>
            <a:endParaRPr lang="vi-VN" smtClean="0"/>
          </a:p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403251-CCCB-4EA5-8ACA-07266F07AC89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85875" y="1744663"/>
          <a:ext cx="7286625" cy="74136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313"/>
                <a:gridCol w="5929312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Item, RowError, RowState, Table</a:t>
                      </a:r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AcceptChanges, Delete, SetAdded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00" marB="45700"/>
                </a:tc>
              </a:tr>
            </a:tbl>
          </a:graphicData>
        </a:graphic>
      </p:graphicFrame>
      <p:pic>
        <p:nvPicPr>
          <p:cNvPr id="24592" name="Picture 7" descr="PPTFDE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857500"/>
            <a:ext cx="464343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3" name="Picture 8" descr="PPT4D7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572000"/>
            <a:ext cx="4722813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DataTableReader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000125" y="1000125"/>
            <a:ext cx="7934325" cy="5105400"/>
          </a:xfrm>
        </p:spPr>
        <p:txBody>
          <a:bodyPr/>
          <a:lstStyle/>
          <a:p>
            <a:pPr eaLnBrk="1" hangingPunct="1"/>
            <a:r>
              <a:rPr lang="en-US" smtClean="0"/>
              <a:t>Is used to retrieve data from one or more DataTables in forward-only and read-only mode.</a:t>
            </a:r>
          </a:p>
          <a:p>
            <a:pPr eaLnBrk="1" hangingPunct="1"/>
            <a:r>
              <a:rPr lang="en-US" smtClean="0"/>
              <a:t>Is a new class introduced in .NET Framework 2.0.</a:t>
            </a:r>
          </a:p>
          <a:p>
            <a:pPr eaLnBrk="1" hangingPunct="1"/>
            <a:r>
              <a:rPr lang="en-US" smtClean="0"/>
              <a:t>Allows to iterate rows in the cache memory</a:t>
            </a:r>
          </a:p>
          <a:p>
            <a:pPr eaLnBrk="1" hangingPunct="1">
              <a:spcBef>
                <a:spcPts val="1800"/>
              </a:spcBef>
              <a:buFont typeface="Wingdings 2" panose="05020102010507070707" pitchFamily="18" charset="2"/>
              <a:buNone/>
            </a:pPr>
            <a:r>
              <a:rPr lang="en-US" b="1" smtClean="0"/>
              <a:t>    </a:t>
            </a:r>
            <a:r>
              <a:rPr lang="vi-VN" b="1" smtClean="0">
                <a:solidFill>
                  <a:srgbClr val="FF0000"/>
                </a:solidFill>
              </a:rPr>
              <a:t>DataTableReader</a:t>
            </a:r>
            <a:r>
              <a:rPr lang="vi-VN" smtClean="0"/>
              <a:t> dtr = </a:t>
            </a:r>
            <a:r>
              <a:rPr lang="vi-VN" smtClean="0">
                <a:solidFill>
                  <a:srgbClr val="0000FF"/>
                </a:solidFill>
              </a:rPr>
              <a:t>dataTable.</a:t>
            </a:r>
            <a:r>
              <a:rPr lang="vi-VN" b="1" smtClean="0">
                <a:solidFill>
                  <a:srgbClr val="0000FF"/>
                </a:solidFill>
              </a:rPr>
              <a:t>CreateDataReader()</a:t>
            </a:r>
            <a:endParaRPr lang="vi-VN" smtClean="0">
              <a:solidFill>
                <a:srgbClr val="0000FF"/>
              </a:solidFill>
            </a:endParaRP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53F55E-5F1D-43DF-B5D7-A6B582173681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75" y="3429000"/>
          <a:ext cx="7286625" cy="10112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313"/>
                <a:gridCol w="5929312"/>
              </a:tblGrid>
              <a:tr h="640281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GetData,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GetDataTypeName, GetName, GetString, GetValue,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FieldCount, IsClosed, Item</a:t>
                      </a:r>
                      <a:endParaRPr lang="en-US" sz="1800" b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</a:tr>
              <a:tr h="370957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Close, NextResult, Read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</a:tr>
            </a:tbl>
          </a:graphicData>
        </a:graphic>
      </p:graphicFrame>
      <p:pic>
        <p:nvPicPr>
          <p:cNvPr id="25616" name="Picture 5" descr="PPTCB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572000"/>
            <a:ext cx="67897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Demo</a:t>
            </a:r>
            <a:endParaRPr lang="vi-VN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B0D56D-52BE-4594-83CA-14A6ACEEF208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8" name="Picture 4" descr="PPT2F3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966913"/>
            <a:ext cx="46386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PPT34B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071563"/>
            <a:ext cx="753745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DataView</a:t>
            </a:r>
            <a:endParaRPr lang="en-US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sort , filter , search, modify and navigate through the records</a:t>
            </a:r>
          </a:p>
          <a:p>
            <a:pPr eaLnBrk="1" hangingPunct="1"/>
            <a:r>
              <a:rPr lang="en-US" smtClean="0"/>
              <a:t>Constructor of this class is a DataTable</a:t>
            </a:r>
          </a:p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11B5AE-BD03-4FB4-AE77-406D336C57A0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3" name="Picture 3" descr="PPT8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76200"/>
            <a:ext cx="13970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PPT8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714625"/>
            <a:ext cx="36957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 descr="PPT9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928938"/>
            <a:ext cx="371475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57313" y="4643438"/>
          <a:ext cx="7286625" cy="138113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57313"/>
                <a:gridCol w="5929312"/>
              </a:tblGrid>
              <a:tr h="64000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AllowDelete,AllowEdit, AllowNew, Count, Item, RowFilter, RowStateFilter, Sort,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Table</a:t>
                      </a:r>
                      <a:endParaRPr lang="en-US" sz="1800" b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</a:tr>
              <a:tr h="370559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libri" pitchFamily="34" charset="0"/>
                          <a:cs typeface="Calibri" pitchFamily="34" charset="0"/>
                        </a:rPr>
                        <a:t>Addnew, Close,</a:t>
                      </a:r>
                      <a:r>
                        <a:rPr lang="en-US" sz="1800" baseline="0" smtClean="0">
                          <a:latin typeface="Calibri" pitchFamily="34" charset="0"/>
                          <a:cs typeface="Calibri" pitchFamily="34" charset="0"/>
                        </a:rPr>
                        <a:t> Delete, Dispose, Find, Open, ToTable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</a:tr>
              <a:tr h="370559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libri" pitchFamily="34" charset="0"/>
                          <a:cs typeface="Calibri" pitchFamily="34" charset="0"/>
                        </a:rPr>
                        <a:t>Initialized, ListChanged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DataViewManager</a:t>
            </a:r>
            <a:endParaRPr lang="en-US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specify the settings for each table in the dataset.</a:t>
            </a:r>
          </a:p>
          <a:p>
            <a:r>
              <a:rPr lang="en-US" smtClean="0"/>
              <a:t>Is useful for binding a DataSet  to more than one table and display them in the DataView.</a:t>
            </a:r>
          </a:p>
          <a:p>
            <a:r>
              <a:rPr lang="en-US" smtClean="0"/>
              <a:t>Ensures that accurate and required data is retrieved from each table.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D89591-8E3F-458D-AEE1-E49C28B1B23F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3125" y="3429000"/>
          <a:ext cx="5357813" cy="11080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313"/>
                <a:gridCol w="4000500"/>
              </a:tblGrid>
              <a:tr h="365970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6" marB="457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DataSet, DataViewSettings</a:t>
                      </a:r>
                    </a:p>
                  </a:txBody>
                  <a:tcPr marL="91439" marR="91439" marT="45746" marB="45746"/>
                </a:tc>
              </a:tr>
              <a:tr h="371053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6" marB="45746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CreateDataView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6" marB="45746"/>
                </a:tc>
              </a:tr>
              <a:tr h="371053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6" marB="45746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ListChanged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6" marB="45746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DataGrid control</a:t>
            </a:r>
            <a:endParaRPr 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Display data in a tabular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Populated by the table present in dataSet ( binding)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Insert , delete , update </a:t>
            </a:r>
            <a:r>
              <a:rPr lang="en-US" smtClean="0">
                <a:sym typeface="Wingdings" panose="05000000000000000000" pitchFamily="2" charset="2"/>
              </a:rPr>
              <a:t> DataSet</a:t>
            </a:r>
            <a:endParaRPr lang="vi-VN" smtClean="0"/>
          </a:p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C37A3-A3C3-458E-A434-76892B6FAF93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75" y="2714625"/>
          <a:ext cx="7286625" cy="12798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313"/>
                <a:gridCol w="5929312"/>
              </a:tblGrid>
              <a:tr h="639763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35" marB="4563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CurrentCell, CurrentRowIndex, DataBindings, DataMember, DataSource, Item</a:t>
                      </a:r>
                    </a:p>
                  </a:txBody>
                  <a:tcPr marL="91439" marR="91439" marT="45635" marB="45635"/>
                </a:tc>
              </a:tr>
              <a:tr h="639763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35" marB="45635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BeginEdit, Collapse,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IsExpanded, IsSelected, NavigateBack, NavigateTo, Select, Unselect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35" marB="4563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DataGridView</a:t>
            </a:r>
            <a:r>
              <a:rPr lang="en-US" b="1" smtClean="0"/>
              <a:t> </a:t>
            </a:r>
            <a:r>
              <a:rPr lang="en-US" smtClean="0"/>
              <a:t>control</a:t>
            </a:r>
            <a:endParaRPr lang="en-US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Provides different column styles such </a:t>
            </a:r>
            <a:br>
              <a:rPr lang="en-US" smtClean="0"/>
            </a:br>
            <a:r>
              <a:rPr lang="en-US" smtClean="0"/>
              <a:t>as text,check …</a:t>
            </a:r>
          </a:p>
          <a:p>
            <a:r>
              <a:rPr lang="en-US" smtClean="0"/>
              <a:t>Supports multiple data sources with </a:t>
            </a:r>
            <a:br>
              <a:rPr lang="en-US" smtClean="0"/>
            </a:br>
            <a:r>
              <a:rPr lang="en-US" smtClean="0"/>
              <a:t>different databases.</a:t>
            </a:r>
          </a:p>
          <a:p>
            <a:r>
              <a:rPr lang="en-US" smtClean="0"/>
              <a:t>Allows to use the cache memory </a:t>
            </a:r>
            <a:r>
              <a:rPr lang="en-US" smtClean="0">
                <a:sym typeface="Wingdings" panose="05000000000000000000" pitchFamily="2" charset="2"/>
              </a:rPr>
              <a:t> enhances performance</a:t>
            </a:r>
          </a:p>
          <a:p>
            <a:r>
              <a:rPr lang="en-US" smtClean="0"/>
              <a:t>Uses the BindingSource to simplify the process of data binding.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EC026A-D2C6-47CA-9F6B-CD95AB3583B0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5" name="Picture 8" descr="PPT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20170"/>
            <a:ext cx="2157413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5875" y="4235450"/>
          <a:ext cx="7286625" cy="21942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313"/>
                <a:gridCol w="5929312"/>
              </a:tblGrid>
              <a:tr h="639884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68" marB="456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AutoGenerateColumns, Columns, DataMember, DataSource, Item, Rows, SelectedColumns,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SelectedRows</a:t>
                      </a:r>
                      <a:endParaRPr lang="en-US" sz="1800" b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68" marB="45668"/>
                </a:tc>
              </a:tr>
              <a:tr h="639884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ClearSelection, CommitEdit, DisplayedColumnCount, DisplayedRowCount, GetCellCount,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SelectAll,Sort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68" marB="45668"/>
                </a:tc>
              </a:tr>
              <a:tr h="914157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AutoGenerateColumnsChanged, CellClick,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CellValueChanged, DataMemberChanged, DataSourceChanged, RowValidated, RowValidating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68" marB="45668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Objectives</a:t>
            </a:r>
            <a:endParaRPr 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4286250" cy="5105400"/>
          </a:xfrm>
        </p:spPr>
        <p:txBody>
          <a:bodyPr/>
          <a:lstStyle/>
          <a:p>
            <a:pPr eaLnBrk="1" hangingPunct="1"/>
            <a:r>
              <a:rPr lang="en-US" sz="3200" smtClean="0"/>
              <a:t>Data Classes:</a:t>
            </a:r>
          </a:p>
          <a:p>
            <a:pPr marL="858838" lvl="1" indent="-282575" eaLnBrk="1" hangingPunct="1"/>
            <a:r>
              <a:rPr lang="en-US" sz="2800" smtClean="0">
                <a:solidFill>
                  <a:srgbClr val="0000FF"/>
                </a:solidFill>
              </a:rPr>
              <a:t>DataAdapter</a:t>
            </a:r>
          </a:p>
          <a:p>
            <a:pPr marL="858838" lvl="1" indent="-282575" eaLnBrk="1" hangingPunct="1"/>
            <a:r>
              <a:rPr lang="en-US" sz="2800" smtClean="0">
                <a:solidFill>
                  <a:srgbClr val="0000FF"/>
                </a:solidFill>
              </a:rPr>
              <a:t>DataReader</a:t>
            </a:r>
          </a:p>
          <a:p>
            <a:pPr marL="858838" lvl="1" indent="-282575" eaLnBrk="1" hangingPunct="1"/>
            <a:r>
              <a:rPr lang="en-US" sz="2800" smtClean="0">
                <a:solidFill>
                  <a:srgbClr val="0000FF"/>
                </a:solidFill>
              </a:rPr>
              <a:t>DataSet</a:t>
            </a:r>
          </a:p>
          <a:p>
            <a:pPr marL="858838" lvl="1" indent="-282575" eaLnBrk="1" hangingPunct="1"/>
            <a:r>
              <a:rPr lang="en-US" sz="2800" smtClean="0">
                <a:solidFill>
                  <a:srgbClr val="0000FF"/>
                </a:solidFill>
              </a:rPr>
              <a:t>DataTable</a:t>
            </a:r>
          </a:p>
          <a:p>
            <a:pPr marL="858838" lvl="1" indent="-282575" eaLnBrk="1" hangingPunct="1">
              <a:buFont typeface="Wingdings" panose="05000000000000000000" pitchFamily="2" charset="2"/>
              <a:buNone/>
            </a:pPr>
            <a:endParaRPr lang="en-US" sz="28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z="3200" smtClean="0"/>
              <a:t>DataView</a:t>
            </a:r>
          </a:p>
          <a:p>
            <a:pPr eaLnBrk="1" hangingPunct="1"/>
            <a:r>
              <a:rPr lang="en-US" sz="3200" smtClean="0"/>
              <a:t>DataGridView Control</a:t>
            </a:r>
          </a:p>
          <a:p>
            <a:pPr eaLnBrk="1" hangingPunct="1"/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128FA4-EDFB-4A0E-8FD8-5AA80AA3ED6E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571625"/>
            <a:ext cx="247015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3857625"/>
            <a:ext cx="2500313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Example </a:t>
            </a:r>
          </a:p>
        </p:txBody>
      </p:sp>
      <p:pic>
        <p:nvPicPr>
          <p:cNvPr id="31747" name="Content Placeholder 7" descr="PPT1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293100" cy="3354388"/>
          </a:xfrm>
        </p:spPr>
      </p:pic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CE85CA-BE8A-42CD-81D9-21DA1942599C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49" name="Picture 8" descr="PPT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5200"/>
            <a:ext cx="88392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992236" y="0"/>
            <a:ext cx="7497763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 err="1" smtClean="0"/>
              <a:t>DataGridView</a:t>
            </a:r>
            <a:r>
              <a:rPr lang="en-US" sz="3500" dirty="0" smtClean="0"/>
              <a:t> &amp; </a:t>
            </a:r>
            <a:r>
              <a:rPr lang="en-US" sz="3500" dirty="0" err="1" smtClean="0"/>
              <a:t>DataGrid</a:t>
            </a:r>
            <a:r>
              <a:rPr lang="en-US" sz="3500" dirty="0" smtClean="0"/>
              <a:t> control</a:t>
            </a:r>
          </a:p>
        </p:txBody>
      </p:sp>
      <p:pic>
        <p:nvPicPr>
          <p:cNvPr id="32771" name="Content Placeholder 5" descr="PPT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1378451"/>
            <a:ext cx="6624736" cy="5143500"/>
          </a:xfrm>
        </p:spPr>
      </p:pic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56A77-12F4-4DE7-A7BB-F277ADE17130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Summary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230E0C-15F3-44AA-A674-2B64CF34E8E6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96" name="Picture 6" descr="PPT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143250"/>
            <a:ext cx="20986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PPT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222625"/>
            <a:ext cx="19812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8" descr="PPT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151188"/>
            <a:ext cx="20145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9" descr="PPT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293813"/>
            <a:ext cx="20018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DataAdapter</a:t>
            </a:r>
            <a:endParaRPr 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Consists of a set of SQL commands and a DB Connection:</a:t>
            </a:r>
          </a:p>
          <a:p>
            <a:pPr lvl="1" eaLnBrk="1" hangingPunct="1"/>
            <a:r>
              <a:rPr lang="en-US" smtClean="0"/>
              <a:t>These are used to fill the DataSet &amp; update the data source</a:t>
            </a:r>
          </a:p>
          <a:p>
            <a:pPr eaLnBrk="1" hangingPunct="1">
              <a:spcBef>
                <a:spcPts val="1800"/>
              </a:spcBef>
            </a:pPr>
            <a:r>
              <a:rPr lang="en-US" smtClean="0"/>
              <a:t>ADO.NET implements various data adapters inherited from the DbDataAdapter class: </a:t>
            </a:r>
          </a:p>
          <a:p>
            <a:pPr lvl="1" eaLnBrk="1" hangingPunct="1"/>
            <a:r>
              <a:rPr lang="en-US" smtClean="0"/>
              <a:t>SqlDataAdapter</a:t>
            </a:r>
          </a:p>
          <a:p>
            <a:pPr lvl="1" eaLnBrk="1" hangingPunct="1"/>
            <a:r>
              <a:rPr lang="en-US" smtClean="0"/>
              <a:t>OleDbDataAdapter</a:t>
            </a:r>
          </a:p>
          <a:p>
            <a:pPr eaLnBrk="1" hangingPunct="1"/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17ED3B-8635-44ED-BCE7-A661A1F45B45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00188" y="3929063"/>
          <a:ext cx="6858000" cy="13811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03020"/>
                <a:gridCol w="5554980"/>
              </a:tblGrid>
              <a:tr h="64000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AcceptChangesDuringFill, </a:t>
                      </a:r>
                      <a:r>
                        <a:rPr kumimoji="0" lang="en-US" sz="18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AcceptChangesDuringUpdate,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FillLoadOption, TableMappings</a:t>
                      </a:r>
                    </a:p>
                  </a:txBody>
                  <a:tcPr marL="91439" marR="91439" marT="45686" marB="45686"/>
                </a:tc>
              </a:tr>
              <a:tr h="370559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Methods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Calibri" pitchFamily="34" charset="0"/>
                          <a:cs typeface="Calibri" pitchFamily="34" charset="0"/>
                        </a:rPr>
                        <a:t>Fill, Update</a:t>
                      </a: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n-US" sz="18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GetFillParameters</a:t>
                      </a:r>
                    </a:p>
                  </a:txBody>
                  <a:tcPr marL="91439" marR="91439" marT="45686" marB="45686"/>
                </a:tc>
              </a:tr>
              <a:tr h="370559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libri" pitchFamily="34" charset="0"/>
                          <a:cs typeface="Calibri" pitchFamily="34" charset="0"/>
                        </a:rPr>
                        <a:t>FillError</a:t>
                      </a:r>
                      <a:endParaRPr lang="en-US" sz="1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76" y="1317862"/>
            <a:ext cx="2295525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0"/>
            <a:ext cx="414337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SqlDataAdapter</a:t>
            </a:r>
            <a:endParaRPr lang="en-US"/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1000125" y="1484784"/>
            <a:ext cx="6524203" cy="4763616"/>
          </a:xfrm>
        </p:spPr>
        <p:txBody>
          <a:bodyPr/>
          <a:lstStyle/>
          <a:p>
            <a:pPr eaLnBrk="1" hangingPunct="1"/>
            <a:r>
              <a:rPr lang="en-US" dirty="0" smtClean="0"/>
              <a:t>Serves as a link </a:t>
            </a:r>
            <a:r>
              <a:rPr lang="en-US" dirty="0" err="1" smtClean="0"/>
              <a:t>betweena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smtClean="0"/>
              <a:t>the SQL Server Database for retrieving </a:t>
            </a:r>
            <a:br>
              <a:rPr lang="en-US" dirty="0" smtClean="0"/>
            </a:br>
            <a:r>
              <a:rPr lang="en-US" dirty="0" smtClean="0"/>
              <a:t>and saving data.</a:t>
            </a:r>
          </a:p>
        </p:txBody>
      </p:sp>
      <p:sp>
        <p:nvSpPr>
          <p:cNvPr id="1434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DCA340-28CD-4EBC-AE0B-DAE7807E7D83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60030"/>
              </p:ext>
            </p:extLst>
          </p:nvPr>
        </p:nvGraphicFramePr>
        <p:xfrm>
          <a:off x="1204118" y="2964656"/>
          <a:ext cx="7500938" cy="101123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57375"/>
                <a:gridCol w="5643563"/>
              </a:tblGrid>
              <a:tr h="6402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SelectCommand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InsertCommand,UpdateCommand</a:t>
                      </a:r>
                      <a:endParaRPr kumimoji="0" lang="en-US" sz="1800" b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DeleteCommand</a:t>
                      </a:r>
                      <a:endParaRPr lang="en-US" sz="1800" b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</a:tr>
              <a:tr h="37095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Calibri" pitchFamily="34" charset="0"/>
                          <a:cs typeface="Calibri" pitchFamily="34" charset="0"/>
                        </a:rPr>
                        <a:t>RowUpdated</a:t>
                      </a:r>
                      <a:r>
                        <a:rPr lang="en-US" sz="1800" b="0" dirty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US" sz="18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RowUpdating</a:t>
                      </a:r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</a:tr>
            </a:tbl>
          </a:graphicData>
        </a:graphic>
      </p:graphicFrame>
      <p:pic>
        <p:nvPicPr>
          <p:cNvPr id="143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33863"/>
            <a:ext cx="7775575" cy="207168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OleDbDataAdapter</a:t>
            </a:r>
            <a:endParaRPr 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mtClean="0"/>
              <a:t>Used to connect  to multiple  database such as : SQLServer, Access, Oracle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mtClean="0"/>
              <a:t>Exists in the namespace :  </a:t>
            </a:r>
            <a:r>
              <a:rPr lang="en-US" b="1" smtClean="0">
                <a:solidFill>
                  <a:srgbClr val="0000FF"/>
                </a:solidFill>
              </a:rPr>
              <a:t>System.Data.OleDb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mtClean="0"/>
              <a:t>Have the same properties and events as </a:t>
            </a:r>
            <a:r>
              <a:rPr lang="en-US" b="1" smtClean="0">
                <a:solidFill>
                  <a:srgbClr val="FF0000"/>
                </a:solidFill>
              </a:rPr>
              <a:t>SqlDataAdapter</a:t>
            </a:r>
          </a:p>
          <a:p>
            <a:pPr eaLnBrk="1" hangingPunct="1"/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6C1AC3-4F42-4C1C-8B31-F75A816EEE27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5" name="Picture 4" descr="PPT30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00375"/>
            <a:ext cx="32162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SqlDataReader</a:t>
            </a: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read data from SQL Server in a sequential manner:</a:t>
            </a:r>
          </a:p>
          <a:p>
            <a:pPr lvl="1" eaLnBrk="1" hangingPunct="1"/>
            <a:r>
              <a:rPr lang="en-US" smtClean="0"/>
              <a:t>Retrieves a forward-only and read-only stream of data</a:t>
            </a:r>
          </a:p>
          <a:p>
            <a:pPr lvl="1" eaLnBrk="1" hangingPunct="1"/>
            <a:r>
              <a:rPr lang="en-US" smtClean="0"/>
              <a:t>Is used in the connected architecture of ADO.NET</a:t>
            </a:r>
          </a:p>
          <a:p>
            <a:pPr eaLnBrk="1" hangingPunct="1">
              <a:spcBef>
                <a:spcPts val="1800"/>
              </a:spcBef>
            </a:pPr>
            <a:r>
              <a:rPr lang="en-US" smtClean="0"/>
              <a:t>Steps for retrieving data:</a:t>
            </a:r>
          </a:p>
          <a:p>
            <a:pPr lvl="1" eaLnBrk="1" hangingPunct="1"/>
            <a:r>
              <a:rPr lang="en-US" smtClean="0"/>
              <a:t>Connect to SQL Server by </a:t>
            </a:r>
            <a:r>
              <a:rPr lang="en-US" smtClean="0">
                <a:solidFill>
                  <a:srgbClr val="FF0000"/>
                </a:solidFill>
              </a:rPr>
              <a:t>SqlConnection</a:t>
            </a:r>
          </a:p>
          <a:p>
            <a:pPr lvl="1" eaLnBrk="1" hangingPunct="1"/>
            <a:r>
              <a:rPr lang="en-US" smtClean="0"/>
              <a:t>Invoke </a:t>
            </a:r>
            <a:r>
              <a:rPr lang="en-US" smtClean="0">
                <a:solidFill>
                  <a:srgbClr val="0000FF"/>
                </a:solidFill>
              </a:rPr>
              <a:t>ExecuteReader() </a:t>
            </a:r>
            <a:r>
              <a:rPr lang="en-US" smtClean="0"/>
              <a:t>method of  </a:t>
            </a:r>
            <a:r>
              <a:rPr lang="en-US" smtClean="0">
                <a:solidFill>
                  <a:srgbClr val="FF0000"/>
                </a:solidFill>
              </a:rPr>
              <a:t>SqlCommand</a:t>
            </a:r>
            <a:r>
              <a:rPr lang="en-US" smtClean="0"/>
              <a:t> object</a:t>
            </a:r>
          </a:p>
          <a:p>
            <a:pPr lvl="1" eaLnBrk="1" hangingPunct="1"/>
            <a:r>
              <a:rPr lang="en-US" smtClean="0"/>
              <a:t>Read the records by </a:t>
            </a:r>
            <a:r>
              <a:rPr lang="en-US" smtClean="0">
                <a:solidFill>
                  <a:srgbClr val="0000FF"/>
                </a:solidFill>
              </a:rPr>
              <a:t>Read()</a:t>
            </a:r>
            <a:r>
              <a:rPr lang="en-US" smtClean="0"/>
              <a:t> method</a:t>
            </a:r>
            <a:endParaRPr lang="vi-VN" smtClean="0"/>
          </a:p>
          <a:p>
            <a:pPr eaLnBrk="1" hangingPunct="1"/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FBCF58-551E-406A-A49B-1EACEBAE2335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75" y="4489450"/>
          <a:ext cx="7500938" cy="10970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57375"/>
                <a:gridCol w="5643563"/>
              </a:tblGrid>
              <a:tr h="396103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FieldCount, HasRows, IsClosed,RecordsAffected</a:t>
                      </a:r>
                      <a:endParaRPr kumimoji="0" lang="en-US" sz="20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73" marB="45673"/>
                </a:tc>
              </a:tr>
              <a:tr h="700860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Read, GetByte, GetChar, GetInt32,</a:t>
                      </a:r>
                      <a:r>
                        <a:rPr lang="en-US" sz="2000" b="0" baseline="0" smtClean="0">
                          <a:latin typeface="Calibri" pitchFamily="34" charset="0"/>
                          <a:cs typeface="Calibri" pitchFamily="34" charset="0"/>
                        </a:rPr>
                        <a:t> GetSqlString, GetString, GetValue, GetName, Close</a:t>
                      </a:r>
                      <a:endParaRPr lang="en-US" sz="20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73" marB="45673"/>
                </a:tc>
              </a:tr>
            </a:tbl>
          </a:graphicData>
        </a:graphic>
      </p:graphicFrame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00313"/>
            <a:ext cx="7786688" cy="2857500"/>
          </a:xfrm>
          <a:prstGeom prst="rect">
            <a:avLst/>
          </a:prstGeom>
          <a:noFill/>
          <a:ln w="9525">
            <a:solidFill>
              <a:srgbClr val="FF0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DataSet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a representation of database objects in cached memory.</a:t>
            </a:r>
          </a:p>
          <a:p>
            <a:pPr eaLnBrk="1" hangingPunct="1"/>
            <a:r>
              <a:rPr lang="en-US" smtClean="0"/>
              <a:t>Includes relational tables and constraints.</a:t>
            </a:r>
          </a:p>
          <a:p>
            <a:pPr eaLnBrk="1" hangingPunct="1"/>
            <a:r>
              <a:rPr lang="en-US" smtClean="0"/>
              <a:t>Interacts with data source indirectly.</a:t>
            </a:r>
          </a:p>
          <a:p>
            <a:pPr eaLnBrk="1" hangingPunct="1"/>
            <a:r>
              <a:rPr lang="en-US" smtClean="0"/>
              <a:t>Features:</a:t>
            </a:r>
          </a:p>
          <a:p>
            <a:pPr marL="808038" lvl="1" indent="-228600" eaLnBrk="1" hangingPunct="1">
              <a:spcBef>
                <a:spcPct val="0"/>
              </a:spcBef>
            </a:pPr>
            <a:r>
              <a:rPr lang="en-US" smtClean="0"/>
              <a:t>Working with disconnected data</a:t>
            </a:r>
          </a:p>
          <a:p>
            <a:pPr marL="808038" lvl="1" indent="-228600" eaLnBrk="1" hangingPunct="1">
              <a:spcBef>
                <a:spcPct val="0"/>
              </a:spcBef>
            </a:pPr>
            <a:r>
              <a:rPr lang="en-US" smtClean="0"/>
              <a:t>Working with Hierarchical data</a:t>
            </a:r>
          </a:p>
          <a:p>
            <a:pPr marL="808038" lvl="1" indent="-228600" eaLnBrk="1" hangingPunct="1">
              <a:spcBef>
                <a:spcPct val="0"/>
              </a:spcBef>
            </a:pPr>
            <a:r>
              <a:rPr lang="en-US" smtClean="0"/>
              <a:t>Caching changes</a:t>
            </a:r>
          </a:p>
          <a:p>
            <a:pPr marL="808038" lvl="1" indent="-228600" eaLnBrk="1" hangingPunct="1">
              <a:spcBef>
                <a:spcPct val="0"/>
              </a:spcBef>
            </a:pPr>
            <a:r>
              <a:rPr lang="en-US" smtClean="0"/>
              <a:t>Supporting XML</a:t>
            </a:r>
          </a:p>
          <a:p>
            <a:pPr marL="808038" lvl="1" indent="-228600" eaLnBrk="1" hangingPunct="1">
              <a:spcBef>
                <a:spcPct val="0"/>
              </a:spcBef>
            </a:pPr>
            <a:r>
              <a:rPr lang="en-US" smtClean="0"/>
              <a:t>Implementing Uniform functionality</a:t>
            </a:r>
          </a:p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E2078D-F989-4FE4-970B-E8BA207EE61B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38" y="4786313"/>
          <a:ext cx="7500937" cy="101123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437"/>
                <a:gridCol w="6286500"/>
              </a:tblGrid>
              <a:tr h="37095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DataSetName,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Relations, Tables, Locale</a:t>
                      </a:r>
                      <a:endParaRPr lang="en-US" sz="1800" b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AcceptChanges,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Clear, Merge, GetXml, ReadXml, WriteXML,</a:t>
                      </a:r>
                    </a:p>
                    <a:p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RejectChanges,  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More on DataSets …</a:t>
            </a:r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DataSet 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>
                <a:solidFill>
                  <a:srgbClr val="0000FF"/>
                </a:solidFill>
              </a:rPr>
              <a:t>TypeDataSet</a:t>
            </a:r>
            <a:r>
              <a:rPr lang="en-US" smtClean="0"/>
              <a:t> :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/>
              <a:t>Have a schema xsd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>
                <a:solidFill>
                  <a:srgbClr val="0000FF"/>
                </a:solidFill>
              </a:rPr>
              <a:t>UntypeDataSet :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/>
              <a:t>Create by a code : DataSet A = new DataSet()</a:t>
            </a:r>
          </a:p>
          <a:p>
            <a:pPr eaLnBrk="1" hangingPunct="1">
              <a:spcBef>
                <a:spcPts val="1800"/>
              </a:spcBef>
            </a:pPr>
            <a:r>
              <a:rPr lang="en-US" smtClean="0"/>
              <a:t>Fetching XML data using DataSets: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ReadXML(string path) : read XML file to DataSet</a:t>
            </a:r>
          </a:p>
          <a:p>
            <a:pPr lvl="1" eaLnBrk="1" hangingPunct="1"/>
            <a:r>
              <a:rPr lang="en-US" smtClean="0"/>
              <a:t>WriteXML(string path) : save the content DataSet to a XML file</a:t>
            </a:r>
          </a:p>
          <a:p>
            <a:pPr eaLnBrk="1" hangingPunct="1">
              <a:spcBef>
                <a:spcPts val="1800"/>
              </a:spcBef>
            </a:pPr>
            <a:r>
              <a:rPr lang="en-US" smtClean="0"/>
              <a:t>Navigate Record </a:t>
            </a:r>
            <a:r>
              <a:rPr lang="en-US" smtClean="0">
                <a:solidFill>
                  <a:srgbClr val="0000FF"/>
                </a:solidFill>
              </a:rPr>
              <a:t>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Using the  index of the collection (table)</a:t>
            </a:r>
          </a:p>
          <a:p>
            <a:pPr lvl="1" eaLnBrk="1" hangingPunct="1"/>
            <a:r>
              <a:rPr lang="en-US" smtClean="0"/>
              <a:t>Using </a:t>
            </a:r>
            <a:r>
              <a:rPr lang="en-US" smtClean="0">
                <a:solidFill>
                  <a:srgbClr val="FF0000"/>
                </a:solidFill>
              </a:rPr>
              <a:t>BindingSource </a:t>
            </a:r>
            <a:r>
              <a:rPr lang="en-US" smtClean="0"/>
              <a:t>class and methods such as :</a:t>
            </a:r>
          </a:p>
          <a:p>
            <a:pPr lvl="2" eaLnBrk="1" hangingPunct="1"/>
            <a:r>
              <a:rPr lang="en-US" smtClean="0"/>
              <a:t>MoveFirst, MoveLast,  MoveNext,  MovePrevious</a:t>
            </a:r>
          </a:p>
          <a:p>
            <a:pPr eaLnBrk="1" hangingPunct="1"/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8012D6-4648-4C93-9CB3-AAF24E75673E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DataTable</a:t>
            </a:r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mtClean="0"/>
              <a:t>Represent a table in DataSet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mtClean="0"/>
              <a:t> Have a constraint objects that ensure data integrity.</a:t>
            </a:r>
            <a:endParaRPr lang="vi-VN" smtClean="0"/>
          </a:p>
          <a:p>
            <a:pPr eaLnBrk="1" hangingPunct="1"/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53728-0A1C-472E-9DE6-884503452E0E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38" y="2214563"/>
          <a:ext cx="7358062" cy="1651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91306"/>
                <a:gridCol w="61667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TableName,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Columns, Rows, DataSet, ParentRelations, ChildRelations</a:t>
                      </a:r>
                      <a:endParaRPr lang="en-US" b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Clear,Load,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AcceptChanges, NewRow, ReadXml, WriteXml,</a:t>
                      </a:r>
                    </a:p>
                    <a:p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Select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ColumnChanged,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RowChanged, RowDeleted, TableNewRow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/>
                </a:tc>
              </a:tr>
            </a:tbl>
          </a:graphicData>
        </a:graphic>
      </p:graphicFrame>
      <p:pic>
        <p:nvPicPr>
          <p:cNvPr id="20499" name="Picture 7" descr="PPT42B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30" y="476672"/>
            <a:ext cx="205526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5" descr="PPT4B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4071938"/>
            <a:ext cx="6219825" cy="209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1177</TotalTime>
  <Words>792</Words>
  <Application>Microsoft Office PowerPoint</Application>
  <PresentationFormat>On-screen Show (4:3)</PresentationFormat>
  <Paragraphs>189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Gill Sans MT</vt:lpstr>
      <vt:lpstr>Tahoma</vt:lpstr>
      <vt:lpstr>Wingdings</vt:lpstr>
      <vt:lpstr>Wingdings 2</vt:lpstr>
      <vt:lpstr>Solstice</vt:lpstr>
      <vt:lpstr>PowerPoint Presentation</vt:lpstr>
      <vt:lpstr>Objectives</vt:lpstr>
      <vt:lpstr>DataAdapter</vt:lpstr>
      <vt:lpstr>SqlDataAdapter</vt:lpstr>
      <vt:lpstr>OleDbDataAdapter</vt:lpstr>
      <vt:lpstr>SqlDataReader</vt:lpstr>
      <vt:lpstr>DataSet</vt:lpstr>
      <vt:lpstr>More on DataSets …</vt:lpstr>
      <vt:lpstr>DataTable</vt:lpstr>
      <vt:lpstr>DataTableCollection</vt:lpstr>
      <vt:lpstr>DataRelation</vt:lpstr>
      <vt:lpstr>DataColumn class</vt:lpstr>
      <vt:lpstr>DataRow</vt:lpstr>
      <vt:lpstr>DataTableReader</vt:lpstr>
      <vt:lpstr>Demo</vt:lpstr>
      <vt:lpstr>DataView</vt:lpstr>
      <vt:lpstr>DataViewManager</vt:lpstr>
      <vt:lpstr>DataGrid control</vt:lpstr>
      <vt:lpstr>DataGridView control</vt:lpstr>
      <vt:lpstr>Example </vt:lpstr>
      <vt:lpstr>DataGridView &amp; DataGrid control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WinForms – Basic Controls</dc:title>
  <dc:creator>Sinh Tran</dc:creator>
  <cp:lastModifiedBy>Sinh Tran</cp:lastModifiedBy>
  <cp:revision>118</cp:revision>
  <dcterms:created xsi:type="dcterms:W3CDTF">2008-05-20T01:37:26Z</dcterms:created>
  <dcterms:modified xsi:type="dcterms:W3CDTF">2019-08-22T12:57:18Z</dcterms:modified>
</cp:coreProperties>
</file>