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6"/>
  </p:notesMasterIdLst>
  <p:handoutMasterIdLst>
    <p:handoutMasterId r:id="rId27"/>
  </p:handoutMasterIdLst>
  <p:sldIdLst>
    <p:sldId id="443" r:id="rId2"/>
    <p:sldId id="425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369" r:id="rId20"/>
    <p:sldId id="370" r:id="rId21"/>
    <p:sldId id="402" r:id="rId22"/>
    <p:sldId id="403" r:id="rId23"/>
    <p:sldId id="405" r:id="rId24"/>
    <p:sldId id="442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FF"/>
    <a:srgbClr val="006699"/>
    <a:srgbClr val="FFF7D5"/>
    <a:srgbClr val="FFEDA3"/>
    <a:srgbClr val="008080"/>
    <a:srgbClr val="004E4C"/>
    <a:srgbClr val="0066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8" autoAdjust="0"/>
    <p:restoredTop sz="94728" autoAdjust="0"/>
  </p:normalViewPr>
  <p:slideViewPr>
    <p:cSldViewPr>
      <p:cViewPr varScale="1">
        <p:scale>
          <a:sx n="84" d="100"/>
          <a:sy n="84" d="100"/>
        </p:scale>
        <p:origin x="16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5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1C763A-7861-4716-A562-0D107C4B1F0D}" type="datetime1">
              <a:rPr lang="en-US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E9CAFD-2CC5-444A-A4B5-EC3EEEB3B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03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49857A0-3A76-46BE-A568-0EC72265C510}" type="datetime1">
              <a:rPr lang="en-US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95D7A5B-D014-4427-95D9-745E431AB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9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97A46-FF50-4CD6-9C23-BB66DDAED515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971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endParaRPr lang="en-US" sz="40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1066800" y="3276600"/>
            <a:ext cx="784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4000" b="1" smtClean="0">
                <a:solidFill>
                  <a:schemeClr val="bg1"/>
                </a:solidFill>
                <a:latin typeface="Calibri" panose="020F0502020204030204" pitchFamily="34" charset="0"/>
              </a:rPr>
              <a:t>Configuring and Deploying Applications </a:t>
            </a: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38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lnSpc>
                <a:spcPct val="70000"/>
              </a:lnSpc>
              <a:spcBef>
                <a:spcPct val="50000"/>
              </a:spcBef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4000" b="1" smtClean="0">
                <a:solidFill>
                  <a:srgbClr val="FFCC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3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XP_03_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8229600" cy="411162"/>
          </a:xfr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aseline="0">
                <a:latin typeface="Calibri" pitchFamily="34" charset="0"/>
              </a:defRPr>
            </a:lvl1pPr>
            <a:lvl2pPr>
              <a:defRPr sz="28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Windows Forms Programming with C# / Session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ABD30-712E-420F-8F47-0CC21F5FD7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762000" y="3482975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</a:rPr>
              <a:t>Package &amp; Deploy</a:t>
            </a:r>
            <a:endParaRPr lang="en-US" sz="40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7393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Windows Forms Programming with C# / Session 3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85C96EC-BBE0-4888-927D-20CE16DC9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anose="05000000000000000000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anose="05020102010507070707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anose="05020102010507070707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://pop/MovieApplication/publish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3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Property Page</a:t>
            </a:r>
            <a:endParaRPr lang="vi-VN" smtClean="0"/>
          </a:p>
        </p:txBody>
      </p:sp>
      <p:pic>
        <p:nvPicPr>
          <p:cNvPr id="16387" name="Picture 3" descr="PPTF6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39140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PPT617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19475"/>
            <a:ext cx="39243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PPTF78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267200"/>
            <a:ext cx="6002337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 Editor</a:t>
            </a:r>
            <a:endParaRPr lang="vi-VN" smtClean="0"/>
          </a:p>
        </p:txBody>
      </p:sp>
      <p:pic>
        <p:nvPicPr>
          <p:cNvPr id="17411" name="Picture 3" descr="PPTA89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312420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 descr="PPTF2B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066800"/>
            <a:ext cx="43624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PPT289F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48200"/>
            <a:ext cx="193357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Editor</a:t>
            </a:r>
            <a:endParaRPr lang="vi-VN" smtClean="0"/>
          </a:p>
        </p:txBody>
      </p:sp>
      <p:pic>
        <p:nvPicPr>
          <p:cNvPr id="18435" name="Picture 3" descr="PPT696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48000"/>
            <a:ext cx="38846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533400" y="1371600"/>
            <a:ext cx="3581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2000">
                <a:latin typeface="Courier New" panose="02070309020205020404" pitchFamily="49" charset="0"/>
              </a:rPr>
              <a:t>Used to add File , folder, project output and other items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2000">
                <a:latin typeface="Courier New" panose="02070309020205020404" pitchFamily="49" charset="0"/>
              </a:rPr>
              <a:t>Delete file , folder ..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2000">
                <a:latin typeface="Courier New" panose="02070309020205020404" pitchFamily="49" charset="0"/>
              </a:rPr>
              <a:t>Open as default</a:t>
            </a:r>
            <a:endParaRPr lang="vi-VN" sz="2000">
              <a:latin typeface="Courier New" panose="02070309020205020404" pitchFamily="49" charset="0"/>
            </a:endParaRPr>
          </a:p>
        </p:txBody>
      </p:sp>
      <p:pic>
        <p:nvPicPr>
          <p:cNvPr id="18437" name="Picture 5" descr="PPTC79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971800"/>
            <a:ext cx="4724400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 descr="PPT492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9825"/>
            <a:ext cx="48672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Registry</a:t>
            </a:r>
            <a:endParaRPr lang="vi-VN" smtClean="0"/>
          </a:p>
        </p:txBody>
      </p:sp>
      <p:pic>
        <p:nvPicPr>
          <p:cNvPr id="19459" name="Picture 3" descr="PPTEAC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39528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 descr="PPT1F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3352800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PPT23D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4876800"/>
            <a:ext cx="5980112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FileType Editor</a:t>
            </a:r>
            <a:endParaRPr lang="vi-VN" smtClean="0"/>
          </a:p>
        </p:txBody>
      </p:sp>
      <p:pic>
        <p:nvPicPr>
          <p:cNvPr id="20483" name="Picture 3" descr="PPT2E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8738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PPTCD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22750"/>
            <a:ext cx="466725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Editor</a:t>
            </a:r>
          </a:p>
        </p:txBody>
      </p:sp>
      <p:pic>
        <p:nvPicPr>
          <p:cNvPr id="21507" name="Picture 4" descr="PPT81D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92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 descr="PPTAB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18303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6" descr="PPTDCB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44196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Action Editor</a:t>
            </a:r>
            <a:endParaRPr lang="vi-VN" smtClean="0"/>
          </a:p>
        </p:txBody>
      </p:sp>
      <p:pic>
        <p:nvPicPr>
          <p:cNvPr id="22531" name="Picture 3" descr="PPT13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6245225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 descr="PPT6CE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810000"/>
            <a:ext cx="23622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PPTF2A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466138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Launch Condition</a:t>
            </a:r>
            <a:endParaRPr lang="vi-VN" smtClean="0"/>
          </a:p>
        </p:txBody>
      </p:sp>
      <p:pic>
        <p:nvPicPr>
          <p:cNvPr id="23555" name="Picture 3" descr="PPT82A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195888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 descr="PPTAFA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4003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PPTB4C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4343400"/>
            <a:ext cx="8015287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ClickOnce</a:t>
            </a:r>
            <a:endParaRPr lang="vi-VN" smtClean="0"/>
          </a:p>
        </p:txBody>
      </p:sp>
      <p:pic>
        <p:nvPicPr>
          <p:cNvPr id="24579" name="Picture 3" descr="PPT22D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6143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PPTE79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28194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3581400" y="2819400"/>
            <a:ext cx="53340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2000">
                <a:latin typeface="Courier New" panose="02070309020205020404" pitchFamily="49" charset="0"/>
              </a:rPr>
              <a:t> </a:t>
            </a:r>
            <a:r>
              <a:rPr lang="en-US" sz="1400">
                <a:latin typeface="Courier New" panose="02070309020205020404" pitchFamily="49" charset="0"/>
              </a:rPr>
              <a:t>This a technology which allows you to create auto-updating application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400">
                <a:latin typeface="Courier New" panose="02070309020205020404" pitchFamily="49" charset="0"/>
              </a:rPr>
              <a:t> Used when the software frequent change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400">
                <a:latin typeface="Courier New" panose="02070309020205020404" pitchFamily="49" charset="0"/>
              </a:rPr>
              <a:t> Install and run : Internet , Intranet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400">
                <a:latin typeface="Courier New" panose="02070309020205020404" pitchFamily="49" charset="0"/>
              </a:rPr>
              <a:t> Security must set before installation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400">
                <a:latin typeface="Courier New" panose="02070309020205020404" pitchFamily="49" charset="0"/>
              </a:rPr>
              <a:t> Install on user’s local machine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400">
                <a:latin typeface="Courier New" panose="02070309020205020404" pitchFamily="49" charset="0"/>
              </a:rPr>
              <a:t> Check for any new version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400">
                <a:latin typeface="Courier New" panose="02070309020205020404" pitchFamily="49" charset="0"/>
              </a:rPr>
              <a:t> 3 way to publish ClickOnce :</a:t>
            </a:r>
            <a:endParaRPr lang="vi-VN" sz="1400">
              <a:latin typeface="Courier New" panose="02070309020205020404" pitchFamily="49" charset="0"/>
            </a:endParaRPr>
          </a:p>
        </p:txBody>
      </p:sp>
      <p:pic>
        <p:nvPicPr>
          <p:cNvPr id="24582" name="Picture 6" descr="PPTCA7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249863"/>
            <a:ext cx="2514600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28600" y="3352800"/>
            <a:ext cx="3124200" cy="2209800"/>
          </a:xfrm>
          <a:prstGeom prst="ellipse">
            <a:avLst/>
          </a:prstGeom>
          <a:solidFill>
            <a:srgbClr val="FFEDA3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56420D-DB56-4ABE-975F-DC284CEA8C95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817938"/>
            <a:ext cx="19018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85800" y="1143000"/>
            <a:ext cx="1676400" cy="914400"/>
          </a:xfrm>
          <a:prstGeom prst="roundRect">
            <a:avLst/>
          </a:prstGeom>
          <a:solidFill>
            <a:srgbClr val="FFEDA3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800" b="1" dirty="0">
                <a:solidFill>
                  <a:schemeClr val="tx1"/>
                </a:solidFill>
                <a:latin typeface="Calibri" pitchFamily="34" charset="0"/>
              </a:rPr>
              <a:t>Application Planning</a:t>
            </a:r>
          </a:p>
        </p:txBody>
      </p:sp>
      <p:sp>
        <p:nvSpPr>
          <p:cNvPr id="8" name="Right Arrow 7"/>
          <p:cNvSpPr/>
          <p:nvPr/>
        </p:nvSpPr>
        <p:spPr>
          <a:xfrm rot="5400000">
            <a:off x="990600" y="25146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5562600"/>
            <a:ext cx="27432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latin typeface="Calibri" panose="020F0502020204030204" pitchFamily="34" charset="0"/>
              </a:rPr>
              <a:t>Application Development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81400" y="4267200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00600" y="3276600"/>
            <a:ext cx="3124200" cy="2209800"/>
          </a:xfrm>
          <a:prstGeom prst="ellipse">
            <a:avLst/>
          </a:prstGeom>
          <a:solidFill>
            <a:srgbClr val="FFEDA3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343400" y="2514600"/>
            <a:ext cx="27432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latin typeface="Calibri" panose="020F0502020204030204" pitchFamily="34" charset="0"/>
              </a:rPr>
              <a:t>Application Deployment</a:t>
            </a:r>
          </a:p>
        </p:txBody>
      </p:sp>
      <p:pic>
        <p:nvPicPr>
          <p:cNvPr id="14" name="Picture 6" descr="Cloud_compu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7" t="18181" r="35806" b="49091"/>
          <a:stretch>
            <a:fillRect/>
          </a:stretch>
        </p:blipFill>
        <p:spPr bwMode="auto">
          <a:xfrm>
            <a:off x="5791200" y="3429000"/>
            <a:ext cx="9985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010400" y="1981200"/>
            <a:ext cx="1981200" cy="1219200"/>
          </a:xfrm>
          <a:prstGeom prst="rect">
            <a:avLst/>
          </a:prstGeom>
          <a:solidFill>
            <a:srgbClr val="FFEDA3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Courier New" pitchFamily="49" charset="0"/>
              <a:buChar char="o"/>
              <a:defRPr/>
            </a:pPr>
            <a:r>
              <a:rPr lang="en-US" sz="1600" b="1" dirty="0">
                <a:solidFill>
                  <a:schemeClr val="tx1"/>
                </a:solidFill>
                <a:latin typeface="Calibri" pitchFamily="34" charset="0"/>
              </a:rPr>
              <a:t> Requires lot of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b="1" dirty="0">
                <a:solidFill>
                  <a:schemeClr val="tx1"/>
                </a:solidFill>
                <a:latin typeface="Calibri" pitchFamily="34" charset="0"/>
              </a:rPr>
              <a:t>   planning and effort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Courier New" pitchFamily="49" charset="0"/>
              <a:buChar char="o"/>
              <a:defRPr/>
            </a:pPr>
            <a:r>
              <a:rPr lang="en-US" sz="1600" b="1" dirty="0">
                <a:solidFill>
                  <a:schemeClr val="tx1"/>
                </a:solidFill>
                <a:latin typeface="Calibri" pitchFamily="34" charset="0"/>
              </a:rPr>
              <a:t> Many issues in  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b="1" dirty="0">
                <a:solidFill>
                  <a:schemeClr val="tx1"/>
                </a:solidFill>
                <a:latin typeface="Calibri" pitchFamily="34" charset="0"/>
              </a:rPr>
              <a:t>   deployment</a:t>
            </a:r>
            <a:endParaRPr lang="en-US" sz="1600" dirty="0">
              <a:latin typeface="Calibri" pitchFamily="34" charset="0"/>
            </a:endParaRPr>
          </a:p>
        </p:txBody>
      </p:sp>
      <p:pic>
        <p:nvPicPr>
          <p:cNvPr id="19" name="Picture 18" descr="Img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886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2590800" y="2743200"/>
            <a:ext cx="4343400" cy="18288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800" b="1" dirty="0">
                <a:solidFill>
                  <a:schemeClr val="tx1"/>
                </a:solidFill>
                <a:latin typeface="Calibri" pitchFamily="34" charset="0"/>
              </a:rPr>
              <a:t>ClickOnce Technology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362200" y="4953000"/>
            <a:ext cx="624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latin typeface="Calibri" panose="020F0502020204030204" pitchFamily="34" charset="0"/>
              </a:rPr>
              <a:t>Easier deployment and installation</a:t>
            </a:r>
          </a:p>
        </p:txBody>
      </p:sp>
      <p:pic>
        <p:nvPicPr>
          <p:cNvPr id="22" name="Picture 21" descr="Img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71600"/>
            <a:ext cx="32353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2362200" y="4191000"/>
            <a:ext cx="5029200" cy="1143000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Improved ClickOnce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934200" y="3962400"/>
            <a:ext cx="91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5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ClickOnce Deployment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" presetClass="entr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4" grpId="0"/>
      <p:bldP spid="5" grpId="0"/>
      <p:bldP spid="7" grpId="0" animBg="1"/>
      <p:bldP spid="7" grpId="1" animBg="1"/>
      <p:bldP spid="8" grpId="0" animBg="1"/>
      <p:bldP spid="8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/>
      <p:bldP spid="13" grpId="1"/>
      <p:bldP spid="15" grpId="0" animBg="1"/>
      <p:bldP spid="15" grpId="1" animBg="1"/>
      <p:bldP spid="20" grpId="0" animBg="1"/>
      <p:bldP spid="20" grpId="1" animBg="1"/>
      <p:bldP spid="21" grpId="0"/>
      <p:bldP spid="21" grpId="1"/>
      <p:bldP spid="23" grpId="0" animBg="1"/>
      <p:bldP spid="24" grpId="0"/>
      <p:bldP spid="2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pic>
        <p:nvPicPr>
          <p:cNvPr id="8195" name="Picture 4" descr="PPTCEB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39846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5" descr="PPT3C6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33623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384175" y="987425"/>
            <a:ext cx="8610600" cy="5257800"/>
          </a:xfrm>
        </p:spPr>
        <p:txBody>
          <a:bodyPr/>
          <a:lstStyle/>
          <a:p>
            <a:r>
              <a:rPr lang="en-US" smtClean="0"/>
              <a:t>ClickOnce:</a:t>
            </a:r>
          </a:p>
          <a:p>
            <a:pPr lvl="1" algn="just"/>
            <a:r>
              <a:rPr lang="en-US" sz="2400" smtClean="0"/>
              <a:t>Is a deployment technology facilitating creation of self-updating Windows-based applications</a:t>
            </a: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Can be used to publish Windows Forms, Windows Presentation Foundation (WPF), console-based applications, and so forth</a:t>
            </a: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Any Windows Forms (.exe file), Windows Presentation Foundation (.xbap file), console application (.exe file), or Office (.dll library) solution published using ClickOnce technology is termed as a ClickOnce application 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smtClean="0"/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7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AFBD9F-A99A-4D55-811A-DFD8522A4D91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ClickOnce Deployment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4175" y="987425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Calibri" panose="020F0502020204030204" pitchFamily="34" charset="0"/>
              </a:rPr>
              <a:t>Key features of ClickOnce applications:</a:t>
            </a:r>
          </a:p>
          <a:p>
            <a:pPr lvl="1"/>
            <a:r>
              <a:rPr lang="en-US">
                <a:latin typeface="Calibri" panose="020F0502020204030204" pitchFamily="34" charset="0"/>
              </a:rPr>
              <a:t>Self-contained and isolated from the other</a:t>
            </a:r>
          </a:p>
          <a:p>
            <a:pPr lvl="1"/>
            <a:r>
              <a:rPr lang="en-US">
                <a:latin typeface="Calibri" panose="020F0502020204030204" pitchFamily="34" charset="0"/>
              </a:rPr>
              <a:t>Self-updating</a:t>
            </a:r>
          </a:p>
          <a:p>
            <a:pPr lvl="1"/>
            <a:r>
              <a:rPr lang="en-US">
                <a:latin typeface="Calibri" panose="020F0502020204030204" pitchFamily="34" charset="0"/>
              </a:rPr>
              <a:t>Do not require administrator privileges for installation</a:t>
            </a:r>
          </a:p>
          <a:p>
            <a:endParaRPr 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Installing a ClickOnce Application on a Client Computer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5" y="987425"/>
            <a:ext cx="8610600" cy="5257800"/>
          </a:xfrm>
        </p:spPr>
        <p:txBody>
          <a:bodyPr/>
          <a:lstStyle/>
          <a:p>
            <a:r>
              <a:rPr lang="en-US" smtClean="0"/>
              <a:t>You can install a ClickOnce application on a client computer in two ways:</a:t>
            </a:r>
          </a:p>
          <a:p>
            <a:pPr lvl="1"/>
            <a:r>
              <a:rPr lang="en-US" smtClean="0"/>
              <a:t>Installing a ClickOnce application from a Web site: </a:t>
            </a:r>
          </a:p>
          <a:p>
            <a:pPr marL="1314450" lvl="2" indent="-514350">
              <a:buSzPct val="100000"/>
              <a:buFontTx/>
              <a:buAutoNum type="arabicPeriod"/>
            </a:pPr>
            <a:r>
              <a:rPr lang="en-US" smtClean="0"/>
              <a:t>Launch the Publish.htm Web page from the installation URL</a:t>
            </a:r>
          </a:p>
          <a:p>
            <a:pPr marL="1314450" lvl="2" indent="-514350">
              <a:buSzPct val="100000"/>
              <a:buFont typeface="Wingdings 2" panose="05020102010507070707" pitchFamily="18" charset="2"/>
              <a:buNone/>
            </a:pPr>
            <a:r>
              <a:rPr lang="en-US" smtClean="0"/>
              <a:t>          Assume that the application named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MovieApplication</a:t>
            </a:r>
            <a:r>
              <a:rPr lang="en-US" sz="1600" smtClean="0"/>
              <a:t> </a:t>
            </a:r>
            <a:r>
              <a:rPr lang="en-US" smtClean="0"/>
              <a:t>was published to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http://localhost/MovieApplication</a:t>
            </a:r>
            <a:r>
              <a:rPr lang="en-US" smtClean="0"/>
              <a:t>, and the machine name was named </a:t>
            </a:r>
            <a:r>
              <a:rPr lang="en-US" b="1" smtClean="0"/>
              <a:t>pop, </a:t>
            </a:r>
            <a:r>
              <a:rPr lang="en-US" smtClean="0"/>
              <a:t>the Publish.htm file would be located at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http://pop/MovieApplication/publish.htm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314450" lvl="2" indent="-514350">
              <a:buSzPct val="100000"/>
              <a:buFontTx/>
              <a:buAutoNum type="arabicPeriod"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2" indent="-514350">
              <a:buSzPct val="100000"/>
              <a:buFontTx/>
              <a:buAutoNum type="arabicPeriod"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2" indent="-514350">
              <a:buSzPct val="100000"/>
              <a:buFontTx/>
              <a:buAutoNum type="arabicPeriod" startAt="2"/>
            </a:pPr>
            <a:r>
              <a:rPr lang="en-US" smtClean="0"/>
              <a:t>Click </a:t>
            </a:r>
            <a:r>
              <a:rPr lang="en-US" b="1" smtClean="0"/>
              <a:t>Run </a:t>
            </a:r>
            <a:r>
              <a:rPr lang="en-US" smtClean="0"/>
              <a:t>and follow the steps (if any) in the Install wizard </a:t>
            </a:r>
          </a:p>
          <a:p>
            <a:pPr marL="1314450" lvl="2" indent="-514350">
              <a:buSzPct val="100000"/>
              <a:buFontTx/>
              <a:buAutoNum type="arabicPeriod" startAt="2"/>
            </a:pP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7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69641B-7307-4413-8FC3-7886D380FD6C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 descr="Figure 7.16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224463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Installing a ClickOnce Application on a Client Computer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5" y="987425"/>
            <a:ext cx="8610600" cy="5257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To install a ClickOnce application from a file share:</a:t>
            </a:r>
          </a:p>
          <a:p>
            <a:pPr marL="971550" lvl="1" indent="-514350">
              <a:buSzPct val="100000"/>
              <a:buFont typeface="+mj-lt"/>
              <a:buAutoNum type="arabicPeriod"/>
              <a:defRPr/>
            </a:pPr>
            <a:r>
              <a:rPr lang="en-US" sz="2400" dirty="0" smtClean="0"/>
              <a:t>Open the file share </a:t>
            </a:r>
          </a:p>
          <a:p>
            <a:pPr marL="971550" lvl="1" indent="-514350">
              <a:buSzPct val="100000"/>
              <a:buFont typeface="+mj-lt"/>
              <a:buAutoNum type="arabicPeriod"/>
              <a:defRPr/>
            </a:pPr>
            <a:r>
              <a:rPr lang="en-US" sz="2400" dirty="0" smtClean="0"/>
              <a:t>Double-click </a:t>
            </a:r>
            <a:r>
              <a:rPr lang="en-US" sz="2400" b="1" dirty="0" smtClean="0"/>
              <a:t>Setup </a:t>
            </a:r>
            <a:r>
              <a:rPr lang="en-US" sz="2400" dirty="0" smtClean="0"/>
              <a:t>and follow the steps (if any) in the Install wizard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7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D88F8A-8D08-4FB6-926C-130EA486ED29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8678" name="Picture 5" descr="Figure 7.17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17703"/>
          <a:stretch>
            <a:fillRect/>
          </a:stretch>
        </p:blipFill>
        <p:spPr bwMode="auto">
          <a:xfrm>
            <a:off x="2362200" y="2971800"/>
            <a:ext cx="449580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4175" y="987425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>
                <a:latin typeface="Calibri" panose="020F0502020204030204" pitchFamily="34" charset="0"/>
              </a:rPr>
              <a:t>After compilation, a setup project generates an .msi file which includes a setup wizard for the application </a:t>
            </a:r>
          </a:p>
          <a:p>
            <a:r>
              <a:rPr lang="en-US" sz="2800">
                <a:latin typeface="Calibri" panose="020F0502020204030204" pitchFamily="34" charset="0"/>
              </a:rPr>
              <a:t>On double-clicking the .msi file, installation begins </a:t>
            </a:r>
          </a:p>
          <a:p>
            <a:r>
              <a:rPr lang="en-US" sz="2800">
                <a:latin typeface="Calibri" panose="020F0502020204030204" pitchFamily="34" charset="0"/>
              </a:rPr>
              <a:t>Each setup project includes six editors that allow to configure the contents and the behavior of the setup project </a:t>
            </a:r>
          </a:p>
          <a:p>
            <a:r>
              <a:rPr lang="en-US" sz="2800">
                <a:latin typeface="Calibri" panose="020F0502020204030204" pitchFamily="34" charset="0"/>
              </a:rPr>
              <a:t>These six editors are: </a:t>
            </a:r>
          </a:p>
          <a:p>
            <a:pPr lvl="1"/>
            <a:r>
              <a:rPr lang="en-US" sz="2000">
                <a:latin typeface="Calibri" panose="020F0502020204030204" pitchFamily="34" charset="0"/>
              </a:rPr>
              <a:t>File System Editor</a:t>
            </a:r>
          </a:p>
          <a:p>
            <a:pPr lvl="1"/>
            <a:r>
              <a:rPr lang="en-US" sz="2000">
                <a:latin typeface="Calibri" panose="020F0502020204030204" pitchFamily="34" charset="0"/>
              </a:rPr>
              <a:t>Registry</a:t>
            </a:r>
          </a:p>
          <a:p>
            <a:pPr lvl="1"/>
            <a:r>
              <a:rPr lang="en-US" sz="2000">
                <a:latin typeface="Calibri" panose="020F0502020204030204" pitchFamily="34" charset="0"/>
              </a:rPr>
              <a:t>File Types</a:t>
            </a:r>
          </a:p>
          <a:p>
            <a:pPr lvl="1"/>
            <a:r>
              <a:rPr lang="en-US" sz="2000">
                <a:latin typeface="Calibri" panose="020F0502020204030204" pitchFamily="34" charset="0"/>
              </a:rPr>
              <a:t>User Interface</a:t>
            </a:r>
          </a:p>
          <a:p>
            <a:pPr lvl="1"/>
            <a:r>
              <a:rPr lang="en-US" sz="2000">
                <a:latin typeface="Calibri" panose="020F0502020204030204" pitchFamily="34" charset="0"/>
              </a:rPr>
              <a:t>Custom Actions</a:t>
            </a:r>
          </a:p>
          <a:p>
            <a:pPr lvl="1"/>
            <a:r>
              <a:rPr lang="en-US" sz="2000">
                <a:latin typeface="Calibri" panose="020F0502020204030204" pitchFamily="34" charset="0"/>
              </a:rPr>
              <a:t>Launch Conditions</a:t>
            </a:r>
            <a:endParaRPr lang="en-US" sz="2400">
              <a:latin typeface="Calibri" panose="020F0502020204030204" pitchFamily="34" charset="0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Forms Setup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5" y="987425"/>
            <a:ext cx="8610600" cy="5257800"/>
          </a:xfrm>
        </p:spPr>
        <p:txBody>
          <a:bodyPr/>
          <a:lstStyle/>
          <a:p>
            <a:r>
              <a:rPr lang="en-US" sz="2400" smtClean="0"/>
              <a:t>Setup projects enable you to create Windows Installer files for the solutions</a:t>
            </a:r>
          </a:p>
          <a:p>
            <a:r>
              <a:rPr lang="en-US" sz="2400" smtClean="0"/>
              <a:t>Setup projects are configurable to a great extent </a:t>
            </a:r>
          </a:p>
          <a:p>
            <a:r>
              <a:rPr lang="en-US" sz="2400" smtClean="0"/>
              <a:t>Add a setup project to the solution as follows:</a:t>
            </a:r>
          </a:p>
          <a:p>
            <a:pPr marL="857250" lvl="1" indent="-457200">
              <a:buSzPct val="100000"/>
              <a:buFontTx/>
              <a:buAutoNum type="arabicPeriod"/>
            </a:pPr>
            <a:r>
              <a:rPr lang="en-US" sz="2000" smtClean="0"/>
              <a:t>Open  the solution in Visual Studio 2008</a:t>
            </a:r>
          </a:p>
          <a:p>
            <a:pPr marL="857250" lvl="1" indent="-457200">
              <a:buSzPct val="100000"/>
              <a:buFontTx/>
              <a:buAutoNum type="arabicPeriod"/>
            </a:pPr>
            <a:r>
              <a:rPr lang="en-US" sz="2000" smtClean="0"/>
              <a:t>Choose </a:t>
            </a:r>
            <a:r>
              <a:rPr lang="en-US" sz="2000" b="1" smtClean="0"/>
              <a:t>File→Add→ New Project </a:t>
            </a:r>
            <a:r>
              <a:rPr lang="en-US" sz="2000" smtClean="0"/>
              <a:t>to open the Add New Project dialog box</a:t>
            </a:r>
          </a:p>
          <a:p>
            <a:pPr marL="857250" lvl="1" indent="-457200">
              <a:buSzPct val="100000"/>
              <a:buFontTx/>
              <a:buAutoNum type="arabicPeriod"/>
            </a:pPr>
            <a:r>
              <a:rPr lang="en-US" sz="2000" smtClean="0"/>
              <a:t>Expand </a:t>
            </a:r>
            <a:r>
              <a:rPr lang="en-US" sz="2000" b="1" smtClean="0"/>
              <a:t>Other Project Types </a:t>
            </a:r>
            <a:r>
              <a:rPr lang="en-US" sz="2000" smtClean="0"/>
              <a:t>in the </a:t>
            </a:r>
            <a:r>
              <a:rPr lang="en-US" sz="2000" b="1" smtClean="0"/>
              <a:t>Project Types </a:t>
            </a:r>
            <a:r>
              <a:rPr lang="en-US" sz="2000" smtClean="0"/>
              <a:t>pane and click </a:t>
            </a:r>
            <a:r>
              <a:rPr lang="en-US" sz="2000" b="1" smtClean="0"/>
              <a:t>Setup and Deployment</a:t>
            </a:r>
            <a:r>
              <a:rPr lang="en-US" sz="2000" smtClean="0"/>
              <a:t> as shown </a:t>
            </a:r>
          </a:p>
          <a:p>
            <a:pPr marL="857250" lvl="1" indent="-457200">
              <a:buSzPct val="100000"/>
              <a:buFontTx/>
              <a:buAutoNum type="arabicPeriod"/>
            </a:pPr>
            <a:r>
              <a:rPr lang="en-US" sz="2000" smtClean="0"/>
              <a:t>Click </a:t>
            </a:r>
            <a:r>
              <a:rPr lang="en-US" sz="2000" b="1" smtClean="0"/>
              <a:t>Setup Project in the Templates </a:t>
            </a:r>
            <a:r>
              <a:rPr lang="en-US" sz="2000" smtClean="0"/>
              <a:t>pane, and then click OK</a:t>
            </a:r>
          </a:p>
          <a:p>
            <a:pPr marL="857250" lvl="1" indent="-457200">
              <a:buSzPct val="100000"/>
              <a:buFontTx/>
              <a:buAutoNum type="arabicPeriod"/>
            </a:pPr>
            <a:endParaRPr lang="en-US" sz="2000" smtClean="0"/>
          </a:p>
          <a:p>
            <a:endParaRPr lang="en-US" smtClean="0"/>
          </a:p>
        </p:txBody>
      </p:sp>
      <p:sp>
        <p:nvSpPr>
          <p:cNvPr id="2970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7</a:t>
            </a:r>
          </a:p>
        </p:txBody>
      </p:sp>
      <p:sp>
        <p:nvSpPr>
          <p:cNvPr id="2970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B01C85-351D-453D-9F44-060E28C2FC31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 descr="Figure 7.18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1057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81400" y="6254750"/>
            <a:ext cx="27432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latin typeface="Calibri" panose="020F0502020204030204" pitchFamily="34" charset="0"/>
              </a:rPr>
              <a:t>Creating Setup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9" grpId="0"/>
      <p:bldP spid="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vi-VN" smtClean="0"/>
          </a:p>
        </p:txBody>
      </p:sp>
      <p:pic>
        <p:nvPicPr>
          <p:cNvPr id="30723" name="Picture 3" descr="PPT3C6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3895725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Package</a:t>
            </a:r>
            <a:endParaRPr lang="vi-VN" smtClean="0"/>
          </a:p>
        </p:txBody>
      </p:sp>
      <p:pic>
        <p:nvPicPr>
          <p:cNvPr id="9219" name="Picture 3" descr="PPT35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752600"/>
            <a:ext cx="59118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PPTBFB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447800"/>
            <a:ext cx="22574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</a:t>
            </a:r>
            <a:endParaRPr lang="vi-VN" smtClean="0"/>
          </a:p>
        </p:txBody>
      </p:sp>
      <p:pic>
        <p:nvPicPr>
          <p:cNvPr id="10243" name="Picture 3" descr="PPT347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600200"/>
            <a:ext cx="5457825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PPTEA6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29000"/>
            <a:ext cx="37338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PPT5F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19600"/>
            <a:ext cx="23717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PPTBE0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371600"/>
            <a:ext cx="2667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Way to package</a:t>
            </a:r>
            <a:endParaRPr lang="vi-VN" smtClean="0"/>
          </a:p>
        </p:txBody>
      </p:sp>
      <p:pic>
        <p:nvPicPr>
          <p:cNvPr id="11267" name="Picture 5" descr="PPTF59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1447800"/>
            <a:ext cx="7629525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" descr="PPTA7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89413"/>
            <a:ext cx="4572000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Installer File - .msi file</a:t>
            </a:r>
            <a:endParaRPr lang="vi-VN" smtClean="0"/>
          </a:p>
        </p:txBody>
      </p:sp>
      <p:pic>
        <p:nvPicPr>
          <p:cNvPr id="12291" name="Picture 3" descr="PPTF7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28750"/>
            <a:ext cx="7269163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762000" y="4343400"/>
            <a:ext cx="7699375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400">
                <a:latin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</a:rPr>
              <a:t>MSI file is the format of package file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2400">
                <a:latin typeface="Courier New" panose="02070309020205020404" pitchFamily="49" charset="0"/>
              </a:rPr>
              <a:t> Contains information about application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latin typeface="Courier New" panose="02070309020205020404" pitchFamily="49" charset="0"/>
              </a:rPr>
              <a:t>   and its installation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2400">
                <a:latin typeface="Courier New" panose="02070309020205020404" pitchFamily="49" charset="0"/>
              </a:rPr>
              <a:t> Automatically install the missing files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2400">
                <a:latin typeface="Courier New" panose="02070309020205020404" pitchFamily="49" charset="0"/>
              </a:rPr>
              <a:t> Cancel installation procedure.</a:t>
            </a:r>
            <a:endParaRPr lang="vi-VN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CAB file</a:t>
            </a:r>
            <a:endParaRPr lang="vi-VN" smtClean="0"/>
          </a:p>
        </p:txBody>
      </p:sp>
      <p:pic>
        <p:nvPicPr>
          <p:cNvPr id="13315" name="Picture 3" descr="PPTC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95713"/>
            <a:ext cx="7467600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PPT73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35306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533400" y="1447800"/>
            <a:ext cx="419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400">
                <a:latin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</a:rPr>
              <a:t>Cabinet file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2400">
                <a:latin typeface="Courier New" panose="02070309020205020404" pitchFamily="49" charset="0"/>
              </a:rPr>
              <a:t> Download components using Web Browser</a:t>
            </a:r>
            <a:endParaRPr lang="vi-VN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 Module</a:t>
            </a:r>
            <a:endParaRPr lang="vi-VN" smtClean="0"/>
          </a:p>
        </p:txBody>
      </p:sp>
      <p:pic>
        <p:nvPicPr>
          <p:cNvPr id="14339" name="Picture 3" descr="PPT6BE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4419600"/>
            <a:ext cx="74866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1828800"/>
            <a:ext cx="4572000" cy="22161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400"/>
              <a:t> Consists of different shared module, which are use by various application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400"/>
              <a:t> Is saved as .msm file.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400"/>
              <a:t> Consits of 3 main components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vi-VN"/>
          </a:p>
        </p:txBody>
      </p:sp>
      <p:pic>
        <p:nvPicPr>
          <p:cNvPr id="14341" name="Picture 5" descr="PPT3E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54200"/>
            <a:ext cx="3030538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Setup Project</a:t>
            </a:r>
            <a:endParaRPr lang="vi-VN" smtClean="0"/>
          </a:p>
        </p:txBody>
      </p:sp>
      <p:pic>
        <p:nvPicPr>
          <p:cNvPr id="15363" name="Picture 3" descr="PPTDC9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295400"/>
            <a:ext cx="61404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 descr="PPT58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81400"/>
            <a:ext cx="47244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PPTE2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33800"/>
            <a:ext cx="390683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2635</TotalTime>
  <Words>621</Words>
  <Application>Microsoft Office PowerPoint</Application>
  <PresentationFormat>On-screen Show (4:3)</PresentationFormat>
  <Paragraphs>103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</vt:lpstr>
      <vt:lpstr>Package</vt:lpstr>
      <vt:lpstr>Deploy</vt:lpstr>
      <vt:lpstr>Way to package</vt:lpstr>
      <vt:lpstr>Windows Installer File - .msi file</vt:lpstr>
      <vt:lpstr>CAB file</vt:lpstr>
      <vt:lpstr>Merge Module</vt:lpstr>
      <vt:lpstr>Setup Project</vt:lpstr>
      <vt:lpstr>Property Page</vt:lpstr>
      <vt:lpstr>Installation Editor</vt:lpstr>
      <vt:lpstr>File System Editor</vt:lpstr>
      <vt:lpstr>Registry</vt:lpstr>
      <vt:lpstr>FileType Editor</vt:lpstr>
      <vt:lpstr>User Interface Editor</vt:lpstr>
      <vt:lpstr>Custom Action Editor</vt:lpstr>
      <vt:lpstr>Launch Condition</vt:lpstr>
      <vt:lpstr>ClickOnce</vt:lpstr>
      <vt:lpstr>ClickOnce Deployment </vt:lpstr>
      <vt:lpstr>ClickOnce Deployment </vt:lpstr>
      <vt:lpstr>Installing a ClickOnce Application on a Client Computer </vt:lpstr>
      <vt:lpstr>Installing a ClickOnce Application on a Client Computer </vt:lpstr>
      <vt:lpstr>Windows Forms Setup applications</vt:lpstr>
      <vt:lpstr>Summary</vt:lpstr>
    </vt:vector>
  </TitlesOfParts>
  <Company>Aptech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7 - Windows Forms Programming with C#</dc:title>
  <dc:creator>Sinh Tran</dc:creator>
  <cp:lastModifiedBy>Sinh Tran</cp:lastModifiedBy>
  <cp:revision>1174</cp:revision>
  <dcterms:created xsi:type="dcterms:W3CDTF">2006-08-16T00:00:00Z</dcterms:created>
  <dcterms:modified xsi:type="dcterms:W3CDTF">2019-08-22T12:36:27Z</dcterms:modified>
</cp:coreProperties>
</file>