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11" r:id="rId2"/>
    <p:sldId id="257" r:id="rId3"/>
    <p:sldId id="299" r:id="rId4"/>
    <p:sldId id="301" r:id="rId5"/>
    <p:sldId id="302" r:id="rId6"/>
    <p:sldId id="303" r:id="rId7"/>
    <p:sldId id="304" r:id="rId8"/>
    <p:sldId id="306" r:id="rId9"/>
    <p:sldId id="307" r:id="rId10"/>
    <p:sldId id="308" r:id="rId11"/>
    <p:sldId id="309" r:id="rId12"/>
    <p:sldId id="31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0099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3910" autoAdjust="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C3824-F834-41A6-8317-7B863735744C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FCAE8-6482-42CA-943C-49E123025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024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Columns</a:t>
            </a:r>
            <a:r>
              <a:rPr lang="en-US" baseline="0" smtClean="0"/>
              <a:t> : collection of column headers</a:t>
            </a:r>
          </a:p>
          <a:p>
            <a:r>
              <a:rPr lang="en-US" baseline="0" smtClean="0"/>
              <a:t>View : view type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FCAE8-6482-42CA-943C-49E1230258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BA17C-9327-4F54-BC24-C08A67716951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675F04-26B1-427C-934A-77C18474E9FD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EC326-E487-463A-9C1F-BB171AB30288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62000" y="3482975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Advanced Controls</a:t>
            </a: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2</a:t>
            </a:r>
            <a:endParaRPr lang="en-US" sz="4000" b="1" dirty="0" smtClean="0">
              <a:solidFill>
                <a:srgbClr val="FFCC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8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6FAC5E-89FA-4E08-B0CA-BA3AB62A6E51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51" y="6275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B26C04-6F71-4B7A-9F28-535DA33EDBC1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00FEF-F705-4D39-BBFD-D873AF13072F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107A7-1DF1-45F0-A3FE-C639B852C48B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8C45EB-EF52-4FA1-BEB2-9ABB4DC83B5A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1133A7-A526-4FFF-A5BF-E69855F213D2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BF08B-8D13-4A23-A352-D956A81A6970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9BA188-A19F-4C94-81C8-C078642CB620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1143000"/>
            <a:ext cx="7943088" cy="51054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9906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0315133-FCC9-4258-953D-3E4E71A65E75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3528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305800" y="6305550"/>
            <a:ext cx="765048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92F52E0-03F9-49DF-8467-43F9F490C6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Arial" pitchFamily="34" charset="0"/>
        <a:buChar char="•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8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 TimerPicker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943088" cy="4572000"/>
          </a:xfrm>
        </p:spPr>
        <p:txBody>
          <a:bodyPr/>
          <a:lstStyle/>
          <a:p>
            <a:r>
              <a:rPr lang="en-US" dirty="0" smtClean="0"/>
              <a:t>Displays a graphical Calendar.</a:t>
            </a:r>
          </a:p>
          <a:p>
            <a:r>
              <a:rPr lang="en-US" dirty="0" smtClean="0"/>
              <a:t>Allows user to select the desired date</a:t>
            </a:r>
          </a:p>
          <a:p>
            <a:r>
              <a:rPr lang="en-US" dirty="0" smtClean="0"/>
              <a:t>Appears as a textbox along with a drop-down calendar.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382529"/>
              </p:ext>
            </p:extLst>
          </p:nvPr>
        </p:nvGraphicFramePr>
        <p:xfrm>
          <a:off x="1143000" y="3392334"/>
          <a:ext cx="7315200" cy="16069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6295"/>
                <a:gridCol w="5678905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Format,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MinDate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MaxDate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ShowCheckBox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Value,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CustomFormat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52945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Focus, Show</a:t>
                      </a:r>
                      <a:endParaRPr lang="en-US" sz="2000" b="0" smtClean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52945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Click, FormatChanged, ValueChanged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004207"/>
            <a:ext cx="197783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75" y="5437414"/>
            <a:ext cx="6257925" cy="704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MonthCalendar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9" y="1295400"/>
            <a:ext cx="7943088" cy="5105400"/>
          </a:xfrm>
        </p:spPr>
        <p:txBody>
          <a:bodyPr/>
          <a:lstStyle/>
          <a:p>
            <a:r>
              <a:rPr lang="en-US" dirty="0" smtClean="0"/>
              <a:t>Allows selection of a range of dates </a:t>
            </a:r>
          </a:p>
          <a:p>
            <a:r>
              <a:rPr lang="en-US" dirty="0" smtClean="0"/>
              <a:t>Can display </a:t>
            </a:r>
            <a:r>
              <a:rPr lang="en-US" dirty="0" smtClean="0">
                <a:solidFill>
                  <a:srgbClr val="000099"/>
                </a:solidFill>
              </a:rPr>
              <a:t>multiple months</a:t>
            </a:r>
          </a:p>
          <a:p>
            <a:r>
              <a:rPr lang="en-US" dirty="0" smtClean="0"/>
              <a:t>Cannot display time, not allow to </a:t>
            </a:r>
            <a:br>
              <a:rPr lang="en-US" dirty="0" smtClean="0"/>
            </a:br>
            <a:r>
              <a:rPr lang="en-US" dirty="0" smtClean="0"/>
              <a:t>type dates.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346169"/>
              </p:ext>
            </p:extLst>
          </p:nvPr>
        </p:nvGraphicFramePr>
        <p:xfrm>
          <a:off x="1260021" y="3048000"/>
          <a:ext cx="7315200" cy="3429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6295"/>
                <a:gridCol w="5678905"/>
              </a:tblGrid>
              <a:tr h="1098881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rgbClr val="000099"/>
                          </a:solidFill>
                          <a:latin typeface="Calibri" pitchFamily="34" charset="0"/>
                          <a:cs typeface="Calibri" pitchFamily="34" charset="0"/>
                        </a:rPr>
                        <a:t>CalendarDimensions</a:t>
                      </a: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ShowToday, ShowTodayCircle,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ShowWeekNumbers, TodayDate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TitleBackColor, TitleForeColor, TrailingForeColor</a:t>
                      </a:r>
                      <a:endParaRPr lang="en-US" sz="2000" b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745966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200" b="1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AddAnnuallyBoldedDate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AddMonthlyBoldedDate</a:t>
                      </a:r>
                      <a:endParaRPr lang="vi-VN" sz="20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AddBoldedDate</a:t>
                      </a:r>
                      <a:endParaRPr lang="vi-VN" sz="20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RemoveAnnuallyBoldedDate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RemoveMonthlyBoldedDate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RemoveBoldedDate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endParaRPr lang="vi-VN" sz="20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UpdateBoldedDate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SetDate</a:t>
                      </a:r>
                      <a:endParaRPr lang="vi-VN" sz="20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84153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Click,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DateChanged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DateSelected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125975"/>
            <a:ext cx="2362200" cy="181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Generates an event at regular intervals. It is used to:</a:t>
            </a:r>
          </a:p>
          <a:p>
            <a:pPr lvl="1"/>
            <a:r>
              <a:rPr lang="en-US" dirty="0" smtClean="0"/>
              <a:t>Setting an interval between two events.</a:t>
            </a:r>
          </a:p>
          <a:p>
            <a:pPr lvl="1"/>
            <a:r>
              <a:rPr lang="en-US" dirty="0" smtClean="0"/>
              <a:t>Monitoring the time taken to complete a particular task.</a:t>
            </a:r>
          </a:p>
          <a:p>
            <a:pPr lvl="1"/>
            <a:r>
              <a:rPr lang="en-US" dirty="0" smtClean="0"/>
              <a:t>Firing a particular action after a given time.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Limitation of Interval:</a:t>
            </a:r>
          </a:p>
          <a:p>
            <a:pPr lvl="1"/>
            <a:r>
              <a:rPr lang="en-US" dirty="0" smtClean="0"/>
              <a:t>Less frequency, Short Interval</a:t>
            </a:r>
          </a:p>
          <a:p>
            <a:pPr lvl="1"/>
            <a:r>
              <a:rPr lang="en-US" dirty="0" err="1" smtClean="0"/>
              <a:t>Inaccurracy</a:t>
            </a:r>
            <a:r>
              <a:rPr lang="en-US" dirty="0" smtClean="0"/>
              <a:t>, Inexact Precision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533267"/>
              </p:ext>
            </p:extLst>
          </p:nvPr>
        </p:nvGraphicFramePr>
        <p:xfrm>
          <a:off x="1104900" y="2832123"/>
          <a:ext cx="4495800" cy="172715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3709"/>
                <a:gridCol w="2802091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Enable,</a:t>
                      </a:r>
                      <a:r>
                        <a:rPr lang="en-US" sz="2000" b="0" baseline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Interval</a:t>
                      </a:r>
                      <a:endParaRPr lang="en-US" sz="2000" b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200" b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200" b="1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Start, Stop</a:t>
                      </a:r>
                      <a:endParaRPr lang="vi-VN" sz="200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84153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Tick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882000"/>
            <a:ext cx="5000625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914651"/>
            <a:ext cx="3218688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381000"/>
            <a:ext cx="7498080" cy="1143000"/>
          </a:xfrm>
        </p:spPr>
        <p:txBody>
          <a:bodyPr/>
          <a:lstStyle/>
          <a:p>
            <a:pPr eaLnBrk="1" hangingPunct="1"/>
            <a:r>
              <a:rPr lang="en-US" smtClean="0"/>
              <a:t>Objectives</a:t>
            </a:r>
            <a:endParaRPr lang="vi-VN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43000" y="1752600"/>
            <a:ext cx="4343400" cy="4343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smtClean="0"/>
              <a:t> SelectionList controls</a:t>
            </a:r>
          </a:p>
          <a:p>
            <a:pPr>
              <a:buFont typeface="Arial" pitchFamily="34" charset="0"/>
              <a:buChar char="•"/>
            </a:pPr>
            <a:r>
              <a:rPr lang="en-US" sz="3200" smtClean="0"/>
              <a:t> ListView and TreeView control</a:t>
            </a:r>
          </a:p>
          <a:p>
            <a:pPr>
              <a:buFont typeface="Arial" pitchFamily="34" charset="0"/>
              <a:buChar char="•"/>
            </a:pPr>
            <a:r>
              <a:rPr lang="en-US" sz="3200" smtClean="0"/>
              <a:t> RichTextBox control</a:t>
            </a:r>
          </a:p>
          <a:p>
            <a:pPr>
              <a:buFont typeface="Arial" pitchFamily="34" charset="0"/>
              <a:buChar char="•"/>
            </a:pPr>
            <a:r>
              <a:rPr lang="en-US" sz="3200" smtClean="0"/>
              <a:t> ProgressBar control</a:t>
            </a:r>
          </a:p>
          <a:p>
            <a:pPr>
              <a:buFont typeface="Arial" pitchFamily="34" charset="0"/>
              <a:buChar char="•"/>
            </a:pPr>
            <a:r>
              <a:rPr lang="en-US" sz="3200" smtClean="0"/>
              <a:t> Date controls</a:t>
            </a:r>
          </a:p>
          <a:p>
            <a:pPr>
              <a:buFont typeface="Arial" pitchFamily="34" charset="0"/>
              <a:buChar char="•"/>
            </a:pPr>
            <a:r>
              <a:rPr lang="en-US" sz="3200" smtClean="0"/>
              <a:t> Timer component</a:t>
            </a:r>
            <a:endParaRPr lang="en-US" sz="3200"/>
          </a:p>
        </p:txBody>
      </p:sp>
      <p:pic>
        <p:nvPicPr>
          <p:cNvPr id="6" name="Content Placeholder 4" descr="PP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914400"/>
            <a:ext cx="2709059" cy="2438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657599"/>
            <a:ext cx="2438400" cy="206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List Controls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for selecting a value from a specific range of values:</a:t>
            </a:r>
          </a:p>
          <a:p>
            <a:pPr lvl="1"/>
            <a:r>
              <a:rPr lang="en-US" smtClean="0"/>
              <a:t>Values are selected by using up ang down arrows.</a:t>
            </a:r>
          </a:p>
          <a:p>
            <a:pPr lvl="1"/>
            <a:r>
              <a:rPr lang="en-US" smtClean="0"/>
              <a:t>Select only a single values of a time.</a:t>
            </a:r>
          </a:p>
          <a:p>
            <a:endParaRPr lang="en-US" smtClean="0"/>
          </a:p>
          <a:p>
            <a:r>
              <a:rPr lang="en-US" smtClean="0"/>
              <a:t>Two types :</a:t>
            </a:r>
          </a:p>
          <a:p>
            <a:pPr lvl="1"/>
            <a:r>
              <a:rPr lang="en-US" smtClean="0"/>
              <a:t>NumericUpDown.</a:t>
            </a:r>
          </a:p>
          <a:p>
            <a:pPr lvl="1"/>
            <a:r>
              <a:rPr lang="en-US" smtClean="0"/>
              <a:t>DomainUpDown.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866888" cy="1143000"/>
          </a:xfrm>
        </p:spPr>
        <p:txBody>
          <a:bodyPr/>
          <a:lstStyle/>
          <a:p>
            <a:r>
              <a:rPr lang="en-US" smtClean="0"/>
              <a:t>NumericUpDown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5642"/>
              </p:ext>
            </p:extLst>
          </p:nvPr>
        </p:nvGraphicFramePr>
        <p:xfrm>
          <a:off x="1387935" y="1600200"/>
          <a:ext cx="7315200" cy="2316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90792"/>
                <a:gridCol w="5524408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Increment,Maximum,Minimum,Value</a:t>
                      </a:r>
                    </a:p>
                    <a:p>
                      <a:r>
                        <a:rPr lang="en-US" sz="22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DecimalPlaces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ThousandsSeperator</a:t>
                      </a:r>
                    </a:p>
                  </a:txBody>
                  <a:tcPr/>
                </a:tc>
              </a:tr>
              <a:tr h="452945"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4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DownButton</a:t>
                      </a:r>
                    </a:p>
                    <a:p>
                      <a:r>
                        <a:rPr lang="en-US" sz="2200" b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UpButton</a:t>
                      </a:r>
                    </a:p>
                  </a:txBody>
                  <a:tcPr/>
                </a:tc>
              </a:tr>
              <a:tr h="452945"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4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ValueChanged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114800"/>
            <a:ext cx="5410200" cy="1271934"/>
          </a:xfrm>
          <a:prstGeom prst="rect">
            <a:avLst/>
          </a:prstGeom>
          <a:ln>
            <a:solidFill>
              <a:srgbClr val="B2B2B2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1865" y="5502682"/>
            <a:ext cx="2302335" cy="835525"/>
          </a:xfrm>
          <a:prstGeom prst="rect">
            <a:avLst/>
          </a:prstGeom>
          <a:noFill/>
          <a:ln w="3175">
            <a:solidFill>
              <a:srgbClr val="B2B2B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1143000"/>
          </a:xfrm>
        </p:spPr>
        <p:txBody>
          <a:bodyPr/>
          <a:lstStyle/>
          <a:p>
            <a:r>
              <a:rPr lang="en-US" smtClean="0"/>
              <a:t>DomainUpDown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1295400" y="1676400"/>
          <a:ext cx="7315200" cy="1905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90792"/>
                <a:gridCol w="5524408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4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Items, Wrap, ReadOnly</a:t>
                      </a:r>
                    </a:p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SelectedItem, SelectedIndex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4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DownButton, UpButton</a:t>
                      </a:r>
                    </a:p>
                  </a:txBody>
                  <a:tcPr/>
                </a:tc>
              </a:tr>
              <a:tr h="452945"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4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SelectedItemChanged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671888"/>
            <a:ext cx="5295900" cy="19050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4275" y="5614307"/>
            <a:ext cx="3400425" cy="723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92" y="1066800"/>
            <a:ext cx="7943088" cy="5029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Used to display a collection of items in a list.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ListView</a:t>
            </a:r>
            <a:r>
              <a:rPr lang="en-US" sz="2000" dirty="0"/>
              <a:t> control is an </a:t>
            </a:r>
            <a:r>
              <a:rPr lang="en-US" sz="2000" dirty="0" err="1"/>
              <a:t>ItemsControl</a:t>
            </a:r>
            <a:r>
              <a:rPr lang="en-US" sz="2000" dirty="0"/>
              <a:t> that is derived from </a:t>
            </a:r>
            <a:r>
              <a:rPr lang="en-US" sz="2000" dirty="0" err="1"/>
              <a:t>ListBox</a:t>
            </a:r>
            <a:r>
              <a:rPr lang="en-US" sz="2000" dirty="0"/>
              <a:t>.</a:t>
            </a:r>
            <a:endParaRPr lang="en-US" sz="2200" dirty="0" smtClean="0"/>
          </a:p>
          <a:p>
            <a:r>
              <a:rPr lang="en-US" sz="2200" dirty="0" smtClean="0"/>
              <a:t>Types of </a:t>
            </a:r>
            <a:r>
              <a:rPr lang="en-US" sz="2200" dirty="0" err="1" smtClean="0"/>
              <a:t>ListView</a:t>
            </a:r>
            <a:r>
              <a:rPr lang="en-US" sz="2200" dirty="0" smtClean="0"/>
              <a:t>: </a:t>
            </a:r>
            <a:r>
              <a:rPr lang="en-US" sz="2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Tile, List, Details, </a:t>
            </a:r>
            <a:r>
              <a:rPr lang="en-US" sz="2200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SmallIcon</a:t>
            </a:r>
            <a:r>
              <a:rPr lang="en-US" sz="2200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LargeIcon</a:t>
            </a:r>
            <a:r>
              <a:rPr lang="en-US" sz="2200" dirty="0" smtClean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65873"/>
              </p:ext>
            </p:extLst>
          </p:nvPr>
        </p:nvGraphicFramePr>
        <p:xfrm>
          <a:off x="1406300" y="2262554"/>
          <a:ext cx="7437941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63750"/>
                <a:gridCol w="5774191"/>
              </a:tblGrid>
              <a:tr h="634252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Columns, Items,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View,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MultiSelect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Sort, 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SelectedItems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SelectedIndices</a:t>
                      </a:r>
                      <a:endParaRPr kumimoji="0" lang="en-US" sz="2000" b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386067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GetItemAt</a:t>
                      </a:r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 Clear, </a:t>
                      </a:r>
                      <a:r>
                        <a:rPr kumimoji="0" lang="en-US" sz="2000" b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ArrangeIcons</a:t>
                      </a:r>
                      <a:endParaRPr lang="en-US" sz="2000" b="0" dirty="0" smtClean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34252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ColumnClick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SelectedIndexChanged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ItemCheck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ItemSelectionChanged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4152900"/>
            <a:ext cx="7000172" cy="270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696200" cy="4419600"/>
          </a:xfrm>
        </p:spPr>
        <p:txBody>
          <a:bodyPr/>
          <a:lstStyle/>
          <a:p>
            <a:r>
              <a:rPr lang="en-US" dirty="0" smtClean="0"/>
              <a:t>Used for displaying data in </a:t>
            </a:r>
            <a:endParaRPr lang="en-US" dirty="0" smtClean="0"/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smtClean="0"/>
              <a:t>hierarchical </a:t>
            </a:r>
            <a:r>
              <a:rPr lang="en-US" dirty="0" err="1" smtClean="0"/>
              <a:t>maner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three types of nodes : </a:t>
            </a:r>
            <a:r>
              <a:rPr lang="en-US" b="1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Root, Parent and Leaf</a:t>
            </a:r>
            <a:endParaRPr lang="en-US" b="1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174916"/>
              </p:ext>
            </p:extLst>
          </p:nvPr>
        </p:nvGraphicFramePr>
        <p:xfrm>
          <a:off x="1336548" y="3255155"/>
          <a:ext cx="7315200" cy="18550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6295"/>
                <a:gridCol w="5678905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Nodes, TopNode, SelectedNode, </a:t>
                      </a:r>
                      <a:r>
                        <a:rPr kumimoji="0" lang="en-US" sz="20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ShowPlusMinus, </a:t>
                      </a:r>
                      <a:r>
                        <a:rPr kumimoji="0" lang="en-US" sz="2000" b="0" kern="1200" baseline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ShowRootLines</a:t>
                      </a:r>
                      <a:endParaRPr lang="en-US" sz="2000" b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52945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CollapseAll, ExpandAll, GetNodeAt,  GetNodeCount</a:t>
                      </a:r>
                      <a:endParaRPr lang="en-US" sz="2000" b="0" smtClean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52945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NodeMouseClick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ItemDrag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AfterCollapse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AfterExpand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AfterSelect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6058" y="1038225"/>
            <a:ext cx="232228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73" y="2607455"/>
            <a:ext cx="7696200" cy="37117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RichTextbox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943088" cy="4648200"/>
          </a:xfrm>
        </p:spPr>
        <p:txBody>
          <a:bodyPr/>
          <a:lstStyle/>
          <a:p>
            <a:r>
              <a:rPr lang="en-US" dirty="0" smtClean="0"/>
              <a:t>Used for displaying, editing, </a:t>
            </a:r>
            <a:br>
              <a:rPr lang="en-US" dirty="0" smtClean="0"/>
            </a:br>
            <a:r>
              <a:rPr lang="en-US" dirty="0" smtClean="0"/>
              <a:t>manipulating text data similar </a:t>
            </a:r>
            <a:br>
              <a:rPr lang="en-US" dirty="0" smtClean="0"/>
            </a:br>
            <a:r>
              <a:rPr lang="en-US" dirty="0" err="1" smtClean="0"/>
              <a:t>Wordpad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Also text and embedded image from files…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614306"/>
              </p:ext>
            </p:extLst>
          </p:nvPr>
        </p:nvGraphicFramePr>
        <p:xfrm>
          <a:off x="1304544" y="3307871"/>
          <a:ext cx="7315200" cy="16069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6295"/>
                <a:gridCol w="5678905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 sz="2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Font, ScrollBars, SelectedText, SelectionFont,</a:t>
                      </a:r>
                      <a:r>
                        <a:rPr lang="en-US" sz="2000" b="0" baseline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SelectionLength, Text, WordWrap</a:t>
                      </a:r>
                      <a:endParaRPr lang="en-US" sz="2000" b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52945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AppendText, Copy, Paste,  Redo, Undo</a:t>
                      </a:r>
                      <a:endParaRPr lang="en-US" sz="2000" b="0" smtClean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52945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Click,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HScroll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Vscroll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SelectionChanged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510" y="5012055"/>
            <a:ext cx="6774180" cy="153162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9729" y="1200150"/>
            <a:ext cx="329770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ProgressBar</a:t>
            </a:r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464440"/>
              </p:ext>
            </p:extLst>
          </p:nvPr>
        </p:nvGraphicFramePr>
        <p:xfrm>
          <a:off x="1143000" y="1116767"/>
          <a:ext cx="3352800" cy="26457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/>
                <a:gridCol w="1752600"/>
              </a:tblGrid>
              <a:tr h="71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</a:p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</a:p>
                    <a:p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822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>
                          <a:latin typeface="Calibri" pitchFamily="34" charset="0"/>
                          <a:cs typeface="Calibri" pitchFamily="34" charset="0"/>
                        </a:rPr>
                        <a:t>Maximum Minimum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>
                          <a:latin typeface="Calibri" pitchFamily="34" charset="0"/>
                          <a:cs typeface="Calibri" pitchFamily="34" charset="0"/>
                        </a:rPr>
                        <a:t>Step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>
                          <a:latin typeface="Calibri" pitchFamily="34" charset="0"/>
                          <a:cs typeface="Calibri" pitchFamily="34" charset="0"/>
                        </a:rPr>
                        <a:t>Style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smtClean="0">
                          <a:latin typeface="Calibri" pitchFamily="34" charset="0"/>
                          <a:cs typeface="Calibri" pitchFamily="34" charset="0"/>
                        </a:rPr>
                        <a:t>Value</a:t>
                      </a:r>
                      <a:endParaRPr lang="en-US" sz="22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Calibri" pitchFamily="34" charset="0"/>
                          <a:cs typeface="Calibri" pitchFamily="34" charset="0"/>
                        </a:rPr>
                        <a:t>Increment,</a:t>
                      </a:r>
                      <a:r>
                        <a:rPr lang="en-US" sz="22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Calibri" pitchFamily="34" charset="0"/>
                          <a:cs typeface="Calibri" pitchFamily="34" charset="0"/>
                        </a:rPr>
                        <a:t>PerformStep</a:t>
                      </a:r>
                      <a:endParaRPr lang="en-US" sz="22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sz="2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Controls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52E0-03F9-49DF-8467-43F9F490C65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 descr="PPT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640" y="1322233"/>
            <a:ext cx="4114286" cy="1361905"/>
          </a:xfrm>
          <a:prstGeom prst="rect">
            <a:avLst/>
          </a:prstGeom>
        </p:spPr>
      </p:pic>
      <p:pic>
        <p:nvPicPr>
          <p:cNvPr id="7" name="Picture 6" descr="PPT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640" y="2815232"/>
            <a:ext cx="4219048" cy="1371429"/>
          </a:xfrm>
          <a:prstGeom prst="rect">
            <a:avLst/>
          </a:prstGeom>
        </p:spPr>
      </p:pic>
      <p:pic>
        <p:nvPicPr>
          <p:cNvPr id="8" name="Picture 7" descr="PPT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640" y="4420194"/>
            <a:ext cx="4171429" cy="1380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396374"/>
            <a:ext cx="3352800" cy="1646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1400</TotalTime>
  <Words>461</Words>
  <Application>Microsoft Office PowerPoint</Application>
  <PresentationFormat>On-screen Show (4:3)</PresentationFormat>
  <Paragraphs>141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Constantia</vt:lpstr>
      <vt:lpstr>Gill Sans MT</vt:lpstr>
      <vt:lpstr>Tahoma</vt:lpstr>
      <vt:lpstr>Times New Roman</vt:lpstr>
      <vt:lpstr>Wingdings</vt:lpstr>
      <vt:lpstr>Wingdings 2</vt:lpstr>
      <vt:lpstr>Solstice</vt:lpstr>
      <vt:lpstr>PowerPoint Presentation</vt:lpstr>
      <vt:lpstr>Objectives</vt:lpstr>
      <vt:lpstr>Selection List Controls</vt:lpstr>
      <vt:lpstr>NumericUpDown</vt:lpstr>
      <vt:lpstr>DomainUpDown</vt:lpstr>
      <vt:lpstr>ListView</vt:lpstr>
      <vt:lpstr>TreeView</vt:lpstr>
      <vt:lpstr>RichTextbox</vt:lpstr>
      <vt:lpstr>ProgressBar</vt:lpstr>
      <vt:lpstr>Date TimerPicker</vt:lpstr>
      <vt:lpstr>MonthCalendar</vt:lpstr>
      <vt:lpstr>Timer</vt:lpstr>
    </vt:vector>
  </TitlesOfParts>
  <Company>Home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CONTROLS</dc:title>
  <dc:creator>User</dc:creator>
  <cp:lastModifiedBy>Sinh Tran</cp:lastModifiedBy>
  <cp:revision>119</cp:revision>
  <dcterms:created xsi:type="dcterms:W3CDTF">2008-07-27T04:00:29Z</dcterms:created>
  <dcterms:modified xsi:type="dcterms:W3CDTF">2019-08-22T12:45:46Z</dcterms:modified>
</cp:coreProperties>
</file>