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20"/>
  </p:notesMasterIdLst>
  <p:sldIdLst>
    <p:sldId id="321" r:id="rId2"/>
    <p:sldId id="301" r:id="rId3"/>
    <p:sldId id="302" r:id="rId4"/>
    <p:sldId id="303" r:id="rId5"/>
    <p:sldId id="304" r:id="rId6"/>
    <p:sldId id="315" r:id="rId7"/>
    <p:sldId id="317" r:id="rId8"/>
    <p:sldId id="320" r:id="rId9"/>
    <p:sldId id="316" r:id="rId10"/>
    <p:sldId id="313" r:id="rId11"/>
    <p:sldId id="314" r:id="rId12"/>
    <p:sldId id="312" r:id="rId13"/>
    <p:sldId id="308" r:id="rId14"/>
    <p:sldId id="311" r:id="rId15"/>
    <p:sldId id="310" r:id="rId16"/>
    <p:sldId id="306" r:id="rId17"/>
    <p:sldId id="305" r:id="rId18"/>
    <p:sldId id="31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8181"/>
    <a:srgbClr val="F48D10"/>
    <a:srgbClr val="66FF66"/>
    <a:srgbClr val="FF0303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8" autoAdjust="0"/>
    <p:restoredTop sz="91552" autoAdjust="0"/>
  </p:normalViewPr>
  <p:slideViewPr>
    <p:cSldViewPr>
      <p:cViewPr varScale="1">
        <p:scale>
          <a:sx n="81" d="100"/>
          <a:sy n="81" d="100"/>
        </p:scale>
        <p:origin x="17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38AB80-1C71-4E1D-A69E-FDDB94289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0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988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AB80-1C71-4E1D-A69E-FDDB942893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AB80-1C71-4E1D-A69E-FDDB942893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F60D00B-04B0-4010-BB85-BBA511DFD0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9FEB66C-900B-441E-B0DD-E39B0DC0E2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C8A5E71-05F3-4285-BA77-C350C4699A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38685" y="3292475"/>
            <a:ext cx="8784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ADO.NET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802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vi-VN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54" y="57151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1C9EC7-1721-405D-A6F8-FDA4A8767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8646E33-E10E-4958-A6EF-EF2AE81767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9CFBBBB-6165-4C2D-AB04-19DE04EDF6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F34CEA0-38C3-4C28-8009-9C70185626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9BA075-6813-45C3-BB0F-437438DEB3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E955DC3-06A6-43A1-9397-71BB5060E8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903BB28-A8B4-4CAC-953F-20D666E7EF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71414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00100" y="1214422"/>
            <a:ext cx="7933588" cy="5033978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17DCF2F4-E9D5-4B09-A9EF-633C96DDA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Arial" pitchFamily="34" charset="0"/>
        <a:buChar char="•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6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928802"/>
            <a:ext cx="392908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214422"/>
            <a:ext cx="7715304" cy="5214974"/>
          </a:xfrm>
        </p:spPr>
        <p:txBody>
          <a:bodyPr>
            <a:normAutofit/>
          </a:bodyPr>
          <a:lstStyle/>
          <a:p>
            <a:r>
              <a:rPr lang="en-US" smtClean="0"/>
              <a:t>ADO.NET provides two components to access and manipulate data:</a:t>
            </a:r>
          </a:p>
          <a:p>
            <a:pPr lvl="1"/>
            <a:r>
              <a:rPr lang="en-US" smtClean="0"/>
              <a:t>.NET Framework data provider</a:t>
            </a:r>
          </a:p>
          <a:p>
            <a:pPr lvl="1"/>
            <a:r>
              <a:rPr lang="en-US" smtClean="0"/>
              <a:t>The DataSet</a:t>
            </a:r>
          </a:p>
          <a:p>
            <a:pPr>
              <a:spcBef>
                <a:spcPts val="2400"/>
              </a:spcBef>
            </a:pPr>
            <a:r>
              <a:rPr lang="en-US" smtClean="0"/>
              <a:t>The objects associated with</a:t>
            </a:r>
            <a:br>
              <a:rPr lang="en-US" smtClean="0"/>
            </a:br>
            <a:r>
              <a:rPr lang="en-US" smtClean="0"/>
              <a:t>ADO.NET technology are:</a:t>
            </a:r>
          </a:p>
          <a:p>
            <a:pPr marL="1203325" lvl="1" indent="-349250"/>
            <a:r>
              <a:rPr lang="en-US" sz="2000" smtClean="0"/>
              <a:t>Command </a:t>
            </a:r>
          </a:p>
          <a:p>
            <a:pPr marL="1203325" lvl="1" indent="-349250"/>
            <a:r>
              <a:rPr lang="en-US" sz="2000" smtClean="0"/>
              <a:t>Connection</a:t>
            </a:r>
          </a:p>
          <a:p>
            <a:pPr marL="1203325" lvl="1" indent="-349250"/>
            <a:r>
              <a:rPr lang="en-US" sz="2000" smtClean="0"/>
              <a:t>DataAdapter</a:t>
            </a:r>
          </a:p>
          <a:p>
            <a:pPr marL="1203325" lvl="1" indent="-349250"/>
            <a:r>
              <a:rPr lang="en-US" sz="2000" smtClean="0"/>
              <a:t>DataReader</a:t>
            </a:r>
          </a:p>
          <a:p>
            <a:pPr marL="1203325" lvl="1" indent="-349250"/>
            <a:r>
              <a:rPr lang="en-US" sz="2000" smtClean="0"/>
              <a:t>DataSet</a:t>
            </a:r>
          </a:p>
          <a:p>
            <a:pPr marL="1203325" lvl="1" indent="-349250"/>
            <a:r>
              <a:rPr lang="en-US" sz="2000" smtClean="0"/>
              <a:t>DataProvider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Provider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for providing and maintaining connection to   the database</a:t>
            </a:r>
          </a:p>
          <a:p>
            <a:r>
              <a:rPr lang="en-US" smtClean="0"/>
              <a:t>Allows to perform different operations in the database:</a:t>
            </a:r>
          </a:p>
          <a:p>
            <a:pPr marL="1036638" lvl="1" indent="-350838"/>
            <a:r>
              <a:rPr lang="en-US" smtClean="0"/>
              <a:t>.NET Framework Data Provider for SQL Server</a:t>
            </a:r>
          </a:p>
          <a:p>
            <a:pPr marL="1036638" lvl="1" indent="-350838"/>
            <a:r>
              <a:rPr lang="en-US" smtClean="0"/>
              <a:t>.NET Framework Data Provider for OLE DB</a:t>
            </a:r>
          </a:p>
          <a:p>
            <a:pPr marL="1036638" lvl="1" indent="-350838"/>
            <a:r>
              <a:rPr lang="en-US" smtClean="0"/>
              <a:t>.NET Framework Data Provider for ODBC</a:t>
            </a:r>
          </a:p>
          <a:p>
            <a:pPr marL="1036638" lvl="1" indent="-350838"/>
            <a:r>
              <a:rPr lang="en-US" smtClean="0"/>
              <a:t>.NET Framework Data Provider for Oracle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 descr="PPT3F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357693"/>
            <a:ext cx="3786214" cy="203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214422"/>
            <a:ext cx="4000528" cy="503397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mtClean="0"/>
              <a:t>Used to display and update data.</a:t>
            </a:r>
          </a:p>
          <a:p>
            <a:pPr>
              <a:spcBef>
                <a:spcPts val="2400"/>
              </a:spcBef>
            </a:pPr>
            <a:r>
              <a:rPr lang="en-US" smtClean="0"/>
              <a:t>Used for retrieving data from multiple sources.</a:t>
            </a:r>
          </a:p>
          <a:p>
            <a:pPr>
              <a:spcBef>
                <a:spcPts val="2400"/>
              </a:spcBef>
            </a:pPr>
            <a:r>
              <a:rPr lang="en-US" smtClean="0"/>
              <a:t>Can perform extensive processing on the data without having open</a:t>
            </a:r>
            <a:br>
              <a:rPr lang="en-US" smtClean="0"/>
            </a:br>
            <a:r>
              <a:rPr lang="en-US" smtClean="0"/>
              <a:t>connection to the server.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8230" y="1285860"/>
            <a:ext cx="392905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0"/>
            <a:ext cx="7231001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88008" y="223814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>
                <a:solidFill>
                  <a:srgbClr val="FF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smtClean="0"/>
              <a:t>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285992"/>
            <a:ext cx="40005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071546"/>
            <a:ext cx="7643866" cy="5033978"/>
          </a:xfrm>
        </p:spPr>
        <p:txBody>
          <a:bodyPr/>
          <a:lstStyle/>
          <a:p>
            <a:r>
              <a:rPr lang="en-US" smtClean="0"/>
              <a:t>Allows to create a connection between application &amp; DB.</a:t>
            </a:r>
          </a:p>
          <a:p>
            <a:pPr>
              <a:spcBef>
                <a:spcPts val="1800"/>
              </a:spcBef>
            </a:pPr>
            <a:r>
              <a:rPr lang="en-US" smtClean="0"/>
              <a:t>In ADO.NET, a connection to SQL Server and OLE DB data source is established using the following connection class:</a:t>
            </a:r>
          </a:p>
          <a:p>
            <a:pPr marL="1036638" lvl="1" indent="-350838"/>
            <a:r>
              <a:rPr lang="en-US" smtClean="0">
                <a:solidFill>
                  <a:srgbClr val="0000FF"/>
                </a:solidFill>
              </a:rPr>
              <a:t>SqlConnection</a:t>
            </a:r>
            <a:r>
              <a:rPr lang="en-US" smtClean="0"/>
              <a:t> </a:t>
            </a:r>
          </a:p>
          <a:p>
            <a:pPr marL="1036638" lvl="1" indent="-350838"/>
            <a:r>
              <a:rPr lang="en-US" smtClean="0">
                <a:solidFill>
                  <a:srgbClr val="0000FF"/>
                </a:solidFill>
              </a:rPr>
              <a:t>OleDbConnection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071538" y="5500702"/>
            <a:ext cx="78374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string</a:t>
            </a:r>
            <a:r>
              <a:rPr lang="en-US" sz="2000"/>
              <a:t> strConnect = </a:t>
            </a:r>
            <a:r>
              <a:rPr lang="en-US" sz="2000">
                <a:solidFill>
                  <a:srgbClr val="FF0000"/>
                </a:solidFill>
              </a:rPr>
              <a:t>“server=(local);database=pubs;uid=sa;pwd=sa”;</a:t>
            </a:r>
          </a:p>
          <a:p>
            <a:r>
              <a:rPr lang="en-US" sz="2000">
                <a:solidFill>
                  <a:srgbClr val="0000FF"/>
                </a:solidFill>
              </a:rPr>
              <a:t>SqlConnection</a:t>
            </a:r>
            <a:r>
              <a:rPr lang="en-US" sz="2000"/>
              <a:t> con = new </a:t>
            </a:r>
            <a:r>
              <a:rPr lang="en-US" sz="2000">
                <a:solidFill>
                  <a:srgbClr val="0000FF"/>
                </a:solidFill>
              </a:rPr>
              <a:t>SqlConnection</a:t>
            </a:r>
            <a:r>
              <a:rPr lang="en-US" sz="2000"/>
              <a:t>(strConnect); </a:t>
            </a:r>
            <a:endParaRPr lang="vi-VN" sz="200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57356" y="3786189"/>
          <a:ext cx="5857916" cy="157163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18541"/>
                <a:gridCol w="4539375"/>
              </a:tblGrid>
              <a:tr h="551669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 sz="20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ConnectionString, State</a:t>
                      </a:r>
                      <a:endParaRPr kumimoji="0" lang="en-US" sz="2000" b="0" kern="120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509984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Methods</a:t>
                      </a:r>
                      <a:endParaRPr lang="en-US" sz="20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CreateCommand,</a:t>
                      </a: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Open, Close</a:t>
                      </a:r>
                      <a:endParaRPr kumimoji="0" lang="en-US" sz="2000" kern="120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509984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0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StateChange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071546"/>
            <a:ext cx="7933588" cy="5176854"/>
          </a:xfrm>
        </p:spPr>
        <p:txBody>
          <a:bodyPr/>
          <a:lstStyle/>
          <a:p>
            <a:r>
              <a:rPr lang="en-US" smtClean="0"/>
              <a:t>Enable to execute a command against a data source:</a:t>
            </a:r>
          </a:p>
          <a:p>
            <a:pPr lvl="1"/>
            <a:r>
              <a:rPr lang="en-US" smtClean="0"/>
              <a:t>Make a call to a stored procedure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Execute SQL statements: INSERT, DELETE, UPDATE and SELECT</a:t>
            </a:r>
          </a:p>
          <a:p>
            <a:pPr>
              <a:spcBef>
                <a:spcPts val="1200"/>
              </a:spcBef>
            </a:pPr>
            <a:r>
              <a:rPr lang="en-US" smtClean="0"/>
              <a:t>Is specific to the data provider used in a connection: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SqlComand:</a:t>
            </a:r>
          </a:p>
          <a:p>
            <a:pPr lvl="2">
              <a:spcBef>
                <a:spcPts val="0"/>
              </a:spcBef>
            </a:pPr>
            <a:r>
              <a:rPr lang="en-US" smtClean="0"/>
              <a:t>Specifies the types of operation performed with the SQL Server.</a:t>
            </a:r>
          </a:p>
          <a:p>
            <a:pPr lvl="1">
              <a:spcBef>
                <a:spcPts val="1200"/>
              </a:spcBef>
            </a:pPr>
            <a:r>
              <a:rPr lang="en-US" smtClean="0">
                <a:solidFill>
                  <a:srgbClr val="0000FF"/>
                </a:solidFill>
              </a:rPr>
              <a:t>OleDbCommand:</a:t>
            </a:r>
          </a:p>
          <a:p>
            <a:pPr lvl="2">
              <a:spcBef>
                <a:spcPts val="0"/>
              </a:spcBef>
            </a:pPr>
            <a:r>
              <a:rPr lang="en-US" smtClean="0"/>
              <a:t>Specifies statements, stored procedures performed with any data source by using OLE DB provider.</a:t>
            </a:r>
            <a:endParaRPr lang="en-US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28" y="4728224"/>
          <a:ext cx="7286676" cy="148685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18541"/>
                <a:gridCol w="5968135"/>
              </a:tblGrid>
              <a:tr h="785818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 sz="20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CommandText, Connection, CommandType,</a:t>
                      </a:r>
                      <a:r>
                        <a:rPr lang="en-US" sz="20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kumimoji="0" lang="en-US" sz="20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CommandTimeout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Methods</a:t>
                      </a:r>
                      <a:endParaRPr lang="en-US" sz="20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ExecuteNonQuery, ExecuteReader,  ExecuteScalar, ExecuteXMLReader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DataAdapter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071546"/>
            <a:ext cx="7933588" cy="5033978"/>
          </a:xfrm>
        </p:spPr>
        <p:txBody>
          <a:bodyPr/>
          <a:lstStyle/>
          <a:p>
            <a:r>
              <a:rPr lang="en-US" smtClean="0"/>
              <a:t>A bridge between a DataSet and a DataSource: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Fill() </a:t>
            </a:r>
            <a:r>
              <a:rPr lang="en-US" smtClean="0"/>
              <a:t>method: fill DataSet from DataSource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Update() </a:t>
            </a:r>
            <a:r>
              <a:rPr lang="en-US" smtClean="0"/>
              <a:t>method: INSERT,UPDATE or DELETE data from data source</a:t>
            </a:r>
          </a:p>
          <a:p>
            <a:r>
              <a:rPr lang="en-US" smtClean="0"/>
              <a:t>There are many kinds of DataAdapter:</a:t>
            </a:r>
          </a:p>
          <a:p>
            <a:pPr marL="1265238" lvl="1" indent="-350838"/>
            <a:r>
              <a:rPr lang="en-US" smtClean="0">
                <a:solidFill>
                  <a:srgbClr val="0000FF"/>
                </a:solidFill>
              </a:rPr>
              <a:t>OleDbDataAdapter</a:t>
            </a:r>
          </a:p>
          <a:p>
            <a:pPr marL="1265238" lvl="1" indent="-350838"/>
            <a:r>
              <a:rPr lang="en-US" smtClean="0">
                <a:solidFill>
                  <a:srgbClr val="0000FF"/>
                </a:solidFill>
              </a:rPr>
              <a:t>SqlDataAdapter</a:t>
            </a:r>
          </a:p>
          <a:p>
            <a:pPr marL="1265238" lvl="1" indent="-350838"/>
            <a:r>
              <a:rPr lang="en-US" smtClean="0">
                <a:solidFill>
                  <a:srgbClr val="0000FF"/>
                </a:solidFill>
              </a:rPr>
              <a:t> OdbcDataAdapter</a:t>
            </a:r>
          </a:p>
          <a:p>
            <a:pPr marL="1265238" lvl="1" indent="-350838"/>
            <a:r>
              <a:rPr lang="en-US" smtClean="0">
                <a:solidFill>
                  <a:srgbClr val="0000FF"/>
                </a:solidFill>
              </a:rPr>
              <a:t> OracleDataAdapter</a:t>
            </a:r>
          </a:p>
          <a:p>
            <a:endParaRPr lang="en-US" smtClean="0">
              <a:solidFill>
                <a:srgbClr val="C00000"/>
              </a:solidFill>
            </a:endParaRP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1" descr="PPT6B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5668" y="4859379"/>
            <a:ext cx="7326860" cy="149857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DataReader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214422"/>
            <a:ext cx="7715304" cy="5033978"/>
          </a:xfrm>
        </p:spPr>
        <p:txBody>
          <a:bodyPr/>
          <a:lstStyle/>
          <a:p>
            <a:r>
              <a:rPr lang="en-US" dirty="0" smtClean="0"/>
              <a:t>Reads a stream of data from the DB.</a:t>
            </a:r>
          </a:p>
          <a:p>
            <a:r>
              <a:rPr lang="en-US" dirty="0" smtClean="0"/>
              <a:t>Provides a forward-only, read-only stream of data :</a:t>
            </a:r>
          </a:p>
          <a:p>
            <a:pPr lvl="1"/>
            <a:r>
              <a:rPr lang="en-US" dirty="0" smtClean="0"/>
              <a:t>Increases the application </a:t>
            </a:r>
            <a:r>
              <a:rPr lang="en-US" dirty="0" err="1" smtClean="0"/>
              <a:t>performace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the </a:t>
            </a:r>
            <a:r>
              <a:rPr lang="en-US" dirty="0" err="1" smtClean="0"/>
              <a:t>DataReader</a:t>
            </a:r>
            <a:r>
              <a:rPr lang="en-US" dirty="0" smtClean="0"/>
              <a:t> object requires an exclusive use of an open connection object </a:t>
            </a:r>
            <a:r>
              <a:rPr lang="en-US" dirty="0" err="1" smtClean="0"/>
              <a:t>fot</a:t>
            </a:r>
            <a:r>
              <a:rPr lang="en-US" dirty="0" smtClean="0"/>
              <a:t> its whole life span.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SqlDataReader</a:t>
            </a:r>
            <a:r>
              <a:rPr lang="en-US" dirty="0" smtClean="0">
                <a:solidFill>
                  <a:srgbClr val="C00000"/>
                </a:solidFill>
              </a:rPr>
              <a:t> reader = </a:t>
            </a:r>
            <a:r>
              <a:rPr lang="en-US" dirty="0" err="1" smtClean="0">
                <a:solidFill>
                  <a:srgbClr val="C00000"/>
                </a:solidFill>
              </a:rPr>
              <a:t>commandObj</a:t>
            </a:r>
            <a:r>
              <a:rPr lang="en-US" dirty="0" smtClean="0">
                <a:solidFill>
                  <a:srgbClr val="C00000"/>
                </a:solidFill>
              </a:rPr>
              <a:t> . </a:t>
            </a:r>
            <a:r>
              <a:rPr lang="en-US" dirty="0" err="1" smtClean="0">
                <a:solidFill>
                  <a:srgbClr val="C00000"/>
                </a:solidFill>
              </a:rPr>
              <a:t>ExecuteReader</a:t>
            </a:r>
            <a:r>
              <a:rPr lang="en-US" dirty="0" smtClean="0">
                <a:solidFill>
                  <a:srgbClr val="C00000"/>
                </a:solidFill>
              </a:rPr>
              <a:t>();</a:t>
            </a:r>
            <a:endParaRPr lang="vi-VN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214422"/>
            <a:ext cx="7715304" cy="503397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mtClean="0"/>
              <a:t>ADO.NET is a data access technology – supports disconnected data architecture</a:t>
            </a:r>
          </a:p>
          <a:p>
            <a:pPr>
              <a:spcBef>
                <a:spcPts val="1800"/>
              </a:spcBef>
            </a:pPr>
            <a:r>
              <a:rPr lang="en-US" smtClean="0"/>
              <a:t>A data provider establishes and maintains connection to the database. The .NET Framework provides various data providers which are used for SQL Server, OLE DB, ODBC, Oracle data sources.</a:t>
            </a:r>
          </a:p>
          <a:p>
            <a:pPr>
              <a:spcBef>
                <a:spcPts val="1800"/>
              </a:spcBef>
            </a:pPr>
            <a:r>
              <a:rPr lang="en-US" smtClean="0"/>
              <a:t>.NET Framework  Data Providers and Dataset are used for accessing data source and then storing  the retrieved records into tables :  Connection, Command, DataAdapter, DataReader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357166"/>
            <a:ext cx="7498080" cy="1143000"/>
          </a:xfrm>
        </p:spPr>
        <p:txBody>
          <a:bodyPr>
            <a:normAutofit/>
          </a:bodyPr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1571612"/>
            <a:ext cx="6357982" cy="421484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Explain the role of ADO.NET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Describe data access architecture in .NET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Differentiate between DAO, RDO, ADO and ADO.NET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List the benefits of ADO.NET 2.0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Describe the disconnected data access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Database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428736"/>
            <a:ext cx="7786742" cy="481966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mtClean="0"/>
              <a:t>Database is a collection </a:t>
            </a:r>
            <a:br>
              <a:rPr lang="en-US" smtClean="0"/>
            </a:br>
            <a:r>
              <a:rPr lang="en-US" smtClean="0"/>
              <a:t>of related records.</a:t>
            </a:r>
          </a:p>
          <a:p>
            <a:pPr>
              <a:spcBef>
                <a:spcPts val="2400"/>
              </a:spcBef>
            </a:pPr>
            <a:r>
              <a:rPr lang="en-US" smtClean="0"/>
              <a:t>The information in DB is </a:t>
            </a:r>
            <a:br>
              <a:rPr lang="en-US" smtClean="0"/>
            </a:br>
            <a:r>
              <a:rPr lang="en-US" smtClean="0"/>
              <a:t>stored in such a way that </a:t>
            </a:r>
            <a:br>
              <a:rPr lang="en-US" smtClean="0"/>
            </a:br>
            <a:r>
              <a:rPr lang="en-US" smtClean="0"/>
              <a:t>it is easier to access, manage, and update the data.</a:t>
            </a:r>
          </a:p>
          <a:p>
            <a:pPr>
              <a:spcBef>
                <a:spcPts val="2400"/>
              </a:spcBef>
            </a:pPr>
            <a:r>
              <a:rPr lang="en-US" smtClean="0"/>
              <a:t>Data from the DB can be accessed using any one of the following  architectures:</a:t>
            </a:r>
          </a:p>
          <a:p>
            <a:pPr marL="1265238" lvl="1" indent="-411163"/>
            <a:r>
              <a:rPr lang="en-US" smtClean="0"/>
              <a:t>Single-tier architecture</a:t>
            </a:r>
          </a:p>
          <a:p>
            <a:pPr marL="1265238" lvl="1" indent="-411163"/>
            <a:r>
              <a:rPr lang="en-US" smtClean="0"/>
              <a:t>Two-tier architecture</a:t>
            </a:r>
          </a:p>
          <a:p>
            <a:pPr marL="1265238" lvl="1" indent="-411163"/>
            <a:r>
              <a:rPr lang="en-US" smtClean="0"/>
              <a:t>Three-tier architecture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2" descr="PPT1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5982" y="1357298"/>
            <a:ext cx="407229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PPT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3495" y="1157272"/>
            <a:ext cx="38453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214422"/>
            <a:ext cx="7715304" cy="5033978"/>
          </a:xfrm>
        </p:spPr>
        <p:txBody>
          <a:bodyPr>
            <a:normAutofit/>
          </a:bodyPr>
          <a:lstStyle/>
          <a:p>
            <a:r>
              <a:rPr lang="en-US" dirty="0" smtClean="0"/>
              <a:t>Is the data access technology,</a:t>
            </a:r>
            <a:br>
              <a:rPr lang="en-US" dirty="0" smtClean="0"/>
            </a:br>
            <a:r>
              <a:rPr lang="en-US" dirty="0" smtClean="0"/>
              <a:t>which allows to access data </a:t>
            </a:r>
            <a:br>
              <a:rPr lang="en-US" dirty="0" smtClean="0"/>
            </a:br>
            <a:r>
              <a:rPr lang="en-US" dirty="0" smtClean="0"/>
              <a:t>from various data sources.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Is a part of .NET Framework: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technology can be used for all .NET-base applications.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Supports disconnected data architecture:</a:t>
            </a:r>
          </a:p>
          <a:p>
            <a:pPr lvl="1"/>
            <a:r>
              <a:rPr lang="en-US" dirty="0" smtClean="0"/>
              <a:t>Connection to the data source is established only required.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Use XML to interact with the DB:</a:t>
            </a:r>
          </a:p>
          <a:p>
            <a:pPr lvl="1"/>
            <a:r>
              <a:rPr lang="en-US" dirty="0" smtClean="0"/>
              <a:t>All the data in the DB is converted into XML format for DB related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638" y="-24"/>
            <a:ext cx="7498080" cy="1143000"/>
          </a:xfrm>
        </p:spPr>
        <p:txBody>
          <a:bodyPr>
            <a:normAutofit/>
          </a:bodyPr>
          <a:lstStyle/>
          <a:p>
            <a:r>
              <a:rPr lang="en-US" smtClean="0"/>
              <a:t>ADO.NET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000108"/>
            <a:ext cx="8143900" cy="5286412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0000FF"/>
                </a:solidFill>
              </a:rPr>
              <a:t>Asynchronous processing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Enable  time-consuming application running in the background.</a:t>
            </a:r>
          </a:p>
          <a:p>
            <a:pPr>
              <a:lnSpc>
                <a:spcPct val="110000"/>
              </a:lnSpc>
            </a:pPr>
            <a:r>
              <a:rPr lang="en-US" smtClean="0">
                <a:solidFill>
                  <a:srgbClr val="0000FF"/>
                </a:solidFill>
              </a:rPr>
              <a:t>Multiple Active Result Sets (MARS):</a:t>
            </a:r>
          </a:p>
          <a:p>
            <a:pPr lvl="1"/>
            <a:r>
              <a:rPr lang="en-US" smtClean="0"/>
              <a:t>Allow to execute multiple batches in a connection.</a:t>
            </a:r>
          </a:p>
          <a:p>
            <a:pPr>
              <a:lnSpc>
                <a:spcPct val="110000"/>
              </a:lnSpc>
            </a:pPr>
            <a:r>
              <a:rPr lang="en-US" smtClean="0">
                <a:solidFill>
                  <a:srgbClr val="0000FF"/>
                </a:solidFill>
              </a:rPr>
              <a:t>XML Data support</a:t>
            </a:r>
          </a:p>
          <a:p>
            <a:pPr>
              <a:lnSpc>
                <a:spcPct val="110000"/>
              </a:lnSpc>
            </a:pPr>
            <a:r>
              <a:rPr lang="en-US" smtClean="0">
                <a:solidFill>
                  <a:srgbClr val="0000FF"/>
                </a:solidFill>
              </a:rPr>
              <a:t>Bulk copy operations:</a:t>
            </a:r>
          </a:p>
          <a:p>
            <a:pPr lvl="1"/>
            <a:r>
              <a:rPr lang="en-US" smtClean="0"/>
              <a:t>Allow to copy large files into tables or views</a:t>
            </a:r>
          </a:p>
          <a:p>
            <a:pPr>
              <a:lnSpc>
                <a:spcPct val="110000"/>
              </a:lnSpc>
            </a:pPr>
            <a:r>
              <a:rPr lang="en-US" smtClean="0">
                <a:solidFill>
                  <a:srgbClr val="0000FF"/>
                </a:solidFill>
              </a:rPr>
              <a:t>Batch processing</a:t>
            </a:r>
          </a:p>
          <a:p>
            <a:pPr>
              <a:lnSpc>
                <a:spcPct val="110000"/>
              </a:lnSpc>
            </a:pPr>
            <a:r>
              <a:rPr lang="en-US" smtClean="0">
                <a:solidFill>
                  <a:srgbClr val="0000FF"/>
                </a:solidFill>
              </a:rPr>
              <a:t>Tracing:</a:t>
            </a:r>
          </a:p>
          <a:p>
            <a:pPr lvl="1"/>
            <a:r>
              <a:rPr lang="en-US" smtClean="0"/>
              <a:t>Monitor the excution of code </a:t>
            </a:r>
            <a:r>
              <a:rPr lang="en-US" smtClean="0">
                <a:sym typeface="Wingdings" pitchFamily="2" charset="2"/>
              </a:rPr>
              <a:t> identify problems when executing code and fix them.</a:t>
            </a:r>
            <a:endParaRPr lang="en-US" smtClean="0"/>
          </a:p>
          <a:p>
            <a:pPr>
              <a:lnSpc>
                <a:spcPct val="110000"/>
              </a:lnSpc>
            </a:pPr>
            <a:r>
              <a:rPr lang="en-US" smtClean="0">
                <a:solidFill>
                  <a:srgbClr val="0000FF"/>
                </a:solidFill>
              </a:rPr>
              <a:t>Connection pooling control: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Collects all the opened DB connections in a connection pool.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Get a connection from the pool for client rather than create new one.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PPT2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9828" y="1185625"/>
            <a:ext cx="3435576" cy="21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395418"/>
            <a:ext cx="7715304" cy="5033978"/>
          </a:xfrm>
        </p:spPr>
        <p:txBody>
          <a:bodyPr/>
          <a:lstStyle/>
          <a:p>
            <a:r>
              <a:rPr lang="en-US" dirty="0" smtClean="0"/>
              <a:t>The two important components </a:t>
            </a:r>
            <a:br>
              <a:rPr lang="en-US" dirty="0" smtClean="0"/>
            </a:br>
            <a:r>
              <a:rPr lang="en-US" dirty="0" smtClean="0"/>
              <a:t>of  ADO.NET used for processing</a:t>
            </a:r>
            <a:br>
              <a:rPr lang="en-US" dirty="0" smtClean="0"/>
            </a:br>
            <a:r>
              <a:rPr lang="en-US" dirty="0" smtClean="0"/>
              <a:t> the data in DB are: </a:t>
            </a:r>
          </a:p>
          <a:p>
            <a:pPr marL="914400" lvl="1" indent="-334963">
              <a:spcBef>
                <a:spcPts val="2400"/>
              </a:spcBef>
            </a:pPr>
            <a:r>
              <a:rPr lang="en-US" dirty="0" smtClean="0">
                <a:solidFill>
                  <a:srgbClr val="0000FF"/>
                </a:solidFill>
              </a:rPr>
              <a:t>Data providers:</a:t>
            </a:r>
          </a:p>
          <a:p>
            <a:pPr marL="1143000" lvl="2" indent="-288925"/>
            <a:r>
              <a:rPr lang="en-US" dirty="0" smtClean="0"/>
              <a:t>Provide and maintain connection to the DB</a:t>
            </a:r>
          </a:p>
          <a:p>
            <a:pPr marL="914400" lvl="1" indent="-334963">
              <a:spcBef>
                <a:spcPts val="2400"/>
              </a:spcBef>
            </a:pPr>
            <a:r>
              <a:rPr lang="en-US" dirty="0" smtClean="0">
                <a:solidFill>
                  <a:srgbClr val="0000FF"/>
                </a:solidFill>
              </a:rPr>
              <a:t>Dataset :</a:t>
            </a:r>
          </a:p>
          <a:p>
            <a:pPr marL="1144588" lvl="2" indent="-230188"/>
            <a:r>
              <a:rPr lang="en-US" dirty="0" smtClean="0"/>
              <a:t>Is the required portion in database that is extracted and maintained in the form of a table as a local copy in the client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2" descr="PPT2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6858048" cy="5099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1414"/>
            <a:ext cx="7498080" cy="1143000"/>
          </a:xfrm>
        </p:spPr>
        <p:txBody>
          <a:bodyPr/>
          <a:lstStyle/>
          <a:p>
            <a:r>
              <a:rPr lang="en-US" smtClean="0"/>
              <a:t>Benefits of ADO.NET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214422"/>
            <a:ext cx="7500990" cy="5033978"/>
          </a:xfrm>
        </p:spPr>
        <p:txBody>
          <a:bodyPr/>
          <a:lstStyle/>
          <a:p>
            <a:r>
              <a:rPr lang="en-US" dirty="0" smtClean="0"/>
              <a:t>Simplified Programming Model</a:t>
            </a:r>
          </a:p>
          <a:p>
            <a:r>
              <a:rPr lang="en-US" dirty="0" smtClean="0"/>
              <a:t>Interoperability:</a:t>
            </a:r>
          </a:p>
          <a:p>
            <a:pPr lvl="1"/>
            <a:r>
              <a:rPr lang="en-US" dirty="0" smtClean="0"/>
              <a:t>XML is the default format used for  transmitting datasets across network, any component can read XML format is able to process data.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Programmability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Does not require data-type conversion while transmitting data through the tier.</a:t>
            </a:r>
          </a:p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1" descr="PPT2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8144" y="2838814"/>
            <a:ext cx="1794689" cy="178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74" y="82429"/>
            <a:ext cx="749808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Data  Access Models of ADO.NET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214422"/>
            <a:ext cx="8001056" cy="5033978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Connected data access:</a:t>
            </a:r>
          </a:p>
          <a:p>
            <a:pPr lvl="1">
              <a:spcBef>
                <a:spcPts val="600"/>
              </a:spcBef>
            </a:pPr>
            <a:r>
              <a:rPr lang="en-US" sz="2000" smtClean="0"/>
              <a:t>Connection to the DB is established </a:t>
            </a:r>
            <a:br>
              <a:rPr lang="en-US" sz="2000" smtClean="0"/>
            </a:br>
            <a:r>
              <a:rPr lang="en-US" sz="2000" smtClean="0"/>
              <a:t>when requested by an application.</a:t>
            </a:r>
          </a:p>
          <a:p>
            <a:pPr lvl="1">
              <a:spcBef>
                <a:spcPts val="600"/>
              </a:spcBef>
            </a:pPr>
            <a:r>
              <a:rPr lang="en-US" sz="2000" smtClean="0"/>
              <a:t>This connection is kept open till the </a:t>
            </a:r>
            <a:br>
              <a:rPr lang="en-US" sz="2000" smtClean="0"/>
            </a:br>
            <a:r>
              <a:rPr lang="en-US" sz="2000" smtClean="0"/>
              <a:t>application is closed.</a:t>
            </a:r>
          </a:p>
          <a:p>
            <a:pPr lvl="1"/>
            <a:endParaRPr lang="en-US" sz="2000" smtClean="0"/>
          </a:p>
          <a:p>
            <a:pPr>
              <a:spcBef>
                <a:spcPts val="1200"/>
              </a:spcBef>
            </a:pPr>
            <a:r>
              <a:rPr lang="en-US" smtClean="0">
                <a:solidFill>
                  <a:srgbClr val="0000FF"/>
                </a:solidFill>
              </a:rPr>
              <a:t>Disconnected data access:</a:t>
            </a:r>
          </a:p>
          <a:p>
            <a:pPr lvl="1"/>
            <a:r>
              <a:rPr lang="en-US" sz="2000" smtClean="0"/>
              <a:t>Connection to the DB is established when the application forwards a request. </a:t>
            </a:r>
          </a:p>
          <a:p>
            <a:pPr lvl="1"/>
            <a:r>
              <a:rPr lang="en-US" sz="2000" smtClean="0"/>
              <a:t>Once the request is processed, connection is automatically closed.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1" descr="PPT3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8079" y="1225429"/>
            <a:ext cx="317053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PPT3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5000636"/>
            <a:ext cx="4786346" cy="142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907</TotalTime>
  <Words>655</Words>
  <Application>Microsoft Office PowerPoint</Application>
  <PresentationFormat>On-screen Show (4:3)</PresentationFormat>
  <Paragraphs>149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Wingdings</vt:lpstr>
      <vt:lpstr>Wingdings 2</vt:lpstr>
      <vt:lpstr>Solstice</vt:lpstr>
      <vt:lpstr>PowerPoint Presentation</vt:lpstr>
      <vt:lpstr>Objective</vt:lpstr>
      <vt:lpstr>What is Database ?</vt:lpstr>
      <vt:lpstr>ADO.NET</vt:lpstr>
      <vt:lpstr>ADO.NET Features</vt:lpstr>
      <vt:lpstr>Data Access Architecture</vt:lpstr>
      <vt:lpstr>Data Access Models</vt:lpstr>
      <vt:lpstr>Benefits of ADO.NET</vt:lpstr>
      <vt:lpstr>Data  Access Models of ADO.NET</vt:lpstr>
      <vt:lpstr>Data Access Components</vt:lpstr>
      <vt:lpstr>Data Provider</vt:lpstr>
      <vt:lpstr>DataSet</vt:lpstr>
      <vt:lpstr>PowerPoint Presentation</vt:lpstr>
      <vt:lpstr>Connection</vt:lpstr>
      <vt:lpstr>Command</vt:lpstr>
      <vt:lpstr>DataAdapter</vt:lpstr>
      <vt:lpstr>DataReader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WinForms – Basic Controls</dc:title>
  <dc:creator>minhlg</dc:creator>
  <cp:lastModifiedBy>Sinh Tran</cp:lastModifiedBy>
  <cp:revision>92</cp:revision>
  <dcterms:created xsi:type="dcterms:W3CDTF">2008-05-20T01:37:26Z</dcterms:created>
  <dcterms:modified xsi:type="dcterms:W3CDTF">2019-08-22T12:52:41Z</dcterms:modified>
</cp:coreProperties>
</file>