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311" r:id="rId2"/>
    <p:sldId id="280" r:id="rId3"/>
    <p:sldId id="281" r:id="rId4"/>
    <p:sldId id="282" r:id="rId5"/>
    <p:sldId id="283" r:id="rId6"/>
    <p:sldId id="264" r:id="rId7"/>
    <p:sldId id="289" r:id="rId8"/>
    <p:sldId id="290" r:id="rId9"/>
    <p:sldId id="270" r:id="rId10"/>
    <p:sldId id="287" r:id="rId11"/>
    <p:sldId id="286" r:id="rId12"/>
    <p:sldId id="285" r:id="rId13"/>
    <p:sldId id="284" r:id="rId14"/>
    <p:sldId id="291" r:id="rId15"/>
    <p:sldId id="293" r:id="rId16"/>
    <p:sldId id="295" r:id="rId17"/>
    <p:sldId id="297" r:id="rId18"/>
    <p:sldId id="299" r:id="rId19"/>
    <p:sldId id="301" r:id="rId20"/>
    <p:sldId id="303" r:id="rId21"/>
    <p:sldId id="305" r:id="rId22"/>
    <p:sldId id="306" r:id="rId23"/>
    <p:sldId id="307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76" autoAdjust="0"/>
  </p:normalViewPr>
  <p:slideViewPr>
    <p:cSldViewPr>
      <p:cViewPr varScale="1">
        <p:scale>
          <a:sx n="57" d="100"/>
          <a:sy n="57" d="100"/>
        </p:scale>
        <p:origin x="7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9D25D-CC0A-473C-9F22-5718C2EB3CA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2C0F-959F-4BF8-91F6-B779CD31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54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when u received this kind of error:</a:t>
            </a:r>
          </a:p>
          <a:p>
            <a:r>
              <a:rPr lang="en-US" dirty="0" smtClean="0">
                <a:effectLst/>
              </a:rPr>
              <a:t>"Could not load file or assembly 'file:///C:\Program Files\SAP </a:t>
            </a:r>
            <a:r>
              <a:rPr lang="en-US" dirty="0" err="1" smtClean="0">
                <a:effectLst/>
              </a:rPr>
              <a:t>BusinessObjects</a:t>
            </a:r>
            <a:r>
              <a:rPr lang="en-US" dirty="0" smtClean="0">
                <a:effectLst/>
              </a:rPr>
              <a:t>\Crystal Reports for .NET Framework 4.0\Common\SAP </a:t>
            </a:r>
            <a:r>
              <a:rPr lang="en-US" dirty="0" err="1" smtClean="0">
                <a:effectLst/>
              </a:rPr>
              <a:t>BusinessObjects</a:t>
            </a:r>
            <a:r>
              <a:rPr lang="en-US" dirty="0" smtClean="0">
                <a:effectLst/>
              </a:rPr>
              <a:t> Enterprise XI 4.0\win32_x86\dotnet1\crdb_adoplus.dll' or one of its dependencies. The system cannot find the file </a:t>
            </a:r>
            <a:r>
              <a:rPr lang="en-US" dirty="0" err="1" smtClean="0">
                <a:effectLst/>
              </a:rPr>
              <a:t>specified."try</a:t>
            </a:r>
            <a:r>
              <a:rPr lang="en-US" dirty="0" smtClean="0">
                <a:effectLst/>
              </a:rPr>
              <a:t> to add this to your .</a:t>
            </a:r>
            <a:r>
              <a:rPr lang="en-US" dirty="0" err="1" smtClean="0">
                <a:effectLst/>
              </a:rPr>
              <a:t>config</a:t>
            </a:r>
            <a:r>
              <a:rPr lang="en-US" dirty="0" smtClean="0">
                <a:effectLst/>
              </a:rPr>
              <a:t> file (usually </a:t>
            </a:r>
            <a:r>
              <a:rPr lang="en-US" dirty="0" err="1" smtClean="0">
                <a:effectLst/>
              </a:rPr>
              <a:t>app.config</a:t>
            </a:r>
            <a:r>
              <a:rPr lang="en-US" dirty="0" smtClean="0">
                <a:effectLst/>
              </a:rPr>
              <a:t>)</a:t>
            </a:r>
            <a:br>
              <a:rPr lang="en-US" dirty="0" smtClean="0">
                <a:effectLst/>
              </a:rPr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Fix</a:t>
            </a:r>
            <a:r>
              <a:rPr lang="en-US" b="1" baseline="0" dirty="0" smtClean="0">
                <a:solidFill>
                  <a:srgbClr val="FF0000"/>
                </a:solidFill>
                <a:effectLst/>
              </a:rPr>
              <a:t> error:</a:t>
            </a:r>
            <a:endParaRPr lang="en-US" b="1" dirty="0" smtClean="0">
              <a:solidFill>
                <a:srgbClr val="FF0000"/>
              </a:solidFill>
              <a:effectLst/>
            </a:endParaRPr>
          </a:p>
          <a:p>
            <a:r>
              <a:rPr lang="en-US" b="1" dirty="0" smtClean="0">
                <a:effectLst/>
              </a:rPr>
              <a:t>&lt; startup useLegacyV2RuntimeActivationPolicy="true"&gt;</a:t>
            </a:r>
          </a:p>
          <a:p>
            <a:r>
              <a:rPr lang="en-US" dirty="0" smtClean="0">
                <a:effectLst/>
              </a:rPr>
              <a:t> &lt; </a:t>
            </a:r>
            <a:r>
              <a:rPr lang="en-US" dirty="0" err="1" smtClean="0">
                <a:effectLst/>
              </a:rPr>
              <a:t>supportedRuntime</a:t>
            </a:r>
            <a:r>
              <a:rPr lang="en-US" dirty="0" smtClean="0">
                <a:effectLst/>
              </a:rPr>
              <a:t> version="v4.0" </a:t>
            </a:r>
            <a:r>
              <a:rPr lang="en-US" dirty="0" err="1" smtClean="0">
                <a:effectLst/>
              </a:rPr>
              <a:t>sku</a:t>
            </a:r>
            <a:r>
              <a:rPr lang="en-US" dirty="0" smtClean="0">
                <a:effectLst/>
              </a:rPr>
              <a:t>=".</a:t>
            </a:r>
            <a:r>
              <a:rPr lang="en-US" dirty="0" err="1" smtClean="0">
                <a:effectLst/>
              </a:rPr>
              <a:t>NETFramework,Version</a:t>
            </a:r>
            <a:r>
              <a:rPr lang="en-US" dirty="0" smtClean="0">
                <a:effectLst/>
              </a:rPr>
              <a:t>=v4.0"/&gt; </a:t>
            </a:r>
          </a:p>
          <a:p>
            <a:r>
              <a:rPr lang="en-US" dirty="0" smtClean="0">
                <a:effectLst/>
              </a:rPr>
              <a:t>&lt; /startup&gt;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2C0F-959F-4BF8-91F6-B779CD31B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2C0F-959F-4BF8-91F6-B779CD31B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06139" y="3295868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Crystal Report</a:t>
            </a:r>
            <a:r>
              <a:rPr 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Printing  &amp; Help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12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28687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66800" y="1219200"/>
            <a:ext cx="7866888" cy="50292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D10A68-DE35-4241-8287-70BFE462401F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CrystalReportViewer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CrystalReportViewer supports data binding &amp; displays the designed report on the form: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Display report page wise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Can move between pages displayed in the control.</a:t>
            </a:r>
          </a:p>
          <a:p>
            <a:pPr>
              <a:lnSpc>
                <a:spcPct val="120000"/>
              </a:lnSpc>
            </a:pPr>
            <a:r>
              <a:rPr lang="en-US" smtClean="0"/>
              <a:t>To use the control, it should be dragged on to the Windows Form. Then, the ReportSource property must be used to assign the source for the report.</a:t>
            </a:r>
          </a:p>
          <a:p>
            <a:pPr>
              <a:spcBef>
                <a:spcPts val="1800"/>
              </a:spcBef>
            </a:pPr>
            <a:r>
              <a:rPr lang="en-US" smtClean="0"/>
              <a:t>Some features of this control are 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Smart 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Tooltip disable option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Error event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Multilingual client support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Report selection from </a:t>
            </a:r>
            <a:br>
              <a:rPr lang="en-US" smtClean="0"/>
            </a:br>
            <a:r>
              <a:rPr lang="en-US" smtClean="0"/>
              <a:t>Properties Window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Design Time Preview</a:t>
            </a:r>
          </a:p>
          <a:p>
            <a:pPr lvl="1"/>
            <a:endParaRPr lang="en-US"/>
          </a:p>
        </p:txBody>
      </p:sp>
      <p:pic>
        <p:nvPicPr>
          <p:cNvPr id="6" name="Content Placeholder 3" descr="PPT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223469"/>
            <a:ext cx="3886200" cy="194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1" y="0"/>
            <a:ext cx="7498080" cy="1143000"/>
          </a:xfrm>
        </p:spPr>
        <p:txBody>
          <a:bodyPr/>
          <a:lstStyle/>
          <a:p>
            <a:r>
              <a:rPr lang="en-US" smtClean="0"/>
              <a:t>ReportDocument object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5257800" cy="4495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Is a powerful and flexible model to handle the report at runtime.</a:t>
            </a:r>
          </a:p>
          <a:p>
            <a:pPr>
              <a:spcBef>
                <a:spcPts val="1800"/>
              </a:spcBef>
            </a:pPr>
            <a:r>
              <a:rPr lang="en-US" smtClean="0"/>
              <a:t>Provides many built-in class in different namespaces that are use to create, update and save report at runtime.</a:t>
            </a:r>
          </a:p>
          <a:p>
            <a:pPr>
              <a:spcBef>
                <a:spcPts val="1800"/>
              </a:spcBef>
            </a:pPr>
            <a:r>
              <a:rPr lang="en-US" smtClean="0"/>
              <a:t>One of the most important class in this model is the </a:t>
            </a:r>
            <a:r>
              <a:rPr lang="en-US" smtClean="0">
                <a:solidFill>
                  <a:srgbClr val="C00000"/>
                </a:solidFill>
              </a:rPr>
              <a:t>ReportDocument</a:t>
            </a:r>
            <a:r>
              <a:rPr lang="en-US" smtClean="0"/>
              <a:t> class belonged in the namespace </a:t>
            </a:r>
            <a:r>
              <a:rPr lang="en-US" smtClean="0">
                <a:solidFill>
                  <a:srgbClr val="C00000"/>
                </a:solidFill>
              </a:rPr>
              <a:t>CrystalDecisions.CrystalReport.Engine</a:t>
            </a:r>
            <a:r>
              <a:rPr lang="en-US" smtClean="0"/>
              <a:t> </a:t>
            </a:r>
            <a:endParaRPr lang="vi-VN" smtClean="0"/>
          </a:p>
          <a:p>
            <a:endParaRPr lang="en-US"/>
          </a:p>
        </p:txBody>
      </p:sp>
      <p:pic>
        <p:nvPicPr>
          <p:cNvPr id="4" name="Content Placeholder 3" descr="PPT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95400"/>
            <a:ext cx="2540192" cy="398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4343400" cy="4038600"/>
          </a:xfrm>
        </p:spPr>
        <p:txBody>
          <a:bodyPr/>
          <a:lstStyle/>
          <a:p>
            <a:r>
              <a:rPr lang="en-US" smtClean="0"/>
              <a:t>Adobe Acrobat (.pdf)</a:t>
            </a:r>
          </a:p>
          <a:p>
            <a:r>
              <a:rPr lang="en-US" smtClean="0"/>
              <a:t>Crystal Reports for VS .NET  (.rpt)</a:t>
            </a:r>
          </a:p>
          <a:p>
            <a:r>
              <a:rPr lang="en-US" smtClean="0"/>
              <a:t>HTML 3.2 and 4.0 (.html)</a:t>
            </a:r>
          </a:p>
          <a:p>
            <a:r>
              <a:rPr lang="en-US" smtClean="0"/>
              <a:t>Microsoft Excel (.xls)</a:t>
            </a:r>
          </a:p>
          <a:p>
            <a:r>
              <a:rPr lang="en-US" smtClean="0"/>
              <a:t>Microsoft Rich Text (.rtf)</a:t>
            </a:r>
          </a:p>
          <a:p>
            <a:r>
              <a:rPr lang="en-US" smtClean="0"/>
              <a:t>Microsoft (.doc)</a:t>
            </a:r>
            <a:endParaRPr lang="en-US"/>
          </a:p>
        </p:txBody>
      </p:sp>
      <p:pic>
        <p:nvPicPr>
          <p:cNvPr id="4" name="Content Placeholder 3" descr="PPT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3643529" cy="45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Exporting  a 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Use the </a:t>
            </a:r>
            <a:r>
              <a:rPr lang="en-US" sz="2200" b="1" smtClean="0">
                <a:solidFill>
                  <a:srgbClr val="0070C0"/>
                </a:solidFill>
              </a:rPr>
              <a:t>Export</a:t>
            </a:r>
            <a:r>
              <a:rPr lang="en-US" sz="2200" smtClean="0"/>
              <a:t> button on the toolbar of CrystalReportViewer Control</a:t>
            </a:r>
          </a:p>
          <a:p>
            <a:pPr>
              <a:spcBef>
                <a:spcPts val="1200"/>
              </a:spcBef>
            </a:pPr>
            <a:r>
              <a:rPr lang="en-US" sz="2200" smtClean="0"/>
              <a:t>Use the </a:t>
            </a:r>
            <a:r>
              <a:rPr lang="en-US" sz="2200" smtClean="0">
                <a:solidFill>
                  <a:srgbClr val="FF0066"/>
                </a:solidFill>
              </a:rPr>
              <a:t>ExportReport() </a:t>
            </a:r>
            <a:r>
              <a:rPr lang="en-US" sz="2200" smtClean="0"/>
              <a:t>method of CrystalReportViewer class. This method invokes the </a:t>
            </a:r>
            <a:r>
              <a:rPr lang="en-US" sz="2200" smtClean="0">
                <a:solidFill>
                  <a:srgbClr val="0070C0"/>
                </a:solidFill>
              </a:rPr>
              <a:t>Export Report DialogBox </a:t>
            </a:r>
            <a:r>
              <a:rPr lang="en-US" sz="2200" smtClean="0"/>
              <a:t>as bellow :</a:t>
            </a:r>
            <a:endParaRPr lang="vi-VN" sz="2200" smtClean="0"/>
          </a:p>
          <a:p>
            <a:endParaRPr lang="en-US"/>
          </a:p>
        </p:txBody>
      </p:sp>
      <p:pic>
        <p:nvPicPr>
          <p:cNvPr id="4" name="Content Placeholder 3" descr="PPT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03790"/>
            <a:ext cx="4191000" cy="306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&amp; Help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010400" cy="4724400"/>
          </a:xfrm>
        </p:spPr>
        <p:txBody>
          <a:bodyPr/>
          <a:lstStyle/>
          <a:p>
            <a:r>
              <a:rPr lang="en-US" smtClean="0"/>
              <a:t>Printing in Windows Forms</a:t>
            </a:r>
          </a:p>
          <a:p>
            <a:r>
              <a:rPr lang="en-US" smtClean="0"/>
              <a:t>Help in Windows Forms</a:t>
            </a:r>
          </a:p>
          <a:p>
            <a:r>
              <a:rPr lang="en-US" smtClean="0"/>
              <a:t>Help Components and Controls</a:t>
            </a:r>
            <a:endParaRPr lang="en-US"/>
          </a:p>
        </p:txBody>
      </p:sp>
      <p:pic>
        <p:nvPicPr>
          <p:cNvPr id="5" name="Picture 4" descr="PPT57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0"/>
            <a:ext cx="3405516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for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953000" cy="5029200"/>
          </a:xfrm>
        </p:spPr>
        <p:txBody>
          <a:bodyPr/>
          <a:lstStyle/>
          <a:p>
            <a:r>
              <a:rPr lang="en-US" smtClean="0"/>
              <a:t>Must have </a:t>
            </a:r>
            <a:r>
              <a:rPr lang="en-US" b="1" smtClean="0">
                <a:solidFill>
                  <a:srgbClr val="C00000"/>
                </a:solidFill>
              </a:rPr>
              <a:t>PrintDocument</a:t>
            </a:r>
            <a:r>
              <a:rPr lang="en-US" smtClean="0"/>
              <a:t> object</a:t>
            </a:r>
          </a:p>
          <a:p>
            <a:r>
              <a:rPr lang="en-US" smtClean="0"/>
              <a:t>Invoke the </a:t>
            </a:r>
            <a:r>
              <a:rPr lang="en-US" b="1" smtClean="0">
                <a:solidFill>
                  <a:srgbClr val="C00000"/>
                </a:solidFill>
              </a:rPr>
              <a:t>Print() </a:t>
            </a:r>
            <a:r>
              <a:rPr lang="en-US" smtClean="0"/>
              <a:t>method</a:t>
            </a:r>
          </a:p>
          <a:p>
            <a:r>
              <a:rPr lang="en-US" smtClean="0"/>
              <a:t>This will raise </a:t>
            </a:r>
            <a:r>
              <a:rPr lang="en-US" b="1" smtClean="0">
                <a:solidFill>
                  <a:srgbClr val="C00000"/>
                </a:solidFill>
              </a:rPr>
              <a:t>PrintPage</a:t>
            </a:r>
            <a:r>
              <a:rPr lang="en-US" smtClean="0"/>
              <a:t> event which takes an object </a:t>
            </a:r>
            <a:r>
              <a:rPr lang="en-US" b="1" smtClean="0">
                <a:solidFill>
                  <a:srgbClr val="C00000"/>
                </a:solidFill>
              </a:rPr>
              <a:t>PrintPageEventArgs</a:t>
            </a:r>
          </a:p>
          <a:p>
            <a:r>
              <a:rPr lang="en-US" smtClean="0"/>
              <a:t>Pages Setting by </a:t>
            </a:r>
            <a:r>
              <a:rPr lang="en-US" b="1" smtClean="0">
                <a:solidFill>
                  <a:srgbClr val="C00000"/>
                </a:solidFill>
              </a:rPr>
              <a:t>PageSetupDialog</a:t>
            </a:r>
          </a:p>
        </p:txBody>
      </p:sp>
      <p:pic>
        <p:nvPicPr>
          <p:cNvPr id="4" name="Picture 3" descr="PPTA0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58" y="1219200"/>
            <a:ext cx="2973275" cy="41148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86200"/>
            <a:ext cx="313820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Provides ability to print documents : .txt , .pdf …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Two main purpose :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Single print job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Complex print job</a:t>
            </a:r>
            <a:endParaRPr lang="vi-VN" b="1" smtClean="0">
              <a:solidFill>
                <a:srgbClr val="000099"/>
              </a:solidFill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44520"/>
          <a:ext cx="6858000" cy="165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8775"/>
                <a:gridCol w="5229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DefaultPageSettings, DocumentName, PrintController,</a:t>
                      </a:r>
                    </a:p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PrinterSettings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OnBeginPrint, OnEndPrint, OnPrintPage, Print, ToString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BeginPrint, EndPrint, PrintPage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Regulates printing process of PrintDocument</a:t>
            </a:r>
          </a:p>
          <a:p>
            <a:r>
              <a:rPr lang="en-US" smtClean="0"/>
              <a:t>Is an abstract class</a:t>
            </a:r>
          </a:p>
          <a:p>
            <a:r>
              <a:rPr lang="en-US" smtClean="0"/>
              <a:t>Derived class : StandardPrintController , PreviewPrintController, PrintControllerWithStatusDialog</a:t>
            </a:r>
            <a:endParaRPr lang="vi-VN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44520"/>
          <a:ext cx="685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8775"/>
                <a:gridCol w="5229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IsPreview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OnStartPrint, OnEndPrint, OnStartPage, OnStartPage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PPTDC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96" y="4191000"/>
            <a:ext cx="4135304" cy="187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PrinterSettings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Specifies how a document is printed, including the printer</a:t>
            </a:r>
          </a:p>
          <a:p>
            <a:r>
              <a:rPr lang="en-US" smtClean="0"/>
              <a:t>You can access this class by </a:t>
            </a:r>
            <a:r>
              <a:rPr lang="en-US" smtClean="0">
                <a:solidFill>
                  <a:srgbClr val="000099"/>
                </a:solidFill>
              </a:rPr>
              <a:t>PrintDocument.PrinterSettings </a:t>
            </a:r>
            <a:r>
              <a:rPr lang="en-US" smtClean="0"/>
              <a:t>or </a:t>
            </a:r>
            <a:r>
              <a:rPr lang="en-US" smtClean="0">
                <a:solidFill>
                  <a:srgbClr val="000099"/>
                </a:solidFill>
              </a:rPr>
              <a:t>PageSettings.PrinterSettings</a:t>
            </a:r>
            <a:endParaRPr lang="vi-VN" smtClean="0">
              <a:solidFill>
                <a:srgbClr val="000099"/>
              </a:solidFill>
            </a:endParaRP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858000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Copies,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DefaultPageSettings, InstalledPrinters, PrinterName, PrinterResolutions, PrintFileName, ToPage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PPTCB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6089984" cy="123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Dialog Boxes </a:t>
            </a:r>
            <a:br>
              <a:rPr lang="en-US" dirty="0" smtClean="0"/>
            </a:br>
            <a:r>
              <a:rPr lang="en-US" dirty="0" smtClean="0"/>
              <a:t>Component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71688" cy="5029200"/>
          </a:xfrm>
        </p:spPr>
        <p:txBody>
          <a:bodyPr/>
          <a:lstStyle/>
          <a:p>
            <a:r>
              <a:rPr lang="en-US" sz="2200" smtClean="0"/>
              <a:t>PrintDocument</a:t>
            </a:r>
          </a:p>
          <a:p>
            <a:r>
              <a:rPr lang="en-US" sz="2200" smtClean="0"/>
              <a:t>PrintPreviewDialog</a:t>
            </a:r>
          </a:p>
          <a:p>
            <a:endParaRPr lang="en-US" smtClean="0"/>
          </a:p>
          <a:p>
            <a:r>
              <a:rPr lang="en-US" sz="2200" smtClean="0"/>
              <a:t>PrintDialog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z="2200" smtClean="0"/>
              <a:t>PrintPreviewControl</a:t>
            </a:r>
            <a:endParaRPr lang="en-US" sz="2200"/>
          </a:p>
        </p:txBody>
      </p:sp>
      <p:pic>
        <p:nvPicPr>
          <p:cNvPr id="5" name="Picture 4" descr="PPTFFB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68" y="1295400"/>
            <a:ext cx="5478332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8A4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09" y="2590800"/>
            <a:ext cx="4828791" cy="1210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PT2DA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728" y="4267200"/>
            <a:ext cx="7172672" cy="1990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88" y="304800"/>
            <a:ext cx="7498080" cy="1143000"/>
          </a:xfrm>
        </p:spPr>
        <p:txBody>
          <a:bodyPr/>
          <a:lstStyle/>
          <a:p>
            <a:r>
              <a:rPr lang="en-US" dirty="0" smtClean="0"/>
              <a:t>Crystal Report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305" y="2209800"/>
            <a:ext cx="4191000" cy="2667000"/>
          </a:xfrm>
        </p:spPr>
        <p:txBody>
          <a:bodyPr/>
          <a:lstStyle/>
          <a:p>
            <a:r>
              <a:rPr lang="en-US" dirty="0" smtClean="0"/>
              <a:t>Crystal Reports</a:t>
            </a:r>
          </a:p>
          <a:p>
            <a:r>
              <a:rPr lang="en-US" dirty="0" smtClean="0"/>
              <a:t>Crystal Report Expert</a:t>
            </a:r>
          </a:p>
          <a:p>
            <a:r>
              <a:rPr lang="en-US" dirty="0" smtClean="0"/>
              <a:t>Runtime Customization</a:t>
            </a:r>
          </a:p>
          <a:p>
            <a:r>
              <a:rPr lang="en-US" dirty="0" smtClean="0"/>
              <a:t>Working with Crystal Reports</a:t>
            </a:r>
            <a:endParaRPr lang="en-US" dirty="0"/>
          </a:p>
        </p:txBody>
      </p:sp>
      <p:pic>
        <p:nvPicPr>
          <p:cNvPr id="4" name="Content Placeholder 3" descr="PPT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8" y="1950007"/>
            <a:ext cx="3048000" cy="25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3088" cy="1143000"/>
          </a:xfrm>
        </p:spPr>
        <p:txBody>
          <a:bodyPr/>
          <a:lstStyle/>
          <a:p>
            <a:r>
              <a:rPr lang="en-US" smtClean="0"/>
              <a:t>Help in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 class  is used to </a:t>
            </a:r>
            <a:br>
              <a:rPr lang="en-US" smtClean="0"/>
            </a:br>
            <a:r>
              <a:rPr lang="en-US" smtClean="0"/>
              <a:t>display the content </a:t>
            </a:r>
            <a:br>
              <a:rPr lang="en-US" smtClean="0"/>
            </a:br>
            <a:r>
              <a:rPr lang="en-US" smtClean="0"/>
              <a:t>of .chm file</a:t>
            </a:r>
            <a:endParaRPr lang="vi-VN" smtClean="0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16258"/>
              </p:ext>
            </p:extLst>
          </p:nvPr>
        </p:nvGraphicFramePr>
        <p:xfrm>
          <a:off x="1524000" y="3581400"/>
          <a:ext cx="5715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1591"/>
                <a:gridCol w="3723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ShowHelp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Displays the help file contents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ShowHelpIndex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Displays the index of a help file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ShowPopup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Displays a Help pop-up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window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PPTD97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81600"/>
            <a:ext cx="5749065" cy="1200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PT7E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19200"/>
            <a:ext cx="4038600" cy="2292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ShowHelp()  method -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4648200" cy="5029200"/>
          </a:xfrm>
        </p:spPr>
        <p:txBody>
          <a:bodyPr>
            <a:normAutofit/>
          </a:bodyPr>
          <a:lstStyle/>
          <a:p>
            <a:r>
              <a:rPr lang="en-US" sz="2200" smtClean="0"/>
              <a:t>This method takes 3 parameters: control , “.chm” , and element need display.</a:t>
            </a:r>
          </a:p>
          <a:p>
            <a:r>
              <a:rPr lang="en-US" sz="2200" smtClean="0"/>
              <a:t>Options: </a:t>
            </a:r>
            <a:r>
              <a:rPr lang="en-US" sz="2200" smtClean="0">
                <a:solidFill>
                  <a:srgbClr val="C00000"/>
                </a:solidFill>
              </a:rPr>
              <a:t>HelpNavigator.Index, HelpNavigator.TableOfContents</a:t>
            </a:r>
          </a:p>
          <a:p>
            <a:r>
              <a:rPr lang="en-US" sz="2200" smtClean="0"/>
              <a:t>There are many software to create .chm file. But </a:t>
            </a:r>
            <a:r>
              <a:rPr lang="en-US" sz="2200" smtClean="0">
                <a:solidFill>
                  <a:srgbClr val="C00000"/>
                </a:solidFill>
              </a:rPr>
              <a:t>HTML Help WorkShop</a:t>
            </a:r>
            <a:r>
              <a:rPr lang="en-US" sz="2200" b="1" smtClean="0">
                <a:solidFill>
                  <a:srgbClr val="C00000"/>
                </a:solidFill>
              </a:rPr>
              <a:t> </a:t>
            </a:r>
            <a:r>
              <a:rPr lang="en-US" sz="2200" smtClean="0"/>
              <a:t>is provided by Microsoft :</a:t>
            </a:r>
          </a:p>
          <a:p>
            <a:pPr lvl="1"/>
            <a:r>
              <a:rPr lang="en-US" sz="2000" smtClean="0"/>
              <a:t>It helps to create .hhp file (help system) - .hhc </a:t>
            </a:r>
            <a:endParaRPr lang="en-US" sz="2000"/>
          </a:p>
        </p:txBody>
      </p:sp>
      <p:pic>
        <p:nvPicPr>
          <p:cNvPr id="4" name="Picture 3" descr="PPT51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2" y="4800600"/>
            <a:ext cx="6146928" cy="1161990"/>
          </a:xfrm>
          <a:prstGeom prst="rect">
            <a:avLst/>
          </a:prstGeom>
        </p:spPr>
      </p:pic>
      <p:pic>
        <p:nvPicPr>
          <p:cNvPr id="5" name="Picture 4" descr="PPT8E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43000"/>
            <a:ext cx="3429000" cy="3092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Help &amp; Steps to create .chm</a:t>
            </a:r>
            <a:endParaRPr lang="vi-VN"/>
          </a:p>
        </p:txBody>
      </p:sp>
      <p:pic>
        <p:nvPicPr>
          <p:cNvPr id="4" name="Picture 3" descr="PPTD6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7162800" cy="2355552"/>
          </a:xfrm>
          <a:prstGeom prst="rect">
            <a:avLst/>
          </a:prstGeom>
        </p:spPr>
      </p:pic>
      <p:pic>
        <p:nvPicPr>
          <p:cNvPr id="5" name="Picture 4" descr="PPTB4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47" y="3352800"/>
            <a:ext cx="5276653" cy="3008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BA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01" y="3581401"/>
            <a:ext cx="226389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HelpButton property </a:t>
            </a:r>
            <a:endParaRPr lang="vi-VN"/>
          </a:p>
        </p:txBody>
      </p:sp>
      <p:pic>
        <p:nvPicPr>
          <p:cNvPr id="5" name="Picture 4" descr="PPTC2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6457"/>
            <a:ext cx="5846262" cy="1114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B46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43200"/>
            <a:ext cx="7201677" cy="3352800"/>
          </a:xfrm>
          <a:prstGeom prst="rect">
            <a:avLst/>
          </a:prstGeom>
        </p:spPr>
      </p:pic>
      <p:pic>
        <p:nvPicPr>
          <p:cNvPr id="4" name="Picture 3" descr="PPT441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52400"/>
            <a:ext cx="2095238" cy="15047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ToolTip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752600"/>
          <a:ext cx="6858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Active,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IsBalloon, ShowAlways, ToolTipIcon, ToolTipTitle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GetToolTip,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Hide, RemoveAll, SetToolTip, Show, ToString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Draw,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Popup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PPT79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57600"/>
            <a:ext cx="6171000" cy="80956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1981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 descr="PPT47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7696200" cy="4312731"/>
          </a:xfrm>
          <a:prstGeom prst="rect">
            <a:avLst/>
          </a:prstGeom>
        </p:spPr>
      </p:pic>
      <p:pic>
        <p:nvPicPr>
          <p:cNvPr id="5" name="Content Placeholder 3" descr="PPT5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600200"/>
            <a:ext cx="5029200" cy="4049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Crytal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user to generate reports by summarizing data and presenting it in a graphical format.</a:t>
            </a:r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Simplifies the process of analyzing data by generation of graphs.</a:t>
            </a:r>
          </a:p>
          <a:p>
            <a:pPr lvl="1"/>
            <a:r>
              <a:rPr lang="en-US" smtClean="0"/>
              <a:t>Accelerates the process of </a:t>
            </a:r>
            <a:br>
              <a:rPr lang="en-US" smtClean="0"/>
            </a:br>
            <a:r>
              <a:rPr lang="en-US" smtClean="0"/>
              <a:t>computing complex </a:t>
            </a:r>
            <a:br>
              <a:rPr lang="en-US" smtClean="0"/>
            </a:br>
            <a:r>
              <a:rPr lang="en-US" smtClean="0"/>
              <a:t>calculation.</a:t>
            </a:r>
          </a:p>
          <a:p>
            <a:pPr lvl="1"/>
            <a:r>
              <a:rPr lang="en-US" smtClean="0"/>
              <a:t>Displays data easily based </a:t>
            </a:r>
            <a:br>
              <a:rPr lang="en-US" smtClean="0"/>
            </a:br>
            <a:r>
              <a:rPr lang="en-US" smtClean="0"/>
              <a:t>on the search criteria or </a:t>
            </a:r>
            <a:br>
              <a:rPr lang="en-US" smtClean="0"/>
            </a:br>
            <a:r>
              <a:rPr lang="en-US" smtClean="0"/>
              <a:t>using various charts and </a:t>
            </a:r>
            <a:br>
              <a:rPr lang="en-US" smtClean="0"/>
            </a:br>
            <a:r>
              <a:rPr lang="en-US" smtClean="0"/>
              <a:t>graphs.</a:t>
            </a:r>
          </a:p>
          <a:p>
            <a:pPr lvl="1"/>
            <a:r>
              <a:rPr lang="en-US" smtClean="0"/>
              <a:t>Format Data easily.</a:t>
            </a:r>
            <a:endParaRPr lang="vi-VN" smtClean="0"/>
          </a:p>
          <a:p>
            <a:endParaRPr lang="en-US"/>
          </a:p>
        </p:txBody>
      </p:sp>
      <p:pic>
        <p:nvPicPr>
          <p:cNvPr id="5" name="Content Placeholder 3" descr="PPT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4953000" y="3200400"/>
            <a:ext cx="37282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Crystal 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access: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Easily access DB, files … with more than 35 data drivers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Flexibility in connection to DB by creating SQL commands.</a:t>
            </a:r>
          </a:p>
          <a:p>
            <a:r>
              <a:rPr lang="en-US" smtClean="0"/>
              <a:t>Runtime Customization</a:t>
            </a:r>
          </a:p>
          <a:p>
            <a:r>
              <a:rPr lang="en-US" smtClean="0"/>
              <a:t>Interaction between Report mViewer and Other controls: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Report Engine Model provides interactivity between report viewer control and other controls in Windows Form page: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Report viewer control allows to display reports on the form. </a:t>
            </a:r>
          </a:p>
          <a:p>
            <a:r>
              <a:rPr lang="en-US" smtClean="0"/>
              <a:t>Reports as Web Services: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Web service is invoked by client through HTTP and XML, allows transfer data between the Web Service &amp; client.</a:t>
            </a:r>
          </a:p>
          <a:p>
            <a:pPr>
              <a:spcBef>
                <a:spcPts val="0"/>
              </a:spcBef>
            </a:pPr>
            <a:r>
              <a:rPr lang="en-US" smtClean="0"/>
              <a:t>Reusability</a:t>
            </a:r>
          </a:p>
          <a:p>
            <a:pPr>
              <a:spcBef>
                <a:spcPts val="0"/>
              </a:spcBef>
            </a:pPr>
            <a:r>
              <a:rPr lang="en-US" smtClean="0"/>
              <a:t>Security</a:t>
            </a:r>
          </a:p>
          <a:p>
            <a:pPr>
              <a:spcBef>
                <a:spcPts val="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Crystal Report Creation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572000" cy="502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Guide to choose a data source and link to the tables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 Also guides to sum up the totals, sort data, create charts and select records.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There are 3 types:</a:t>
            </a: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Standard</a:t>
            </a: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Cross-Tab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Mail Label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Mailing Labels Report Creation Wizard guides to create a report that prints on a mailing label</a:t>
            </a:r>
            <a:endParaRPr lang="en-US"/>
          </a:p>
        </p:txBody>
      </p:sp>
      <p:pic>
        <p:nvPicPr>
          <p:cNvPr id="5" name="Content Placeholder 3" descr="PPT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24000"/>
            <a:ext cx="3200400" cy="4078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to create</a:t>
            </a:r>
            <a:endParaRPr lang="en-US"/>
          </a:p>
        </p:txBody>
      </p:sp>
      <p:pic>
        <p:nvPicPr>
          <p:cNvPr id="4" name="Content Placeholder 3" descr="PPT7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1447800"/>
            <a:ext cx="2095238" cy="4628572"/>
          </a:xfrm>
        </p:spPr>
      </p:pic>
      <p:pic>
        <p:nvPicPr>
          <p:cNvPr id="5" name="Picture 4" descr="PPT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5" y="1524000"/>
            <a:ext cx="5562600" cy="794658"/>
          </a:xfrm>
          <a:prstGeom prst="rect">
            <a:avLst/>
          </a:prstGeom>
        </p:spPr>
      </p:pic>
      <p:pic>
        <p:nvPicPr>
          <p:cNvPr id="7" name="Picture 6" descr="PPT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5" y="2514600"/>
            <a:ext cx="6023995" cy="1485555"/>
          </a:xfrm>
          <a:prstGeom prst="rect">
            <a:avLst/>
          </a:prstGeom>
        </p:spPr>
      </p:pic>
      <p:pic>
        <p:nvPicPr>
          <p:cNvPr id="8" name="Picture 7" descr="PPT7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5" y="4267200"/>
            <a:ext cx="5971304" cy="609600"/>
          </a:xfrm>
          <a:prstGeom prst="rect">
            <a:avLst/>
          </a:prstGeom>
        </p:spPr>
      </p:pic>
      <p:pic>
        <p:nvPicPr>
          <p:cNvPr id="9" name="Picture 8" descr="PPT7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05" y="5029200"/>
            <a:ext cx="5943600" cy="86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Crystal Report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ADO.Net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3162" y="1828800"/>
            <a:ext cx="7848600" cy="3429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CrystalReportViewer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cvrEmployee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CrystalReportViewer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SqlDataAdapter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sqlda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SqlDataAdapter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(“Select * from Employees” , con);</a:t>
            </a:r>
          </a:p>
          <a:p>
            <a:r>
              <a:rPr lang="en-US" sz="2000" dirty="0" err="1" smtClean="0">
                <a:solidFill>
                  <a:srgbClr val="FF66CC"/>
                </a:solidFill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rdReport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rdReport.Load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(“D:/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Employee.rpt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”);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sqlda.Fill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(ds , “Employees”);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rdReport.SetDataSource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(ds);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cvrEmployee.ReportSource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  <a:endParaRPr lang="vi-V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Report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Passing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3810000" cy="5029200"/>
          </a:xfrm>
        </p:spPr>
        <p:txBody>
          <a:bodyPr/>
          <a:lstStyle/>
          <a:p>
            <a:r>
              <a:rPr lang="en-US" smtClean="0"/>
              <a:t>Binding a report to the application by using CrystalReportViewer control.</a:t>
            </a:r>
          </a:p>
          <a:p>
            <a:pPr>
              <a:spcBef>
                <a:spcPts val="1800"/>
              </a:spcBef>
            </a:pPr>
            <a:r>
              <a:rPr lang="en-US" smtClean="0"/>
              <a:t>Passing a parameter on a database field allows the user to specify values for that field to filter the records.</a:t>
            </a:r>
          </a:p>
          <a:p>
            <a:endParaRPr lang="en-US"/>
          </a:p>
        </p:txBody>
      </p:sp>
      <p:pic>
        <p:nvPicPr>
          <p:cNvPr id="4" name="Content Placeholder 3" descr="PPT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3962400" cy="3340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field </a:t>
            </a:r>
            <a:r>
              <a:rPr lang="en-US" dirty="0" smtClean="0"/>
              <a:t>at runtime</a:t>
            </a:r>
            <a:endParaRPr lang="en-US" dirty="0"/>
          </a:p>
        </p:txBody>
      </p:sp>
      <p:pic>
        <p:nvPicPr>
          <p:cNvPr id="8" name="Content Placeholder 3" descr="PPT1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200" y="2382858"/>
            <a:ext cx="2913879" cy="2951142"/>
          </a:xfrm>
        </p:spPr>
      </p:pic>
      <p:sp>
        <p:nvSpPr>
          <p:cNvPr id="6" name="Rectangle 5"/>
          <p:cNvSpPr/>
          <p:nvPr/>
        </p:nvSpPr>
        <p:spPr>
          <a:xfrm>
            <a:off x="457200" y="1295400"/>
            <a:ext cx="56388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CrystalReportViewer 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cvrEmployee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CrystalReportViewer();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SqlDataAdapter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sqlda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 SqlDataAdapter(“Select * from Employees” , con);</a:t>
            </a:r>
          </a:p>
          <a:p>
            <a:r>
              <a:rPr lang="en-US" smtClean="0">
                <a:solidFill>
                  <a:srgbClr val="FF66CC"/>
                </a:solidFill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rdReport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 new  ReportDocument();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rdReport.Load(“D:/Employee.rpt”);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DataSet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ds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 DataSet();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sqlda.Fill(ds , “Employees”);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rdReport.SetDataSource(ds);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cvrEmployee.ReportSource  = rdReport;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FieldDefinition  fdCountry  = rdReport.Database.Tables[0].Fields[“Country”];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rdReport.DataDefinition.SortFields[0].Field =  fdCountry;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rdReport.DataDefinition.SortFields[0].SortDirection = CrystalDecisions.Shared.SortDirection.DescendingOrder;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559</TotalTime>
  <Words>920</Words>
  <Application>Microsoft Office PowerPoint</Application>
  <PresentationFormat>On-screen Show (4:3)</PresentationFormat>
  <Paragraphs>158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Tahoma</vt:lpstr>
      <vt:lpstr>Wingdings</vt:lpstr>
      <vt:lpstr>Wingdings 2</vt:lpstr>
      <vt:lpstr>Solstice</vt:lpstr>
      <vt:lpstr>PowerPoint Presentation</vt:lpstr>
      <vt:lpstr>Crystal Report Objective</vt:lpstr>
      <vt:lpstr>Introduction to Crytal Reports</vt:lpstr>
      <vt:lpstr>Features of Crystal Report</vt:lpstr>
      <vt:lpstr>Crystal Report Creation Wizard</vt:lpstr>
      <vt:lpstr>Step to create</vt:lpstr>
      <vt:lpstr>Create Crystal Report  using ADO.Net</vt:lpstr>
      <vt:lpstr>Binding Report  Passing Params</vt:lpstr>
      <vt:lpstr>Sorting field at runtime</vt:lpstr>
      <vt:lpstr>CrystalReportViewer control</vt:lpstr>
      <vt:lpstr>ReportDocument object model</vt:lpstr>
      <vt:lpstr>Purpose and Format</vt:lpstr>
      <vt:lpstr>Exporting  a Report</vt:lpstr>
      <vt:lpstr>Printing &amp; Help Objective</vt:lpstr>
      <vt:lpstr>Steps for Printing</vt:lpstr>
      <vt:lpstr>PrintDocument</vt:lpstr>
      <vt:lpstr>PrintController</vt:lpstr>
      <vt:lpstr>PrinterSettings</vt:lpstr>
      <vt:lpstr>Dialog Boxes  Component Controls</vt:lpstr>
      <vt:lpstr>Help in Application</vt:lpstr>
      <vt:lpstr>ShowHelp()  method - Software</vt:lpstr>
      <vt:lpstr>Types of Help &amp; Steps to create .chm</vt:lpstr>
      <vt:lpstr>HelpButton property </vt:lpstr>
      <vt:lpstr>ToolTip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13  CRYSTAL REPORT</dc:title>
  <dc:creator>thuylm</dc:creator>
  <cp:lastModifiedBy>Sinh Tran</cp:lastModifiedBy>
  <cp:revision>81</cp:revision>
  <dcterms:created xsi:type="dcterms:W3CDTF">2008-08-12T16:44:42Z</dcterms:created>
  <dcterms:modified xsi:type="dcterms:W3CDTF">2019-08-22T12:56:57Z</dcterms:modified>
</cp:coreProperties>
</file>