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44D"/>
    <a:srgbClr val="61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D96E2-C4DD-4ADF-BA21-93FF0B3CADF4}" v="19" dt="2025-02-20T14:20:01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Soni" userId="856ac29e1a895ec4" providerId="LiveId" clId="{347D96E2-C4DD-4ADF-BA21-93FF0B3CADF4}"/>
    <pc:docChg chg="custSel modSld modShowInfo">
      <pc:chgData name="Nancy Soni" userId="856ac29e1a895ec4" providerId="LiveId" clId="{347D96E2-C4DD-4ADF-BA21-93FF0B3CADF4}" dt="2025-02-20T14:35:03.378" v="207" actId="20577"/>
      <pc:docMkLst>
        <pc:docMk/>
      </pc:docMkLst>
      <pc:sldChg chg="modTransition">
        <pc:chgData name="Nancy Soni" userId="856ac29e1a895ec4" providerId="LiveId" clId="{347D96E2-C4DD-4ADF-BA21-93FF0B3CADF4}" dt="2025-02-20T14:20:01.640" v="156"/>
        <pc:sldMkLst>
          <pc:docMk/>
          <pc:sldMk cId="4285012932" sldId="256"/>
        </pc:sldMkLst>
      </pc:sldChg>
      <pc:sldChg chg="modSp mod">
        <pc:chgData name="Nancy Soni" userId="856ac29e1a895ec4" providerId="LiveId" clId="{347D96E2-C4DD-4ADF-BA21-93FF0B3CADF4}" dt="2025-02-20T14:13:58.197" v="4" actId="20577"/>
        <pc:sldMkLst>
          <pc:docMk/>
          <pc:sldMk cId="4173199943" sldId="263"/>
        </pc:sldMkLst>
        <pc:spChg chg="mod">
          <ac:chgData name="Nancy Soni" userId="856ac29e1a895ec4" providerId="LiveId" clId="{347D96E2-C4DD-4ADF-BA21-93FF0B3CADF4}" dt="2025-02-20T14:13:58.197" v="4" actId="20577"/>
          <ac:spMkLst>
            <pc:docMk/>
            <pc:sldMk cId="4173199943" sldId="263"/>
            <ac:spMk id="9" creationId="{21FE52BF-3F94-E865-6873-C7A9E1641E76}"/>
          </ac:spMkLst>
        </pc:spChg>
      </pc:sldChg>
      <pc:sldChg chg="addSp delSp modSp mod">
        <pc:chgData name="Nancy Soni" userId="856ac29e1a895ec4" providerId="LiveId" clId="{347D96E2-C4DD-4ADF-BA21-93FF0B3CADF4}" dt="2025-02-20T14:35:03.378" v="207" actId="20577"/>
        <pc:sldMkLst>
          <pc:docMk/>
          <pc:sldMk cId="40362171" sldId="264"/>
        </pc:sldMkLst>
        <pc:spChg chg="mod">
          <ac:chgData name="Nancy Soni" userId="856ac29e1a895ec4" providerId="LiveId" clId="{347D96E2-C4DD-4ADF-BA21-93FF0B3CADF4}" dt="2025-02-20T14:17:24.668" v="77" actId="20577"/>
          <ac:spMkLst>
            <pc:docMk/>
            <pc:sldMk cId="40362171" sldId="264"/>
            <ac:spMk id="12" creationId="{B6A1CA1C-0900-2A09-64F7-2F0D6FD1FE8C}"/>
          </ac:spMkLst>
        </pc:spChg>
        <pc:graphicFrameChg chg="modGraphic">
          <ac:chgData name="Nancy Soni" userId="856ac29e1a895ec4" providerId="LiveId" clId="{347D96E2-C4DD-4ADF-BA21-93FF0B3CADF4}" dt="2025-02-20T14:35:03.378" v="207" actId="20577"/>
          <ac:graphicFrameMkLst>
            <pc:docMk/>
            <pc:sldMk cId="40362171" sldId="264"/>
            <ac:graphicFrameMk id="2" creationId="{54BA6105-B379-B040-5233-D0C3CFFCF5D5}"/>
          </ac:graphicFrameMkLst>
        </pc:graphicFrameChg>
        <pc:graphicFrameChg chg="modGraphic">
          <ac:chgData name="Nancy Soni" userId="856ac29e1a895ec4" providerId="LiveId" clId="{347D96E2-C4DD-4ADF-BA21-93FF0B3CADF4}" dt="2025-02-20T14:34:22.209" v="178" actId="20577"/>
          <ac:graphicFrameMkLst>
            <pc:docMk/>
            <pc:sldMk cId="40362171" sldId="264"/>
            <ac:graphicFrameMk id="10" creationId="{A092BB8B-76E5-666E-CA54-6C8CA24B8B29}"/>
          </ac:graphicFrameMkLst>
        </pc:graphicFrameChg>
        <pc:picChg chg="del">
          <ac:chgData name="Nancy Soni" userId="856ac29e1a895ec4" providerId="LiveId" clId="{347D96E2-C4DD-4ADF-BA21-93FF0B3CADF4}" dt="2025-02-20T14:18:51.207" v="130" actId="478"/>
          <ac:picMkLst>
            <pc:docMk/>
            <pc:sldMk cId="40362171" sldId="264"/>
            <ac:picMk id="8" creationId="{9E0843C4-1566-6E0A-54FD-7CEE72074E39}"/>
          </ac:picMkLst>
        </pc:picChg>
        <pc:picChg chg="add mod">
          <ac:chgData name="Nancy Soni" userId="856ac29e1a895ec4" providerId="LiveId" clId="{347D96E2-C4DD-4ADF-BA21-93FF0B3CADF4}" dt="2025-02-20T14:19:20.787" v="135" actId="14100"/>
          <ac:picMkLst>
            <pc:docMk/>
            <pc:sldMk cId="40362171" sldId="264"/>
            <ac:picMk id="9" creationId="{A0AC6052-A21A-4B54-F15B-30A7FF3BCB19}"/>
          </ac:picMkLst>
        </pc:picChg>
      </pc:sldChg>
      <pc:sldChg chg="addSp delSp modSp mod">
        <pc:chgData name="Nancy Soni" userId="856ac29e1a895ec4" providerId="LiveId" clId="{347D96E2-C4DD-4ADF-BA21-93FF0B3CADF4}" dt="2025-02-20T14:33:59.266" v="160" actId="20577"/>
        <pc:sldMkLst>
          <pc:docMk/>
          <pc:sldMk cId="3653629657" sldId="265"/>
        </pc:sldMkLst>
        <pc:graphicFrameChg chg="modGraphic">
          <ac:chgData name="Nancy Soni" userId="856ac29e1a895ec4" providerId="LiveId" clId="{347D96E2-C4DD-4ADF-BA21-93FF0B3CADF4}" dt="2025-02-20T14:33:59.266" v="160" actId="20577"/>
          <ac:graphicFrameMkLst>
            <pc:docMk/>
            <pc:sldMk cId="3653629657" sldId="265"/>
            <ac:graphicFrameMk id="9" creationId="{89218E2D-2F0E-7AA5-B00D-50E175D3BA5F}"/>
          </ac:graphicFrameMkLst>
        </pc:graphicFrameChg>
        <pc:graphicFrameChg chg="modGraphic">
          <ac:chgData name="Nancy Soni" userId="856ac29e1a895ec4" providerId="LiveId" clId="{347D96E2-C4DD-4ADF-BA21-93FF0B3CADF4}" dt="2025-02-20T14:15:12.575" v="63" actId="20577"/>
          <ac:graphicFrameMkLst>
            <pc:docMk/>
            <pc:sldMk cId="3653629657" sldId="265"/>
            <ac:graphicFrameMk id="10" creationId="{A570B9B8-D5D9-C9F5-D0CC-1500AF73946B}"/>
          </ac:graphicFrameMkLst>
        </pc:graphicFrameChg>
        <pc:picChg chg="del">
          <ac:chgData name="Nancy Soni" userId="856ac29e1a895ec4" providerId="LiveId" clId="{347D96E2-C4DD-4ADF-BA21-93FF0B3CADF4}" dt="2025-02-20T14:15:47.514" v="64" actId="478"/>
          <ac:picMkLst>
            <pc:docMk/>
            <pc:sldMk cId="3653629657" sldId="265"/>
            <ac:picMk id="6" creationId="{7AA29A54-8266-0D26-DCCE-7D3C1D2C3B7F}"/>
          </ac:picMkLst>
        </pc:picChg>
        <pc:picChg chg="add del mod">
          <ac:chgData name="Nancy Soni" userId="856ac29e1a895ec4" providerId="LiveId" clId="{347D96E2-C4DD-4ADF-BA21-93FF0B3CADF4}" dt="2025-02-20T14:16:06.770" v="69" actId="478"/>
          <ac:picMkLst>
            <pc:docMk/>
            <pc:sldMk cId="3653629657" sldId="265"/>
            <ac:picMk id="7" creationId="{1BFE46AD-ED52-85E2-2B1E-E50A578E3C9B}"/>
          </ac:picMkLst>
        </pc:picChg>
        <pc:picChg chg="add mod">
          <ac:chgData name="Nancy Soni" userId="856ac29e1a895ec4" providerId="LiveId" clId="{347D96E2-C4DD-4ADF-BA21-93FF0B3CADF4}" dt="2025-02-20T14:16:25.318" v="71" actId="1076"/>
          <ac:picMkLst>
            <pc:docMk/>
            <pc:sldMk cId="3653629657" sldId="265"/>
            <ac:picMk id="11" creationId="{BE5BDDFC-3843-7889-58B8-B683DB6518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189D-54AC-43EA-8502-0B3456BB1A0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EE8B0-E483-4C0C-B417-7E394CCB1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9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EE8B0-E483-4C0C-B417-7E394CCB119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3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7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8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26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8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0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0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9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2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4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EAC6-63CA-437E-B30B-4E7263F02B4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4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F428-1102-2643-1161-1632802E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9248" y="1667927"/>
            <a:ext cx="7613504" cy="2404537"/>
          </a:xfrm>
        </p:spPr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  <a:latin typeface="circular-book"/>
              </a:rPr>
              <a:t>C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  <a:t>apstone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ircular-book"/>
              </a:rPr>
              <a:t>P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  <a:t>roject</a:t>
            </a:r>
            <a:b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</a:br>
            <a:r>
              <a:rPr lang="en-US" sz="5400" b="0" i="0" dirty="0">
                <a:solidFill>
                  <a:schemeClr val="bg1"/>
                </a:solidFill>
                <a:effectLst/>
                <a:latin typeface="circular-book"/>
              </a:rPr>
              <a:t>L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  <a:t>ead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ircular-book"/>
              </a:rPr>
              <a:t>S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  <a:t>cores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circular-book"/>
              </a:rPr>
              <a:t>A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  <a:t>nalysis</a:t>
            </a:r>
            <a:br>
              <a:rPr lang="en-US" sz="4800" b="0" i="0" dirty="0">
                <a:solidFill>
                  <a:schemeClr val="bg1"/>
                </a:solidFill>
                <a:effectLst/>
                <a:latin typeface="circular-book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8021B-B588-E3BB-3062-72207B744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1909" y="3429000"/>
            <a:ext cx="1758357" cy="457201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By - Nancy Soni</a:t>
            </a:r>
          </a:p>
        </p:txBody>
      </p:sp>
    </p:spTree>
    <p:extLst>
      <p:ext uri="{BB962C8B-B14F-4D97-AF65-F5344CB8AC3E}">
        <p14:creationId xmlns:p14="http://schemas.microsoft.com/office/powerpoint/2010/main" val="4285012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913191-EC47-4BBA-0561-2938103870A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E7346D6-4B3F-A5B2-58B2-E2754339A2CB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ODEL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0F86F-7E7F-A973-3BA9-DE9E976A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21" y="558800"/>
            <a:ext cx="4544366" cy="2626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301DA-0C7D-EDD2-C04C-570019B2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89" y="3672840"/>
            <a:ext cx="5189416" cy="2999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E52BF-3F94-E865-6873-C7A9E1641E76}"/>
              </a:ext>
            </a:extLst>
          </p:cNvPr>
          <p:cNvSpPr txBox="1"/>
          <p:nvPr/>
        </p:nvSpPr>
        <p:spPr>
          <a:xfrm>
            <a:off x="1032532" y="1539241"/>
            <a:ext cx="49961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SPLITTING THE DATA INTO TEST AND TRAINING 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HAVE CHOSEN THE TRAIN_TEST SPLIT RATIO AS 70:30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USING RFE TO CHOOSE TOP 15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 MODEL BY REMOVING THE VARIABLE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WHOSE p-VALUE &gt; 0.05 AND VIF &gt; 10 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PREDICTIONS ON TEST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OVERALL ACCURACY IS 91.33%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54628-92B0-9416-1A3C-2A4ABDED70E8}"/>
              </a:ext>
            </a:extLst>
          </p:cNvPr>
          <p:cNvSpPr txBox="1"/>
          <p:nvPr/>
        </p:nvSpPr>
        <p:spPr>
          <a:xfrm>
            <a:off x="8434603" y="165023"/>
            <a:ext cx="1675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8D34A-6665-6F54-3507-AD4724916058}"/>
              </a:ext>
            </a:extLst>
          </p:cNvPr>
          <p:cNvSpPr txBox="1"/>
          <p:nvPr/>
        </p:nvSpPr>
        <p:spPr>
          <a:xfrm>
            <a:off x="8221980" y="3266151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OPTIMAL CUTOFF</a:t>
            </a:r>
          </a:p>
        </p:txBody>
      </p:sp>
    </p:spTree>
    <p:extLst>
      <p:ext uri="{BB962C8B-B14F-4D97-AF65-F5344CB8AC3E}">
        <p14:creationId xmlns:p14="http://schemas.microsoft.com/office/powerpoint/2010/main" val="41731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0554FA-E24C-DF08-7433-113C075A780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0C6FE4D-BE2A-2DF9-C661-173D9E72BD04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F9EC2C-C3DF-EA94-13DE-1807D9829D86}"/>
              </a:ext>
            </a:extLst>
          </p:cNvPr>
          <p:cNvSpPr txBox="1">
            <a:spLocks/>
          </p:cNvSpPr>
          <p:nvPr/>
        </p:nvSpPr>
        <p:spPr>
          <a:xfrm>
            <a:off x="787906" y="1524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2AAA3-8470-9661-6D1F-FE4DAB4660C9}"/>
              </a:ext>
            </a:extLst>
          </p:cNvPr>
          <p:cNvSpPr txBox="1">
            <a:spLocks/>
          </p:cNvSpPr>
          <p:nvPr/>
        </p:nvSpPr>
        <p:spPr>
          <a:xfrm>
            <a:off x="635506" y="-10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ODEL 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BA6105-B379-B040-5233-D0C3CFFCF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87271"/>
              </p:ext>
            </p:extLst>
          </p:nvPr>
        </p:nvGraphicFramePr>
        <p:xfrm>
          <a:off x="6490182" y="4743025"/>
          <a:ext cx="5415626" cy="17729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07813">
                  <a:extLst>
                    <a:ext uri="{9D8B030D-6E8A-4147-A177-3AD203B41FA5}">
                      <a16:colId xmlns:a16="http://schemas.microsoft.com/office/drawing/2014/main" val="3855880880"/>
                    </a:ext>
                  </a:extLst>
                </a:gridCol>
                <a:gridCol w="2707813">
                  <a:extLst>
                    <a:ext uri="{9D8B030D-6E8A-4147-A177-3AD203B41FA5}">
                      <a16:colId xmlns:a16="http://schemas.microsoft.com/office/drawing/2014/main" val="3300968371"/>
                    </a:ext>
                  </a:extLst>
                </a:gridCol>
              </a:tblGrid>
              <a:tr h="42771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91.40%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3974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90.34%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58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86.49%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733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</a:rPr>
                        <a:t>94.38%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195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92BB8B-76E5-666E-CA54-6C8CA24B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63220"/>
              </p:ext>
            </p:extLst>
          </p:nvPr>
        </p:nvGraphicFramePr>
        <p:xfrm>
          <a:off x="426720" y="4743024"/>
          <a:ext cx="5902218" cy="177291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7406">
                  <a:extLst>
                    <a:ext uri="{9D8B030D-6E8A-4147-A177-3AD203B41FA5}">
                      <a16:colId xmlns:a16="http://schemas.microsoft.com/office/drawing/2014/main" val="3039445946"/>
                    </a:ext>
                  </a:extLst>
                </a:gridCol>
                <a:gridCol w="1967406">
                  <a:extLst>
                    <a:ext uri="{9D8B030D-6E8A-4147-A177-3AD203B41FA5}">
                      <a16:colId xmlns:a16="http://schemas.microsoft.com/office/drawing/2014/main" val="2654491484"/>
                    </a:ext>
                  </a:extLst>
                </a:gridCol>
                <a:gridCol w="1967406">
                  <a:extLst>
                    <a:ext uri="{9D8B030D-6E8A-4147-A177-3AD203B41FA5}">
                      <a16:colId xmlns:a16="http://schemas.microsoft.com/office/drawing/2014/main" val="4178574849"/>
                    </a:ext>
                  </a:extLst>
                </a:gridCol>
              </a:tblGrid>
              <a:tr h="6980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07890"/>
                  </a:ext>
                </a:extLst>
              </a:tr>
              <a:tr h="53741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3636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92508"/>
                  </a:ext>
                </a:extLst>
              </a:tr>
              <a:tr h="53741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2075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7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A1CA1C-0900-2A09-64F7-2F0D6FD1FE8C}"/>
              </a:ext>
            </a:extLst>
          </p:cNvPr>
          <p:cNvSpPr txBox="1"/>
          <p:nvPr/>
        </p:nvSpPr>
        <p:spPr>
          <a:xfrm>
            <a:off x="635506" y="1468410"/>
            <a:ext cx="54021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CALCULATED ACCURACY, SENSITIVITY, AND SPECIFICITY FOR VARIOUS PROBABILITY CUTOFFS FROM 0.1 TO 0.9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PER THE GRAPH AND LOOKING AT THE OTHER SCORES, IT CAN BE SEEN THAT THE OPTIMAL POINT IS 0.45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04C6-850D-74FA-3E1F-E539403B95EA}"/>
              </a:ext>
            </a:extLst>
          </p:cNvPr>
          <p:cNvSpPr txBox="1"/>
          <p:nvPr/>
        </p:nvSpPr>
        <p:spPr>
          <a:xfrm>
            <a:off x="1718840" y="4359476"/>
            <a:ext cx="39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 DATA 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286D6-7EFA-3E36-5E52-C7DF136AB988}"/>
              </a:ext>
            </a:extLst>
          </p:cNvPr>
          <p:cNvSpPr txBox="1"/>
          <p:nvPr/>
        </p:nvSpPr>
        <p:spPr>
          <a:xfrm>
            <a:off x="7715250" y="4406504"/>
            <a:ext cx="381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PERFORMANCE METRIC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AC6052-A21A-4B54-F15B-30A7FF3B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78" y="1215349"/>
            <a:ext cx="5415626" cy="31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56E9A-5387-30D0-D25D-A4898968A04D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142645C-43DA-0E08-0710-0293F11D9478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53601-5067-17F2-2FD5-094CDCE52489}"/>
              </a:ext>
            </a:extLst>
          </p:cNvPr>
          <p:cNvSpPr txBox="1">
            <a:spLocks/>
          </p:cNvSpPr>
          <p:nvPr/>
        </p:nvSpPr>
        <p:spPr>
          <a:xfrm>
            <a:off x="635506" y="-10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ODEL PREDICTION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218E2D-2F0E-7AA5-B00D-50E175D3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23522"/>
              </p:ext>
            </p:extLst>
          </p:nvPr>
        </p:nvGraphicFramePr>
        <p:xfrm>
          <a:off x="357066" y="1755141"/>
          <a:ext cx="5738934" cy="16255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912978">
                  <a:extLst>
                    <a:ext uri="{9D8B030D-6E8A-4147-A177-3AD203B41FA5}">
                      <a16:colId xmlns:a16="http://schemas.microsoft.com/office/drawing/2014/main" val="3039445946"/>
                    </a:ext>
                  </a:extLst>
                </a:gridCol>
                <a:gridCol w="1912978">
                  <a:extLst>
                    <a:ext uri="{9D8B030D-6E8A-4147-A177-3AD203B41FA5}">
                      <a16:colId xmlns:a16="http://schemas.microsoft.com/office/drawing/2014/main" val="2654491484"/>
                    </a:ext>
                  </a:extLst>
                </a:gridCol>
                <a:gridCol w="1912978">
                  <a:extLst>
                    <a:ext uri="{9D8B030D-6E8A-4147-A177-3AD203B41FA5}">
                      <a16:colId xmlns:a16="http://schemas.microsoft.com/office/drawing/2014/main" val="4178574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07890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1583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104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92508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132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75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70B9B8-D5D9-C9F5-D0CC-1500AF739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21586"/>
              </p:ext>
            </p:extLst>
          </p:nvPr>
        </p:nvGraphicFramePr>
        <p:xfrm>
          <a:off x="357066" y="4236720"/>
          <a:ext cx="5738934" cy="181355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69467">
                  <a:extLst>
                    <a:ext uri="{9D8B030D-6E8A-4147-A177-3AD203B41FA5}">
                      <a16:colId xmlns:a16="http://schemas.microsoft.com/office/drawing/2014/main" val="3855880880"/>
                    </a:ext>
                  </a:extLst>
                </a:gridCol>
                <a:gridCol w="2869467">
                  <a:extLst>
                    <a:ext uri="{9D8B030D-6E8A-4147-A177-3AD203B41FA5}">
                      <a16:colId xmlns:a16="http://schemas.microsoft.com/office/drawing/2014/main" val="3300968371"/>
                    </a:ext>
                  </a:extLst>
                </a:gridCol>
              </a:tblGrid>
              <a:tr h="46835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91.33%</a:t>
                      </a:r>
                      <a:endParaRPr lang="en-IN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3974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89.68%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58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87.26%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733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93.84%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195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4D5C464-F631-1821-30D5-0823DF81CF43}"/>
              </a:ext>
            </a:extLst>
          </p:cNvPr>
          <p:cNvSpPr txBox="1"/>
          <p:nvPr/>
        </p:nvSpPr>
        <p:spPr>
          <a:xfrm>
            <a:off x="1405890" y="1355329"/>
            <a:ext cx="381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 DATA 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7BE1B-2A4F-A73D-B355-2FDA3BD0A7FB}"/>
              </a:ext>
            </a:extLst>
          </p:cNvPr>
          <p:cNvSpPr txBox="1"/>
          <p:nvPr/>
        </p:nvSpPr>
        <p:spPr>
          <a:xfrm>
            <a:off x="1680210" y="3904733"/>
            <a:ext cx="381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PERFORMANCE METRIC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5BDDFC-3843-7889-58B8-B683DB65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45" y="1227741"/>
            <a:ext cx="576342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AC98E5-1BB7-9251-D496-287785067DE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B722EDF-F1F3-B2E2-05EA-D1F1E565B403}"/>
              </a:ext>
            </a:extLst>
          </p:cNvPr>
          <p:cNvSpPr txBox="1">
            <a:spLocks/>
          </p:cNvSpPr>
          <p:nvPr/>
        </p:nvSpPr>
        <p:spPr>
          <a:xfrm>
            <a:off x="635506" y="-10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C</a:t>
            </a:r>
            <a:r>
              <a:rPr lang="en-IN" b="1" dirty="0">
                <a:solidFill>
                  <a:schemeClr val="bg1"/>
                </a:solidFill>
              </a:rPr>
              <a:t>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3E47A-2206-F106-ABA6-4468766BB856}"/>
              </a:ext>
            </a:extLst>
          </p:cNvPr>
          <p:cNvSpPr txBox="1"/>
          <p:nvPr/>
        </p:nvSpPr>
        <p:spPr>
          <a:xfrm>
            <a:off x="635506" y="1287205"/>
            <a:ext cx="110353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logistic regression model is used to predict the probability of conversion of a customer.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While we have calculated both sensitivity-specificity as well as Precision-Recall metrics, we have considered the optimal cut-off on the basis of sensitivity-specificity for final prediction.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 Score calculated shows the conversion rate of the final predicted model is around 92% in test data as compared to 95% in train data.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business terms, this model has the capability to adjust with the company’s requirements in the coming future.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 variables that contribute to lead getting converted in the model 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Tags_Lost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EINS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Tags_Closed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by Horizon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Quality_Worst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Hence, overall this model seems to be good.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C03C-57A4-6C01-F042-7B6B03A1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6" y="0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P</a:t>
            </a:r>
            <a:r>
              <a:rPr lang="en-IN" b="1" dirty="0">
                <a:solidFill>
                  <a:schemeClr val="bg1"/>
                </a:solidFill>
              </a:rPr>
              <a:t>ROBLEM STATEMENT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204965-FE57-CBD4-3750-B74EEF3B9B62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BA841A-53C2-D0BC-C68F-5148A0500B37}"/>
              </a:ext>
            </a:extLst>
          </p:cNvPr>
          <p:cNvSpPr txBox="1"/>
          <p:nvPr/>
        </p:nvSpPr>
        <p:spPr>
          <a:xfrm>
            <a:off x="635505" y="1148140"/>
            <a:ext cx="1071988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Education, an online learning platform, offers courses tailored for industry professionals. The company promotes its courses through various websites and search engines like Google.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Visitors to the website may explore courses, watch videos, or fill out inquiry forms. When a visitor provides their email or phone number, they are classified as a lead. Additionally, leads are generated through past referrals.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Once acquired, the sales team engages with these leads through calls and emails to convert them into customers. The company's typical lead conversion rate is around 30%.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0214D-8812-0DD9-3E49-F3CAAB7DF642}"/>
              </a:ext>
            </a:extLst>
          </p:cNvPr>
          <p:cNvSpPr txBox="1"/>
          <p:nvPr/>
        </p:nvSpPr>
        <p:spPr>
          <a:xfrm>
            <a:off x="635505" y="3977640"/>
            <a:ext cx="1089609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Business Goals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Education aims to identify high-potential leads, also known as “Hot Leads.”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achieve this, the company requires a predictive model that assigns a lead score, where higher scores indicate a greater likelihood of conversion. This system will help prioritize leads with a higher probability of becoming customers.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CEO has set a target lead conversion rate of 80%, emphasizing the need for an efficient lead qualification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879066688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F1F4-01FB-DB13-DDA3-FB1BDCB5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0" y="19322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O</a:t>
            </a:r>
            <a:r>
              <a:rPr lang="en-IN" b="1" dirty="0">
                <a:solidFill>
                  <a:schemeClr val="bg1"/>
                </a:solidFill>
              </a:rPr>
              <a:t>VERALL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7F332-9593-A58B-9963-98536ABA0750}"/>
              </a:ext>
            </a:extLst>
          </p:cNvPr>
          <p:cNvSpPr txBox="1"/>
          <p:nvPr/>
        </p:nvSpPr>
        <p:spPr>
          <a:xfrm>
            <a:off x="787288" y="4163035"/>
            <a:ext cx="10469992" cy="707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941031545">
                  <a:custGeom>
                    <a:avLst/>
                    <a:gdLst>
                      <a:gd name="connsiteX0" fmla="*/ 0 w 10042072"/>
                      <a:gd name="connsiteY0" fmla="*/ 0 h 646331"/>
                      <a:gd name="connsiteX1" fmla="*/ 10042072 w 10042072"/>
                      <a:gd name="connsiteY1" fmla="*/ 0 h 646331"/>
                      <a:gd name="connsiteX2" fmla="*/ 10042072 w 10042072"/>
                      <a:gd name="connsiteY2" fmla="*/ 646331 h 646331"/>
                      <a:gd name="connsiteX3" fmla="*/ 0 w 10042072"/>
                      <a:gd name="connsiteY3" fmla="*/ 646331 h 646331"/>
                      <a:gd name="connsiteX4" fmla="*/ 0 w 10042072"/>
                      <a:gd name="connsiteY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2072" h="646331" extrusionOk="0">
                        <a:moveTo>
                          <a:pt x="0" y="0"/>
                        </a:moveTo>
                        <a:cubicBezTo>
                          <a:pt x="2798878" y="-143468"/>
                          <a:pt x="7646761" y="-13534"/>
                          <a:pt x="10042072" y="0"/>
                        </a:cubicBezTo>
                        <a:cubicBezTo>
                          <a:pt x="10044958" y="131647"/>
                          <a:pt x="9992271" y="390764"/>
                          <a:pt x="10042072" y="646331"/>
                        </a:cubicBezTo>
                        <a:cubicBezTo>
                          <a:pt x="7570068" y="601498"/>
                          <a:pt x="2613557" y="761668"/>
                          <a:pt x="0" y="646331"/>
                        </a:cubicBezTo>
                        <a:cubicBezTo>
                          <a:pt x="-45051" y="352878"/>
                          <a:pt x="-497" y="1582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Evaluation Metrics: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Used Accuracy, Precision, Recall, F1-score, and AUC-ROC for performance assessment.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E7184-2929-D58F-5E66-F00E7C54C32A}"/>
              </a:ext>
            </a:extLst>
          </p:cNvPr>
          <p:cNvSpPr txBox="1"/>
          <p:nvPr/>
        </p:nvSpPr>
        <p:spPr>
          <a:xfrm>
            <a:off x="773682" y="2379907"/>
            <a:ext cx="10581704" cy="707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42072"/>
                      <a:gd name="connsiteY0" fmla="*/ 0 h 369332"/>
                      <a:gd name="connsiteX1" fmla="*/ 10042072 w 10042072"/>
                      <a:gd name="connsiteY1" fmla="*/ 0 h 369332"/>
                      <a:gd name="connsiteX2" fmla="*/ 10042072 w 10042072"/>
                      <a:gd name="connsiteY2" fmla="*/ 369332 h 369332"/>
                      <a:gd name="connsiteX3" fmla="*/ 0 w 10042072"/>
                      <a:gd name="connsiteY3" fmla="*/ 369332 h 369332"/>
                      <a:gd name="connsiteX4" fmla="*/ 0 w 10042072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2072" h="369332" extrusionOk="0">
                        <a:moveTo>
                          <a:pt x="0" y="0"/>
                        </a:moveTo>
                        <a:cubicBezTo>
                          <a:pt x="3846449" y="118645"/>
                          <a:pt x="5696857" y="116012"/>
                          <a:pt x="10042072" y="0"/>
                        </a:cubicBezTo>
                        <a:cubicBezTo>
                          <a:pt x="10019268" y="167616"/>
                          <a:pt x="10040012" y="247698"/>
                          <a:pt x="10042072" y="369332"/>
                        </a:cubicBezTo>
                        <a:cubicBezTo>
                          <a:pt x="5257591" y="503932"/>
                          <a:pt x="4281796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Exploratory Data Analysis (EDA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Identified key patterns and correlations using visualizations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24833-930C-BF2A-9074-A70F417FA423}"/>
              </a:ext>
            </a:extLst>
          </p:cNvPr>
          <p:cNvSpPr txBox="1"/>
          <p:nvPr/>
        </p:nvSpPr>
        <p:spPr>
          <a:xfrm>
            <a:off x="800894" y="3271471"/>
            <a:ext cx="10581703" cy="707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42072"/>
                      <a:gd name="connsiteY0" fmla="*/ 0 h 369332"/>
                      <a:gd name="connsiteX1" fmla="*/ 10042072 w 10042072"/>
                      <a:gd name="connsiteY1" fmla="*/ 0 h 369332"/>
                      <a:gd name="connsiteX2" fmla="*/ 10042072 w 10042072"/>
                      <a:gd name="connsiteY2" fmla="*/ 369332 h 369332"/>
                      <a:gd name="connsiteX3" fmla="*/ 0 w 10042072"/>
                      <a:gd name="connsiteY3" fmla="*/ 369332 h 369332"/>
                      <a:gd name="connsiteX4" fmla="*/ 0 w 10042072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2072" h="369332" extrusionOk="0">
                        <a:moveTo>
                          <a:pt x="0" y="0"/>
                        </a:moveTo>
                        <a:cubicBezTo>
                          <a:pt x="3846449" y="118645"/>
                          <a:pt x="5696857" y="116012"/>
                          <a:pt x="10042072" y="0"/>
                        </a:cubicBezTo>
                        <a:cubicBezTo>
                          <a:pt x="10019268" y="167616"/>
                          <a:pt x="10040012" y="247698"/>
                          <a:pt x="10042072" y="369332"/>
                        </a:cubicBezTo>
                        <a:cubicBezTo>
                          <a:pt x="5257591" y="503932"/>
                          <a:pt x="4281796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Logistic Regression Model: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Built and optimized a model to predict conversion likelihood.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C7972-4DA3-621C-C06C-755FB089A8CE}"/>
              </a:ext>
            </a:extLst>
          </p:cNvPr>
          <p:cNvSpPr txBox="1"/>
          <p:nvPr/>
        </p:nvSpPr>
        <p:spPr>
          <a:xfrm>
            <a:off x="773681" y="5205125"/>
            <a:ext cx="10069286" cy="4001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616399648">
                  <a:custGeom>
                    <a:avLst/>
                    <a:gdLst>
                      <a:gd name="connsiteX0" fmla="*/ 0 w 10069286"/>
                      <a:gd name="connsiteY0" fmla="*/ 0 h 369332"/>
                      <a:gd name="connsiteX1" fmla="*/ 10069286 w 10069286"/>
                      <a:gd name="connsiteY1" fmla="*/ 0 h 369332"/>
                      <a:gd name="connsiteX2" fmla="*/ 10069286 w 10069286"/>
                      <a:gd name="connsiteY2" fmla="*/ 369332 h 369332"/>
                      <a:gd name="connsiteX3" fmla="*/ 0 w 10069286"/>
                      <a:gd name="connsiteY3" fmla="*/ 369332 h 369332"/>
                      <a:gd name="connsiteX4" fmla="*/ 0 w 10069286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69286" h="369332" extrusionOk="0">
                        <a:moveTo>
                          <a:pt x="0" y="0"/>
                        </a:moveTo>
                        <a:cubicBezTo>
                          <a:pt x="3158799" y="2750"/>
                          <a:pt x="6096849" y="-147932"/>
                          <a:pt x="10069286" y="0"/>
                        </a:cubicBezTo>
                        <a:cubicBezTo>
                          <a:pt x="10097441" y="151280"/>
                          <a:pt x="10050135" y="255225"/>
                          <a:pt x="10069286" y="369332"/>
                        </a:cubicBezTo>
                        <a:cubicBezTo>
                          <a:pt x="6095367" y="291443"/>
                          <a:pt x="1197124" y="489535"/>
                          <a:pt x="0" y="369332"/>
                        </a:cubicBezTo>
                        <a:cubicBezTo>
                          <a:pt x="-16911" y="218628"/>
                          <a:pt x="10067" y="40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 and Recommendation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BC3C4-2E9D-80A8-1DB1-90FF3C29FBC2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AE9B3C-DE52-D444-F09B-7634A1A58F82}"/>
              </a:ext>
            </a:extLst>
          </p:cNvPr>
          <p:cNvSpPr txBox="1"/>
          <p:nvPr/>
        </p:nvSpPr>
        <p:spPr>
          <a:xfrm>
            <a:off x="773681" y="1427308"/>
            <a:ext cx="105817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Cleaning &amp; Preprocessing: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Handled missing values, removed irrelevant levels (e.g., ‘Select’), 								and performed feature engineering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C624FA-BF76-63F8-24B8-7A9826D01250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0919A91-7638-6407-733B-089AB1FA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0" y="19322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A</a:t>
            </a:r>
            <a:r>
              <a:rPr lang="en-IN" b="1" dirty="0">
                <a:solidFill>
                  <a:schemeClr val="bg1"/>
                </a:solidFill>
              </a:rPr>
              <a:t>nalytical Approach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08E78CD-7CCB-CCE7-4C22-A297109A6A53}"/>
              </a:ext>
            </a:extLst>
          </p:cNvPr>
          <p:cNvSpPr/>
          <p:nvPr/>
        </p:nvSpPr>
        <p:spPr>
          <a:xfrm>
            <a:off x="294640" y="1330960"/>
            <a:ext cx="2611120" cy="4754880"/>
          </a:xfrm>
          <a:prstGeom prst="flowChartAlternateProcess">
            <a:avLst/>
          </a:prstGeom>
          <a:noFill/>
          <a:ln w="28575">
            <a:solidFill>
              <a:srgbClr val="052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Cleaning and Preparation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Read data from 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Convert data into a clean format suitable for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Remove duplicate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Handle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Perform exploratory data analysis</a:t>
            </a:r>
          </a:p>
          <a:p>
            <a:endParaRPr lang="en-IN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8EF0697-6C96-6F79-9A8F-437BC7A6864F}"/>
              </a:ext>
            </a:extLst>
          </p:cNvPr>
          <p:cNvSpPr/>
          <p:nvPr/>
        </p:nvSpPr>
        <p:spPr>
          <a:xfrm>
            <a:off x="3216912" y="1330960"/>
            <a:ext cx="2611120" cy="4754880"/>
          </a:xfrm>
          <a:prstGeom prst="flowChartAlternateProcess">
            <a:avLst/>
          </a:prstGeom>
          <a:noFill/>
          <a:ln w="28575">
            <a:solidFill>
              <a:srgbClr val="052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Splitting the Data and Feature Scaling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Split data into training and testing sets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Scale numerical features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71AFEDE-6A92-6C14-2F21-E28573910342}"/>
              </a:ext>
            </a:extLst>
          </p:cNvPr>
          <p:cNvSpPr/>
          <p:nvPr/>
        </p:nvSpPr>
        <p:spPr>
          <a:xfrm>
            <a:off x="6163627" y="1330960"/>
            <a:ext cx="2611120" cy="4754880"/>
          </a:xfrm>
          <a:prstGeom prst="flowChartAlternateProcess">
            <a:avLst/>
          </a:prstGeom>
          <a:noFill/>
          <a:ln w="28575">
            <a:solidFill>
              <a:srgbClr val="052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Building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Select features using RFE, VIF, and p-value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Determine the optimal model using Logistic Regression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Calculate evaluation metrics</a:t>
            </a:r>
          </a:p>
          <a:p>
            <a:endParaRPr lang="en-IN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7B3C2CE-BA5E-A8C2-2EDD-BE4C9B48FD53}"/>
              </a:ext>
            </a:extLst>
          </p:cNvPr>
          <p:cNvSpPr/>
          <p:nvPr/>
        </p:nvSpPr>
        <p:spPr>
          <a:xfrm>
            <a:off x="9147808" y="1320800"/>
            <a:ext cx="2611120" cy="4754880"/>
          </a:xfrm>
          <a:prstGeom prst="flowChartAlternateProcess">
            <a:avLst/>
          </a:prstGeom>
          <a:noFill/>
          <a:ln w="28575">
            <a:solidFill>
              <a:srgbClr val="052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Determine lead scores and check if the final prediction meets the 80% conversion rate target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Evaluate final model performance on the test set</a:t>
            </a:r>
          </a:p>
          <a:p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44BF22-DBFF-5905-D7C7-87A5F2A195F5}"/>
              </a:ext>
            </a:extLst>
          </p:cNvPr>
          <p:cNvSpPr/>
          <p:nvPr/>
        </p:nvSpPr>
        <p:spPr>
          <a:xfrm>
            <a:off x="2905760" y="3149600"/>
            <a:ext cx="311152" cy="203200"/>
          </a:xfrm>
          <a:prstGeom prst="rightArrow">
            <a:avLst/>
          </a:prstGeom>
          <a:solidFill>
            <a:srgbClr val="0524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rgbClr val="05244D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64DD32-4955-4E97-3D02-DC690C6A6A3E}"/>
              </a:ext>
            </a:extLst>
          </p:cNvPr>
          <p:cNvSpPr/>
          <p:nvPr/>
        </p:nvSpPr>
        <p:spPr>
          <a:xfrm>
            <a:off x="5852475" y="3149600"/>
            <a:ext cx="311152" cy="203200"/>
          </a:xfrm>
          <a:prstGeom prst="rightArrow">
            <a:avLst/>
          </a:prstGeom>
          <a:solidFill>
            <a:srgbClr val="0524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rgbClr val="05244D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7DDD97-A81B-D09E-433A-2358B8232C42}"/>
              </a:ext>
            </a:extLst>
          </p:cNvPr>
          <p:cNvSpPr/>
          <p:nvPr/>
        </p:nvSpPr>
        <p:spPr>
          <a:xfrm>
            <a:off x="8816494" y="3149600"/>
            <a:ext cx="311152" cy="203200"/>
          </a:xfrm>
          <a:prstGeom prst="rightArrow">
            <a:avLst/>
          </a:prstGeom>
          <a:solidFill>
            <a:srgbClr val="0524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rgbClr val="052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7FEA-E361-E9A1-6190-0394713F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08" y="0"/>
            <a:ext cx="9905998" cy="1478570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D</a:t>
            </a:r>
            <a:r>
              <a:rPr lang="en-US" b="1" dirty="0">
                <a:solidFill>
                  <a:schemeClr val="bg1"/>
                </a:solidFill>
              </a:rPr>
              <a:t>ata </a:t>
            </a:r>
            <a:r>
              <a:rPr lang="en-US" sz="5400" b="1" dirty="0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leaning &amp; </a:t>
            </a:r>
            <a:r>
              <a:rPr lang="en-US" sz="54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reprocessing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BA3FE-6260-A05E-6B3D-324C3DF549A5}"/>
              </a:ext>
            </a:extLst>
          </p:cNvPr>
          <p:cNvSpPr/>
          <p:nvPr/>
        </p:nvSpPr>
        <p:spPr>
          <a:xfrm>
            <a:off x="782971" y="1496894"/>
            <a:ext cx="10719883" cy="533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Converting the variable with values YES/NO to 1/0.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252DF-8937-D23F-3218-3950E54FE786}"/>
              </a:ext>
            </a:extLst>
          </p:cNvPr>
          <p:cNvSpPr/>
          <p:nvPr/>
        </p:nvSpPr>
        <p:spPr>
          <a:xfrm>
            <a:off x="782971" y="2297882"/>
            <a:ext cx="10719881" cy="533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Converting the ‘SELECT’ values with NANs.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4EE9A-B3F9-D169-74F5-F085A6010195}"/>
              </a:ext>
            </a:extLst>
          </p:cNvPr>
          <p:cNvSpPr/>
          <p:nvPr/>
        </p:nvSpPr>
        <p:spPr>
          <a:xfrm>
            <a:off x="782970" y="3150322"/>
            <a:ext cx="10719881" cy="61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Dropping the3 columns having&gt;70% of null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44FBB-56C9-716C-ECF4-160AA13A6142}"/>
              </a:ext>
            </a:extLst>
          </p:cNvPr>
          <p:cNvSpPr/>
          <p:nvPr/>
        </p:nvSpPr>
        <p:spPr>
          <a:xfrm>
            <a:off x="782969" y="3981423"/>
            <a:ext cx="10719881" cy="61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Dropping unnecessary columns.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B8A198-0D27-4FCD-E5D4-903271F5C436}"/>
              </a:ext>
            </a:extLst>
          </p:cNvPr>
          <p:cNvSpPr/>
          <p:nvPr/>
        </p:nvSpPr>
        <p:spPr>
          <a:xfrm>
            <a:off x="782969" y="4888431"/>
            <a:ext cx="10719881" cy="61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Dropping the rows as the null values were&lt;2%.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16E343-159F-6487-BBA8-B71239E2343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D07E40-1650-DF8A-4B9D-2B07256068B7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>
                <a:solidFill>
                  <a:schemeClr val="bg1"/>
                </a:solidFill>
              </a:rPr>
              <a:t>E</a:t>
            </a:r>
            <a:r>
              <a:rPr lang="en-IN" b="1">
                <a:solidFill>
                  <a:schemeClr val="bg1"/>
                </a:solidFill>
              </a:rPr>
              <a:t>XPLORATORY DATA ANALYSIS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066881-C7C4-1B42-52CB-2CFBD39E8E9F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7784A0-0B1B-17B6-9F85-C047A69D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1" y="1172591"/>
            <a:ext cx="4867954" cy="3917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AE82E-BFFF-D153-0712-690B16839EFB}"/>
              </a:ext>
            </a:extLst>
          </p:cNvPr>
          <p:cNvSpPr txBox="1"/>
          <p:nvPr/>
        </p:nvSpPr>
        <p:spPr>
          <a:xfrm>
            <a:off x="720551" y="5442188"/>
            <a:ext cx="486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 have around 30% conversion rate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6313BF-D703-C0BD-218B-839722FB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890" y="5216267"/>
            <a:ext cx="56745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leads whose last activity was "Email Opened" is the highest.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conversion rate is highest when the last activity was "SMS Sent".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317725-9A6F-7195-AF87-EA33207F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90" y="1172591"/>
            <a:ext cx="5674559" cy="39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32CC-0DCF-3574-19CC-9B88FB8C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6" y="0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E</a:t>
            </a:r>
            <a:r>
              <a:rPr lang="en-IN" b="1" dirty="0">
                <a:solidFill>
                  <a:schemeClr val="bg1"/>
                </a:solidFill>
              </a:rPr>
              <a:t>XPLORATORY 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F28B1B-39CD-B127-450A-CB70511E1EE2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84AE08-E7A4-AE94-2F3A-832E7C42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6" y="1167055"/>
            <a:ext cx="10920988" cy="3821506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ED79CA0-F445-9704-4CEB-D02D659B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06" y="5109135"/>
            <a:ext cx="109209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leads from Google and Direct Traffic is maximum.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conversion rate of the leads from Reference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Welingak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is maximum.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and Landing Page Submission have a lower conversion rate (~30%) but a considerable number of leads.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leads from the Lead Add Form is low, but the conversion rate is very high.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4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7D6987-0196-1542-E587-2B783690C228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>
                <a:solidFill>
                  <a:schemeClr val="bg1"/>
                </a:solidFill>
              </a:rPr>
              <a:t>E</a:t>
            </a:r>
            <a:r>
              <a:rPr lang="en-IN" b="1">
                <a:solidFill>
                  <a:schemeClr val="bg1"/>
                </a:solidFill>
              </a:rPr>
              <a:t>XPLORATORY DATA ANALYSIS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438E71-700E-D565-1C86-0E2E216F93E0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4DE2D-E3BF-80D3-F9A9-7B4A879F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6" y="1135429"/>
            <a:ext cx="6309360" cy="377185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85EE063-BFB8-E73B-ADD5-338FC7686E1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2626" y="5051846"/>
            <a:ext cx="6400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median of both conversion and non-conversion is the same, making it inconclusive for decision-making.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who spend more time on the website are more likely to convert.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F9B5B8-E819-165A-7AAD-614495D8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0" y="1135429"/>
            <a:ext cx="4707748" cy="3771852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67D99D4E-84D0-1CF4-FDB0-FC7ACD61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374" y="5040523"/>
            <a:ext cx="52536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leads fall under "Not Sure," but their conversion rate is low.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labeled "High in Relevance" have the highest conversion rate.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high-relevance leads can improve overall conversions.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5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DFE98-A524-5632-73C4-9387F37DC3F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0751B09-A8F9-BB88-2088-40E89D69C440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E</a:t>
            </a:r>
            <a:r>
              <a:rPr lang="en-IN" b="1" dirty="0">
                <a:solidFill>
                  <a:schemeClr val="bg1"/>
                </a:solidFill>
              </a:rPr>
              <a:t>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BCBC-79A3-EEB3-45B3-6FC001C66EDF}"/>
              </a:ext>
            </a:extLst>
          </p:cNvPr>
          <p:cNvSpPr txBox="1"/>
          <p:nvPr/>
        </p:nvSpPr>
        <p:spPr>
          <a:xfrm>
            <a:off x="562862" y="5476241"/>
            <a:ext cx="62646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"Other Specialization" has the most leads but low conversions.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"Business Administration" shows better conversions.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"Marketing" and "Finance Management" have moderate conversions.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5C83EB-ED75-8212-396E-65021CB9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6" y="1096810"/>
            <a:ext cx="5795774" cy="432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C521A-B474-54AA-DAE3-B185F09C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19" y="1096810"/>
            <a:ext cx="5063211" cy="4142042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0FD5C3DE-3C72-0308-2A37-06EEC436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610" y="5405593"/>
            <a:ext cx="51511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leads are unemployed but have a low conversion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"Working Professionals" have a high conversion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"Students" and "Businessmen" have fewer leads with moderate conversions. </a:t>
            </a:r>
          </a:p>
        </p:txBody>
      </p:sp>
    </p:spTree>
    <p:extLst>
      <p:ext uri="{BB962C8B-B14F-4D97-AF65-F5344CB8AC3E}">
        <p14:creationId xmlns:p14="http://schemas.microsoft.com/office/powerpoint/2010/main" val="30129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182</TotalTime>
  <Words>964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circular-book</vt:lpstr>
      <vt:lpstr>Tw Cen MT</vt:lpstr>
      <vt:lpstr>Wingdings</vt:lpstr>
      <vt:lpstr>Circuit</vt:lpstr>
      <vt:lpstr>Capstone Project Lead Scores Analysis </vt:lpstr>
      <vt:lpstr>PROBLEM STATEMENT</vt:lpstr>
      <vt:lpstr>OVERALL APPROACH</vt:lpstr>
      <vt:lpstr>Analytical Approach</vt:lpstr>
      <vt:lpstr>Data Cleaning &amp; Preprocessing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Soni</dc:creator>
  <cp:lastModifiedBy>Nancy Soni</cp:lastModifiedBy>
  <cp:revision>5</cp:revision>
  <dcterms:created xsi:type="dcterms:W3CDTF">2025-02-19T10:19:54Z</dcterms:created>
  <dcterms:modified xsi:type="dcterms:W3CDTF">2025-02-20T14:35:05Z</dcterms:modified>
</cp:coreProperties>
</file>