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91" r:id="rId3"/>
    <p:sldId id="292" r:id="rId4"/>
    <p:sldId id="293" r:id="rId5"/>
    <p:sldId id="257" r:id="rId6"/>
    <p:sldId id="294" r:id="rId7"/>
    <p:sldId id="258" r:id="rId8"/>
    <p:sldId id="286" r:id="rId9"/>
  </p:sldIdLst>
  <p:sldSz cx="9144000" cy="5143500" type="screen16x9"/>
  <p:notesSz cx="6858000" cy="9144000"/>
  <p:embeddedFontLst>
    <p:embeddedFont>
      <p:font typeface="Josefin Sans" pitchFamily="2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Roboto Condensed Light" panose="02000000000000000000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62D"/>
    <a:srgbClr val="F46F25"/>
    <a:srgbClr val="1D0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1B49F2-8E66-4CC6-9FC5-0A96AFB3A10C}">
  <a:tblStyle styleId="{C81B49F2-8E66-4CC6-9FC5-0A96AFB3A1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51" autoAdjust="0"/>
  </p:normalViewPr>
  <p:slideViewPr>
    <p:cSldViewPr snapToGrid="0">
      <p:cViewPr varScale="1">
        <p:scale>
          <a:sx n="125" d="100"/>
          <a:sy n="125" d="100"/>
        </p:scale>
        <p:origin x="119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996c5d04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1996c5d04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Imagine this: you’re out with friends, ready to enjoy a drink, when you suddenly remember—you took medication earlier today. Can you still have that beer? Or will it mess with your meds? That’s where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“Booze or no?”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comes in.</a:t>
            </a:r>
            <a:endParaRPr lang="en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9">
          <a:extLst>
            <a:ext uri="{FF2B5EF4-FFF2-40B4-BE49-F238E27FC236}">
              <a16:creationId xmlns:a16="http://schemas.microsoft.com/office/drawing/2014/main" id="{A6E7097B-8AE4-C6A8-3A74-604B94A94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0" name="Google Shape;4790;g1e0096f7f8a_0_34:notes">
            <a:extLst>
              <a:ext uri="{FF2B5EF4-FFF2-40B4-BE49-F238E27FC236}">
                <a16:creationId xmlns:a16="http://schemas.microsoft.com/office/drawing/2014/main" id="{15E3E7BC-ACB6-4367-67B9-5308912CAF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1" name="Google Shape;4791;g1e0096f7f8a_0_34:notes">
            <a:extLst>
              <a:ext uri="{FF2B5EF4-FFF2-40B4-BE49-F238E27FC236}">
                <a16:creationId xmlns:a16="http://schemas.microsoft.com/office/drawing/2014/main" id="{A0FCE771-3F3F-1AB0-F914-641C4529B0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Our vision is to create a smart, user-friendly web app that helps people—starting with students—make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informed and responsible choices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when mixing alcohol with medication. Whether you’re on a prescription or just took some ibuprofen for a headache, our tool will let you know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if it’s safe to drink, what kind of alcohol (beer, wine, or liquor) might be more risky, and—if needed—how long you should wait before drinking.</a:t>
            </a:r>
            <a:endParaRPr lang="en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2074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9">
          <a:extLst>
            <a:ext uri="{FF2B5EF4-FFF2-40B4-BE49-F238E27FC236}">
              <a16:creationId xmlns:a16="http://schemas.microsoft.com/office/drawing/2014/main" id="{B9A219F6-801F-A947-B812-60C6DE749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0" name="Google Shape;4790;g1e0096f7f8a_0_34:notes">
            <a:extLst>
              <a:ext uri="{FF2B5EF4-FFF2-40B4-BE49-F238E27FC236}">
                <a16:creationId xmlns:a16="http://schemas.microsoft.com/office/drawing/2014/main" id="{504A0004-A45F-0433-79C4-3F16F8F2D6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1" name="Google Shape;4791;g1e0096f7f8a_0_34:notes">
            <a:extLst>
              <a:ext uri="{FF2B5EF4-FFF2-40B4-BE49-F238E27FC236}">
                <a16:creationId xmlns:a16="http://schemas.microsoft.com/office/drawing/2014/main" id="{FDF769F7-67D5-63BE-545B-70F04FD02E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Our vision is to create a smart, user-friendly web app that helps people—starting with students—make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informed and responsible choices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when mixing alcohol with medication. Whether you’re on a prescription or just took some ibuprofen for a headache, our tool will let you know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if it’s safe to drink, what kind of alcohol (beer, wine, or liquor) might be more risky, and—if needed—how long you should wait before drinking.</a:t>
            </a:r>
            <a:endParaRPr lang="en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753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1">
          <a:extLst>
            <a:ext uri="{FF2B5EF4-FFF2-40B4-BE49-F238E27FC236}">
              <a16:creationId xmlns:a16="http://schemas.microsoft.com/office/drawing/2014/main" id="{031E0FC5-FDF5-4972-BA2C-E6544F748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2" name="Google Shape;5052;g1e0096f7f8a_0_86:notes">
            <a:extLst>
              <a:ext uri="{FF2B5EF4-FFF2-40B4-BE49-F238E27FC236}">
                <a16:creationId xmlns:a16="http://schemas.microsoft.com/office/drawing/2014/main" id="{657D02DB-99EA-FE2B-146E-E9B9593A89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3" name="Google Shape;5053;g1e0096f7f8a_0_86:notes">
            <a:extLst>
              <a:ext uri="{FF2B5EF4-FFF2-40B4-BE49-F238E27FC236}">
                <a16:creationId xmlns:a16="http://schemas.microsoft.com/office/drawing/2014/main" id="{8BD9500B-9802-5AF1-11C8-8C764488F1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We’re developing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web-based application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hosted on a platform like Render, that connects users with accurate, up-to-date data from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 API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Users will simply:</a:t>
            </a:r>
            <a:endParaRPr lang="en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Enter the medication they’ve taken,</a:t>
            </a:r>
            <a:endParaRPr lang="en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Choose the type of alcohol they’re considering,</a:t>
            </a:r>
            <a:endParaRPr lang="en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And get a clear response: “Booze or no?”—with an explanation and suggested waiting time if needed.</a:t>
            </a:r>
            <a:endParaRPr lang="en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real-time feedback can help prevent dangerous interactions, reduce hospital visits, and raise awareness about medication safety in casual drinking scenarios.</a:t>
            </a:r>
            <a:endParaRPr lang="en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522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3">
          <a:extLst>
            <a:ext uri="{FF2B5EF4-FFF2-40B4-BE49-F238E27FC236}">
              <a16:creationId xmlns:a16="http://schemas.microsoft.com/office/drawing/2014/main" id="{4B7AAC3F-36C4-782D-AB99-D6326119D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4" name="Google Shape;4834;g1e0096f7f8a_0_42:notes">
            <a:extLst>
              <a:ext uri="{FF2B5EF4-FFF2-40B4-BE49-F238E27FC236}">
                <a16:creationId xmlns:a16="http://schemas.microsoft.com/office/drawing/2014/main" id="{E3F7F8AA-7248-3485-E3BD-F52EBB2A15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5" name="Google Shape;4835;g1e0096f7f8a_0_42:notes">
            <a:extLst>
              <a:ext uri="{FF2B5EF4-FFF2-40B4-BE49-F238E27FC236}">
                <a16:creationId xmlns:a16="http://schemas.microsoft.com/office/drawing/2014/main" id="{926C4851-F587-6250-28E3-EFCFF8E069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50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28b86e5f6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28b86e5f6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We’re taking a serious health concern and giving users a simple, accessible way to avoid risky decisions. With the right mix of technology, medical data, and responsible design, we believe this project can actually make a difference—not just for students, but for anyone who ever asks, </a:t>
            </a:r>
            <a:r>
              <a:rPr lang="en-US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“Can I have a drink?”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" name="Google Shape;5253;g1e0096f7f8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4" name="Google Shape;5254;g1e0096f7f8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" name="Google Shape;36;p2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37" name="Google Shape;37;p2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1" name="Google Shape;51;p2"/>
          <p:cNvSpPr/>
          <p:nvPr/>
        </p:nvSpPr>
        <p:spPr>
          <a:xfrm flipH="1">
            <a:off x="-95250" y="1620814"/>
            <a:ext cx="5434634" cy="3841960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  <a:alpha val="50000"/>
                </a:srgbClr>
              </a:gs>
              <a:gs pos="100000">
                <a:srgbClr val="9BA6E9">
                  <a:alpha val="69411"/>
                  <a:alpha val="5000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flipH="1">
            <a:off x="7380760" y="-95250"/>
            <a:ext cx="2087083" cy="1700643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 txBox="1">
            <a:spLocks noGrp="1"/>
          </p:cNvSpPr>
          <p:nvPr>
            <p:ph type="subTitle" idx="1"/>
          </p:nvPr>
        </p:nvSpPr>
        <p:spPr>
          <a:xfrm>
            <a:off x="4378525" y="3992575"/>
            <a:ext cx="4052100" cy="3657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3292075" y="1203600"/>
            <a:ext cx="5138700" cy="2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11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428" name="Google Shape;428;p11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429" name="Google Shape;429;p11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0" name="Google Shape;430;p11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1" name="Google Shape;431;p11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11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3" name="Google Shape;433;p11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4" name="Google Shape;434;p11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5" name="Google Shape;435;p11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6" name="Google Shape;436;p11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7" name="Google Shape;437;p11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" name="Google Shape;438;p11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11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11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11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11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11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11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11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11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11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11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11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11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11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11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11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4" name="Google Shape;454;p11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455" name="Google Shape;455;p11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1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1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1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1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11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11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11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11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11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11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11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11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11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69" name="Google Shape;469;p11"/>
          <p:cNvSpPr/>
          <p:nvPr/>
        </p:nvSpPr>
        <p:spPr>
          <a:xfrm>
            <a:off x="-95250" y="-95250"/>
            <a:ext cx="2087083" cy="1700643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1"/>
          <p:cNvSpPr/>
          <p:nvPr/>
        </p:nvSpPr>
        <p:spPr>
          <a:xfrm>
            <a:off x="5863398" y="2914650"/>
            <a:ext cx="3604487" cy="2548156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1"/>
          <p:cNvSpPr txBox="1">
            <a:spLocks noGrp="1"/>
          </p:cNvSpPr>
          <p:nvPr>
            <p:ph type="title" hasCustomPrompt="1"/>
          </p:nvPr>
        </p:nvSpPr>
        <p:spPr>
          <a:xfrm>
            <a:off x="2108850" y="1581606"/>
            <a:ext cx="4926300" cy="12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2" name="Google Shape;472;p11"/>
          <p:cNvSpPr txBox="1">
            <a:spLocks noGrp="1"/>
          </p:cNvSpPr>
          <p:nvPr>
            <p:ph type="subTitle" idx="1"/>
          </p:nvPr>
        </p:nvSpPr>
        <p:spPr>
          <a:xfrm>
            <a:off x="2108850" y="3284625"/>
            <a:ext cx="4926300" cy="2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57" name="Google Shape;57;p3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58" name="Google Shape;58;p3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3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3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3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3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3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3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3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3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3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3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3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3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3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3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3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3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3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3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3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3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3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3" name="Google Shape;83;p3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84" name="Google Shape;84;p3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3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3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3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3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3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3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94;p3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8" name="Google Shape;98;p3"/>
          <p:cNvSpPr/>
          <p:nvPr/>
        </p:nvSpPr>
        <p:spPr>
          <a:xfrm rot="-1028688">
            <a:off x="5415649" y="3225092"/>
            <a:ext cx="5240481" cy="2748671"/>
          </a:xfrm>
          <a:custGeom>
            <a:avLst/>
            <a:gdLst/>
            <a:ahLst/>
            <a:cxnLst/>
            <a:rect l="l" t="t" r="r" b="b"/>
            <a:pathLst>
              <a:path w="97358" h="51065" extrusionOk="0">
                <a:moveTo>
                  <a:pt x="90580" y="33071"/>
                </a:moveTo>
                <a:cubicBezTo>
                  <a:pt x="93923" y="29180"/>
                  <a:pt x="97358" y="21429"/>
                  <a:pt x="94349" y="16596"/>
                </a:cubicBezTo>
                <a:cubicBezTo>
                  <a:pt x="90184" y="9848"/>
                  <a:pt x="79971" y="8633"/>
                  <a:pt x="73072" y="10912"/>
                </a:cubicBezTo>
                <a:cubicBezTo>
                  <a:pt x="67874" y="12614"/>
                  <a:pt x="62950" y="16383"/>
                  <a:pt x="57509" y="15684"/>
                </a:cubicBezTo>
                <a:cubicBezTo>
                  <a:pt x="49454" y="14651"/>
                  <a:pt x="45533" y="4742"/>
                  <a:pt x="37965" y="1854"/>
                </a:cubicBezTo>
                <a:cubicBezTo>
                  <a:pt x="33101" y="0"/>
                  <a:pt x="27113" y="1642"/>
                  <a:pt x="23861" y="5684"/>
                </a:cubicBezTo>
                <a:cubicBezTo>
                  <a:pt x="21581" y="8541"/>
                  <a:pt x="20517" y="12493"/>
                  <a:pt x="17478" y="14560"/>
                </a:cubicBezTo>
                <a:cubicBezTo>
                  <a:pt x="15502" y="15867"/>
                  <a:pt x="13040" y="16231"/>
                  <a:pt x="10760" y="16900"/>
                </a:cubicBezTo>
                <a:cubicBezTo>
                  <a:pt x="5806" y="18450"/>
                  <a:pt x="213" y="23253"/>
                  <a:pt x="92" y="28420"/>
                </a:cubicBezTo>
                <a:cubicBezTo>
                  <a:pt x="0" y="31946"/>
                  <a:pt x="2371" y="36262"/>
                  <a:pt x="4712" y="38481"/>
                </a:cubicBezTo>
                <a:cubicBezTo>
                  <a:pt x="7083" y="40730"/>
                  <a:pt x="10031" y="42250"/>
                  <a:pt x="13040" y="43588"/>
                </a:cubicBezTo>
                <a:cubicBezTo>
                  <a:pt x="29636" y="51065"/>
                  <a:pt x="48421" y="51004"/>
                  <a:pt x="66780" y="46566"/>
                </a:cubicBezTo>
                <a:cubicBezTo>
                  <a:pt x="66719" y="46536"/>
                  <a:pt x="81674" y="43496"/>
                  <a:pt x="90580" y="3307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>
            <a:off x="-941475" y="3333749"/>
            <a:ext cx="4643175" cy="2740727"/>
          </a:xfrm>
          <a:custGeom>
            <a:avLst/>
            <a:gdLst/>
            <a:ahLst/>
            <a:cxnLst/>
            <a:rect l="l" t="t" r="r" b="b"/>
            <a:pathLst>
              <a:path w="98665" h="58239" extrusionOk="0">
                <a:moveTo>
                  <a:pt x="3800" y="23587"/>
                </a:moveTo>
                <a:cubicBezTo>
                  <a:pt x="1459" y="18785"/>
                  <a:pt x="0" y="9909"/>
                  <a:pt x="4377" y="5776"/>
                </a:cubicBezTo>
                <a:cubicBezTo>
                  <a:pt x="10456" y="1"/>
                  <a:pt x="21125" y="1490"/>
                  <a:pt x="27630" y="5654"/>
                </a:cubicBezTo>
                <a:cubicBezTo>
                  <a:pt x="32493" y="8815"/>
                  <a:pt x="36475" y="13952"/>
                  <a:pt x="42220" y="14712"/>
                </a:cubicBezTo>
                <a:cubicBezTo>
                  <a:pt x="50700" y="15806"/>
                  <a:pt x="57326" y="6779"/>
                  <a:pt x="65837" y="5806"/>
                </a:cubicBezTo>
                <a:cubicBezTo>
                  <a:pt x="71309" y="5198"/>
                  <a:pt x="76993" y="8481"/>
                  <a:pt x="79211" y="13496"/>
                </a:cubicBezTo>
                <a:cubicBezTo>
                  <a:pt x="80792" y="17022"/>
                  <a:pt x="80822" y="21308"/>
                  <a:pt x="83376" y="24256"/>
                </a:cubicBezTo>
                <a:cubicBezTo>
                  <a:pt x="84987" y="26141"/>
                  <a:pt x="87479" y="27144"/>
                  <a:pt x="89607" y="28451"/>
                </a:cubicBezTo>
                <a:cubicBezTo>
                  <a:pt x="94227" y="31338"/>
                  <a:pt x="98665" y="37721"/>
                  <a:pt x="97418" y="43041"/>
                </a:cubicBezTo>
                <a:cubicBezTo>
                  <a:pt x="96537" y="46658"/>
                  <a:pt x="93011" y="50427"/>
                  <a:pt x="90002" y="52099"/>
                </a:cubicBezTo>
                <a:cubicBezTo>
                  <a:pt x="87023" y="53770"/>
                  <a:pt x="83588" y="54500"/>
                  <a:pt x="80184" y="55047"/>
                </a:cubicBezTo>
                <a:cubicBezTo>
                  <a:pt x="61248" y="58238"/>
                  <a:pt x="42129" y="53162"/>
                  <a:pt x="24560" y="43740"/>
                </a:cubicBezTo>
                <a:cubicBezTo>
                  <a:pt x="24499" y="43740"/>
                  <a:pt x="10122" y="36658"/>
                  <a:pt x="3800" y="23587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3171600" y="2533730"/>
            <a:ext cx="28008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subTitle" idx="1"/>
          </p:nvPr>
        </p:nvSpPr>
        <p:spPr>
          <a:xfrm>
            <a:off x="3290700" y="3475405"/>
            <a:ext cx="2562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title" idx="2" hasCustomPrompt="1"/>
          </p:nvPr>
        </p:nvSpPr>
        <p:spPr>
          <a:xfrm>
            <a:off x="3836400" y="1332855"/>
            <a:ext cx="147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65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4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105" name="Google Shape;105;p4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106" name="Google Shape;106;p4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4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4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4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4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4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4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4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4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4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4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4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4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4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4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4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4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4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4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4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4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4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4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4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4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" name="Google Shape;131;p4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132" name="Google Shape;132;p4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4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4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4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4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4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4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4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4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4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4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4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4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4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6" name="Google Shape;146;p4"/>
          <p:cNvSpPr txBox="1">
            <a:spLocks noGrp="1"/>
          </p:cNvSpPr>
          <p:nvPr>
            <p:ph type="body" idx="1"/>
          </p:nvPr>
        </p:nvSpPr>
        <p:spPr>
          <a:xfrm>
            <a:off x="1066675" y="1588900"/>
            <a:ext cx="70107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Font typeface="Roboto Condensed Light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4"/>
          <p:cNvSpPr/>
          <p:nvPr/>
        </p:nvSpPr>
        <p:spPr>
          <a:xfrm>
            <a:off x="7730588" y="3540100"/>
            <a:ext cx="2826825" cy="3197650"/>
          </a:xfrm>
          <a:custGeom>
            <a:avLst/>
            <a:gdLst/>
            <a:ahLst/>
            <a:cxnLst/>
            <a:rect l="l" t="t" r="r" b="b"/>
            <a:pathLst>
              <a:path w="113073" h="127906" extrusionOk="0">
                <a:moveTo>
                  <a:pt x="44044" y="127906"/>
                </a:moveTo>
                <a:cubicBezTo>
                  <a:pt x="62798" y="127632"/>
                  <a:pt x="78421" y="113224"/>
                  <a:pt x="80762" y="94622"/>
                </a:cubicBezTo>
                <a:cubicBezTo>
                  <a:pt x="81826" y="86020"/>
                  <a:pt x="82829" y="77388"/>
                  <a:pt x="87297" y="71826"/>
                </a:cubicBezTo>
                <a:cubicBezTo>
                  <a:pt x="93315" y="64166"/>
                  <a:pt x="103923" y="60792"/>
                  <a:pt x="109060" y="52524"/>
                </a:cubicBezTo>
                <a:cubicBezTo>
                  <a:pt x="113073" y="46020"/>
                  <a:pt x="112860" y="37327"/>
                  <a:pt x="109212" y="30548"/>
                </a:cubicBezTo>
                <a:cubicBezTo>
                  <a:pt x="105565" y="23801"/>
                  <a:pt x="98878" y="18998"/>
                  <a:pt x="91552" y="16718"/>
                </a:cubicBezTo>
                <a:cubicBezTo>
                  <a:pt x="84865" y="14652"/>
                  <a:pt x="77145" y="14317"/>
                  <a:pt x="72190" y="9424"/>
                </a:cubicBezTo>
                <a:cubicBezTo>
                  <a:pt x="67874" y="5168"/>
                  <a:pt x="66111" y="1"/>
                  <a:pt x="59120" y="62"/>
                </a:cubicBezTo>
                <a:cubicBezTo>
                  <a:pt x="54014" y="153"/>
                  <a:pt x="49758" y="4712"/>
                  <a:pt x="49090" y="9728"/>
                </a:cubicBezTo>
                <a:cubicBezTo>
                  <a:pt x="48573" y="14074"/>
                  <a:pt x="49849" y="18421"/>
                  <a:pt x="49849" y="22798"/>
                </a:cubicBezTo>
                <a:cubicBezTo>
                  <a:pt x="49849" y="33831"/>
                  <a:pt x="41643" y="43102"/>
                  <a:pt x="33223" y="50154"/>
                </a:cubicBezTo>
                <a:cubicBezTo>
                  <a:pt x="24743" y="57266"/>
                  <a:pt x="15168" y="63801"/>
                  <a:pt x="10426" y="73741"/>
                </a:cubicBezTo>
                <a:cubicBezTo>
                  <a:pt x="9879" y="74865"/>
                  <a:pt x="9393" y="75990"/>
                  <a:pt x="8967" y="77175"/>
                </a:cubicBezTo>
                <a:cubicBezTo>
                  <a:pt x="1" y="101401"/>
                  <a:pt x="17296" y="127602"/>
                  <a:pt x="43132" y="127814"/>
                </a:cubicBezTo>
                <a:cubicBezTo>
                  <a:pt x="43436" y="127906"/>
                  <a:pt x="43740" y="127906"/>
                  <a:pt x="44044" y="127906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5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151" name="Google Shape;151;p5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152" name="Google Shape;152;p5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5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5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5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5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5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5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5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5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5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5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5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5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5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5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5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5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5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5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5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5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5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5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5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5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7" name="Google Shape;177;p5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178" name="Google Shape;178;p5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5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5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5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5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5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5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5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5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5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5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5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5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5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2" name="Google Shape;192;p5"/>
          <p:cNvSpPr/>
          <p:nvPr/>
        </p:nvSpPr>
        <p:spPr>
          <a:xfrm>
            <a:off x="4772050" y="2057975"/>
            <a:ext cx="4600481" cy="3252264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5"/>
          <p:cNvSpPr txBox="1">
            <a:spLocks noGrp="1"/>
          </p:cNvSpPr>
          <p:nvPr>
            <p:ph type="subTitle" idx="1"/>
          </p:nvPr>
        </p:nvSpPr>
        <p:spPr>
          <a:xfrm>
            <a:off x="729875" y="1451238"/>
            <a:ext cx="38577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4" name="Google Shape;194;p5"/>
          <p:cNvSpPr txBox="1">
            <a:spLocks noGrp="1"/>
          </p:cNvSpPr>
          <p:nvPr>
            <p:ph type="body" idx="2"/>
          </p:nvPr>
        </p:nvSpPr>
        <p:spPr>
          <a:xfrm>
            <a:off x="729875" y="1782213"/>
            <a:ext cx="3857700" cy="7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5" name="Google Shape;195;p5"/>
          <p:cNvSpPr txBox="1">
            <a:spLocks noGrp="1"/>
          </p:cNvSpPr>
          <p:nvPr>
            <p:ph type="subTitle" idx="3"/>
          </p:nvPr>
        </p:nvSpPr>
        <p:spPr>
          <a:xfrm>
            <a:off x="729875" y="3158583"/>
            <a:ext cx="38577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4"/>
          </p:nvPr>
        </p:nvSpPr>
        <p:spPr>
          <a:xfrm>
            <a:off x="729875" y="3489562"/>
            <a:ext cx="3857700" cy="7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6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200" name="Google Shape;200;p6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201" name="Google Shape;201;p6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6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6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6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6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6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6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6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6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6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6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6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6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6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6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6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6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6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6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6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6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6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6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6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6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6" name="Google Shape;226;p6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227" name="Google Shape;227;p6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6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6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6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6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6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6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6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6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6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6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6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6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6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1" name="Google Shape;241;p6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7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244" name="Google Shape;244;p7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245" name="Google Shape;245;p7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7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7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7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7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7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7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7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7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7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7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7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7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7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7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7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7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7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7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7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7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7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7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Google Shape;268;p7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7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0" name="Google Shape;270;p7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271" name="Google Shape;271;p7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7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3" name="Google Shape;273;p7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" name="Google Shape;274;p7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7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7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7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7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7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7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7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7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7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7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85" name="Google Shape;285;p7"/>
          <p:cNvSpPr/>
          <p:nvPr/>
        </p:nvSpPr>
        <p:spPr>
          <a:xfrm rot="1266953">
            <a:off x="7809962" y="3860611"/>
            <a:ext cx="1093403" cy="1194993"/>
          </a:xfrm>
          <a:custGeom>
            <a:avLst/>
            <a:gdLst/>
            <a:ahLst/>
            <a:cxnLst/>
            <a:rect l="l" t="t" r="r" b="b"/>
            <a:pathLst>
              <a:path w="39302" h="42950" extrusionOk="0">
                <a:moveTo>
                  <a:pt x="31216" y="3922"/>
                </a:moveTo>
                <a:cubicBezTo>
                  <a:pt x="27508" y="1004"/>
                  <a:pt x="22159" y="1"/>
                  <a:pt x="17751" y="1703"/>
                </a:cubicBezTo>
                <a:cubicBezTo>
                  <a:pt x="17599" y="1794"/>
                  <a:pt x="17417" y="1855"/>
                  <a:pt x="17265" y="1916"/>
                </a:cubicBezTo>
                <a:cubicBezTo>
                  <a:pt x="13982" y="3344"/>
                  <a:pt x="11398" y="6201"/>
                  <a:pt x="9970" y="9454"/>
                </a:cubicBezTo>
                <a:cubicBezTo>
                  <a:pt x="8572" y="12737"/>
                  <a:pt x="8176" y="16414"/>
                  <a:pt x="6626" y="19606"/>
                </a:cubicBezTo>
                <a:cubicBezTo>
                  <a:pt x="4499" y="23983"/>
                  <a:pt x="0" y="27357"/>
                  <a:pt x="851" y="32585"/>
                </a:cubicBezTo>
                <a:cubicBezTo>
                  <a:pt x="1429" y="36172"/>
                  <a:pt x="4225" y="39120"/>
                  <a:pt x="7812" y="40245"/>
                </a:cubicBezTo>
                <a:cubicBezTo>
                  <a:pt x="16535" y="42950"/>
                  <a:pt x="27630" y="38542"/>
                  <a:pt x="34590" y="29424"/>
                </a:cubicBezTo>
                <a:cubicBezTo>
                  <a:pt x="35928" y="27630"/>
                  <a:pt x="37356" y="24804"/>
                  <a:pt x="37934" y="22007"/>
                </a:cubicBezTo>
                <a:cubicBezTo>
                  <a:pt x="39302" y="15411"/>
                  <a:pt x="36779" y="8664"/>
                  <a:pt x="31672" y="4347"/>
                </a:cubicBezTo>
                <a:cubicBezTo>
                  <a:pt x="31520" y="4195"/>
                  <a:pt x="31368" y="4043"/>
                  <a:pt x="31216" y="3922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441087">
            <a:off x="491225" y="3567990"/>
            <a:ext cx="5240534" cy="2748699"/>
          </a:xfrm>
          <a:custGeom>
            <a:avLst/>
            <a:gdLst/>
            <a:ahLst/>
            <a:cxnLst/>
            <a:rect l="l" t="t" r="r" b="b"/>
            <a:pathLst>
              <a:path w="97358" h="51065" extrusionOk="0">
                <a:moveTo>
                  <a:pt x="90580" y="33071"/>
                </a:moveTo>
                <a:cubicBezTo>
                  <a:pt x="93923" y="29180"/>
                  <a:pt x="97358" y="21429"/>
                  <a:pt x="94349" y="16596"/>
                </a:cubicBezTo>
                <a:cubicBezTo>
                  <a:pt x="90184" y="9848"/>
                  <a:pt x="79971" y="8633"/>
                  <a:pt x="73072" y="10912"/>
                </a:cubicBezTo>
                <a:cubicBezTo>
                  <a:pt x="67874" y="12614"/>
                  <a:pt x="62950" y="16383"/>
                  <a:pt x="57509" y="15684"/>
                </a:cubicBezTo>
                <a:cubicBezTo>
                  <a:pt x="49454" y="14651"/>
                  <a:pt x="45533" y="4742"/>
                  <a:pt x="37965" y="1854"/>
                </a:cubicBezTo>
                <a:cubicBezTo>
                  <a:pt x="33101" y="0"/>
                  <a:pt x="27113" y="1642"/>
                  <a:pt x="23861" y="5684"/>
                </a:cubicBezTo>
                <a:cubicBezTo>
                  <a:pt x="21581" y="8541"/>
                  <a:pt x="20517" y="12493"/>
                  <a:pt x="17478" y="14560"/>
                </a:cubicBezTo>
                <a:cubicBezTo>
                  <a:pt x="15502" y="15867"/>
                  <a:pt x="13040" y="16231"/>
                  <a:pt x="10760" y="16900"/>
                </a:cubicBezTo>
                <a:cubicBezTo>
                  <a:pt x="5806" y="18450"/>
                  <a:pt x="213" y="23253"/>
                  <a:pt x="92" y="28420"/>
                </a:cubicBezTo>
                <a:cubicBezTo>
                  <a:pt x="0" y="31946"/>
                  <a:pt x="2371" y="36262"/>
                  <a:pt x="4712" y="38481"/>
                </a:cubicBezTo>
                <a:cubicBezTo>
                  <a:pt x="7083" y="40730"/>
                  <a:pt x="10031" y="42250"/>
                  <a:pt x="13040" y="43588"/>
                </a:cubicBezTo>
                <a:cubicBezTo>
                  <a:pt x="29636" y="51065"/>
                  <a:pt x="48421" y="51004"/>
                  <a:pt x="66780" y="46566"/>
                </a:cubicBezTo>
                <a:cubicBezTo>
                  <a:pt x="66719" y="46536"/>
                  <a:pt x="81674" y="43496"/>
                  <a:pt x="90580" y="33071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/>
          <p:nvPr/>
        </p:nvSpPr>
        <p:spPr>
          <a:xfrm>
            <a:off x="8142725" y="402525"/>
            <a:ext cx="713575" cy="714325"/>
          </a:xfrm>
          <a:custGeom>
            <a:avLst/>
            <a:gdLst/>
            <a:ahLst/>
            <a:cxnLst/>
            <a:rect l="l" t="t" r="r" b="b"/>
            <a:pathLst>
              <a:path w="28543" h="28573" extrusionOk="0">
                <a:moveTo>
                  <a:pt x="28542" y="14287"/>
                </a:moveTo>
                <a:cubicBezTo>
                  <a:pt x="28542" y="22189"/>
                  <a:pt x="22159" y="28572"/>
                  <a:pt x="14287" y="28572"/>
                </a:cubicBezTo>
                <a:cubicBezTo>
                  <a:pt x="6384" y="28572"/>
                  <a:pt x="1" y="22189"/>
                  <a:pt x="1" y="14287"/>
                </a:cubicBezTo>
                <a:cubicBezTo>
                  <a:pt x="1" y="6414"/>
                  <a:pt x="6384" y="1"/>
                  <a:pt x="14287" y="1"/>
                </a:cubicBezTo>
                <a:cubicBezTo>
                  <a:pt x="22159" y="1"/>
                  <a:pt x="28542" y="6414"/>
                  <a:pt x="28542" y="14287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4590900" y="1383000"/>
            <a:ext cx="3486300" cy="24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04800" algn="r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8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292" name="Google Shape;292;p8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293" name="Google Shape;293;p8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8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295;p8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" name="Google Shape;296;p8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8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8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8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8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8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8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8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8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8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8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307;p8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8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8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8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8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8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8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8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8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8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8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8" name="Google Shape;318;p8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319" name="Google Shape;319;p8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8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8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8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8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8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8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8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8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8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8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8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8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8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3" name="Google Shape;333;p8"/>
          <p:cNvSpPr/>
          <p:nvPr/>
        </p:nvSpPr>
        <p:spPr>
          <a:xfrm>
            <a:off x="-941475" y="3333749"/>
            <a:ext cx="4643175" cy="2740727"/>
          </a:xfrm>
          <a:custGeom>
            <a:avLst/>
            <a:gdLst/>
            <a:ahLst/>
            <a:cxnLst/>
            <a:rect l="l" t="t" r="r" b="b"/>
            <a:pathLst>
              <a:path w="98665" h="58239" extrusionOk="0">
                <a:moveTo>
                  <a:pt x="3800" y="23587"/>
                </a:moveTo>
                <a:cubicBezTo>
                  <a:pt x="1459" y="18785"/>
                  <a:pt x="0" y="9909"/>
                  <a:pt x="4377" y="5776"/>
                </a:cubicBezTo>
                <a:cubicBezTo>
                  <a:pt x="10456" y="1"/>
                  <a:pt x="21125" y="1490"/>
                  <a:pt x="27630" y="5654"/>
                </a:cubicBezTo>
                <a:cubicBezTo>
                  <a:pt x="32493" y="8815"/>
                  <a:pt x="36475" y="13952"/>
                  <a:pt x="42220" y="14712"/>
                </a:cubicBezTo>
                <a:cubicBezTo>
                  <a:pt x="50700" y="15806"/>
                  <a:pt x="57326" y="6779"/>
                  <a:pt x="65837" y="5806"/>
                </a:cubicBezTo>
                <a:cubicBezTo>
                  <a:pt x="71309" y="5198"/>
                  <a:pt x="76993" y="8481"/>
                  <a:pt x="79211" y="13496"/>
                </a:cubicBezTo>
                <a:cubicBezTo>
                  <a:pt x="80792" y="17022"/>
                  <a:pt x="80822" y="21308"/>
                  <a:pt x="83376" y="24256"/>
                </a:cubicBezTo>
                <a:cubicBezTo>
                  <a:pt x="84987" y="26141"/>
                  <a:pt x="87479" y="27144"/>
                  <a:pt x="89607" y="28451"/>
                </a:cubicBezTo>
                <a:cubicBezTo>
                  <a:pt x="94227" y="31338"/>
                  <a:pt x="98665" y="37721"/>
                  <a:pt x="97418" y="43041"/>
                </a:cubicBezTo>
                <a:cubicBezTo>
                  <a:pt x="96537" y="46658"/>
                  <a:pt x="93011" y="50427"/>
                  <a:pt x="90002" y="52099"/>
                </a:cubicBezTo>
                <a:cubicBezTo>
                  <a:pt x="87023" y="53770"/>
                  <a:pt x="83588" y="54500"/>
                  <a:pt x="80184" y="55047"/>
                </a:cubicBezTo>
                <a:cubicBezTo>
                  <a:pt x="61248" y="58238"/>
                  <a:pt x="42129" y="53162"/>
                  <a:pt x="24560" y="43740"/>
                </a:cubicBezTo>
                <a:cubicBezTo>
                  <a:pt x="24499" y="43740"/>
                  <a:pt x="10122" y="36658"/>
                  <a:pt x="3800" y="23587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8"/>
          <p:cNvSpPr/>
          <p:nvPr/>
        </p:nvSpPr>
        <p:spPr>
          <a:xfrm>
            <a:off x="7778387" y="3973783"/>
            <a:ext cx="994153" cy="995198"/>
          </a:xfrm>
          <a:custGeom>
            <a:avLst/>
            <a:gdLst/>
            <a:ahLst/>
            <a:cxnLst/>
            <a:rect l="l" t="t" r="r" b="b"/>
            <a:pathLst>
              <a:path w="28543" h="28573" extrusionOk="0">
                <a:moveTo>
                  <a:pt x="28542" y="14287"/>
                </a:moveTo>
                <a:cubicBezTo>
                  <a:pt x="28542" y="22189"/>
                  <a:pt x="22159" y="28572"/>
                  <a:pt x="14287" y="28572"/>
                </a:cubicBezTo>
                <a:cubicBezTo>
                  <a:pt x="6384" y="28572"/>
                  <a:pt x="1" y="22189"/>
                  <a:pt x="1" y="14287"/>
                </a:cubicBezTo>
                <a:cubicBezTo>
                  <a:pt x="1" y="6414"/>
                  <a:pt x="6384" y="1"/>
                  <a:pt x="14287" y="1"/>
                </a:cubicBezTo>
                <a:cubicBezTo>
                  <a:pt x="22159" y="1"/>
                  <a:pt x="28542" y="6414"/>
                  <a:pt x="28542" y="14287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8"/>
          <p:cNvSpPr txBox="1">
            <a:spLocks noGrp="1"/>
          </p:cNvSpPr>
          <p:nvPr>
            <p:ph type="title"/>
          </p:nvPr>
        </p:nvSpPr>
        <p:spPr>
          <a:xfrm>
            <a:off x="3476500" y="1530750"/>
            <a:ext cx="4371600" cy="20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9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338" name="Google Shape;338;p9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339" name="Google Shape;339;p9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9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9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9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9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9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9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9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9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9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9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9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9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9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9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9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9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9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9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9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9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9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9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9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9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4" name="Google Shape;364;p9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365" name="Google Shape;365;p9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9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9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9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9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9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9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9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9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9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9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9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9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9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9" name="Google Shape;379;p9"/>
          <p:cNvSpPr/>
          <p:nvPr/>
        </p:nvSpPr>
        <p:spPr>
          <a:xfrm>
            <a:off x="4209050" y="2071175"/>
            <a:ext cx="5731862" cy="5056501"/>
          </a:xfrm>
          <a:custGeom>
            <a:avLst/>
            <a:gdLst/>
            <a:ahLst/>
            <a:cxnLst/>
            <a:rect l="l" t="t" r="r" b="b"/>
            <a:pathLst>
              <a:path w="130277" h="114927" extrusionOk="0">
                <a:moveTo>
                  <a:pt x="25107" y="105808"/>
                </a:moveTo>
                <a:cubicBezTo>
                  <a:pt x="41521" y="114926"/>
                  <a:pt x="62220" y="110215"/>
                  <a:pt x="73497" y="95169"/>
                </a:cubicBezTo>
                <a:cubicBezTo>
                  <a:pt x="78695" y="88269"/>
                  <a:pt x="83862" y="81309"/>
                  <a:pt x="90519" y="78634"/>
                </a:cubicBezTo>
                <a:cubicBezTo>
                  <a:pt x="99577" y="75047"/>
                  <a:pt x="110428" y="77357"/>
                  <a:pt x="119030" y="72768"/>
                </a:cubicBezTo>
                <a:cubicBezTo>
                  <a:pt x="125747" y="69120"/>
                  <a:pt x="129881" y="61491"/>
                  <a:pt x="130064" y="53801"/>
                </a:cubicBezTo>
                <a:cubicBezTo>
                  <a:pt x="130276" y="46141"/>
                  <a:pt x="126872" y="38633"/>
                  <a:pt x="121644" y="33010"/>
                </a:cubicBezTo>
                <a:cubicBezTo>
                  <a:pt x="116902" y="27934"/>
                  <a:pt x="110367" y="23770"/>
                  <a:pt x="108483" y="17052"/>
                </a:cubicBezTo>
                <a:cubicBezTo>
                  <a:pt x="106841" y="11217"/>
                  <a:pt x="107905" y="5837"/>
                  <a:pt x="101795" y="2463"/>
                </a:cubicBezTo>
                <a:cubicBezTo>
                  <a:pt x="97327" y="1"/>
                  <a:pt x="91339" y="1824"/>
                  <a:pt x="88269" y="5837"/>
                </a:cubicBezTo>
                <a:cubicBezTo>
                  <a:pt x="85655" y="9332"/>
                  <a:pt x="84592" y="13800"/>
                  <a:pt x="82433" y="17539"/>
                </a:cubicBezTo>
                <a:cubicBezTo>
                  <a:pt x="76901" y="27113"/>
                  <a:pt x="65199" y="31065"/>
                  <a:pt x="54348" y="33010"/>
                </a:cubicBezTo>
                <a:cubicBezTo>
                  <a:pt x="43466" y="34955"/>
                  <a:pt x="31885" y="35867"/>
                  <a:pt x="22797" y="42129"/>
                </a:cubicBezTo>
                <a:cubicBezTo>
                  <a:pt x="21794" y="42828"/>
                  <a:pt x="20791" y="43588"/>
                  <a:pt x="19849" y="44378"/>
                </a:cubicBezTo>
                <a:cubicBezTo>
                  <a:pt x="0" y="60944"/>
                  <a:pt x="1976" y="92251"/>
                  <a:pt x="24286" y="105321"/>
                </a:cubicBezTo>
                <a:cubicBezTo>
                  <a:pt x="24560" y="105504"/>
                  <a:pt x="24834" y="105656"/>
                  <a:pt x="25107" y="105808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9"/>
          <p:cNvSpPr txBox="1">
            <a:spLocks noGrp="1"/>
          </p:cNvSpPr>
          <p:nvPr>
            <p:ph type="title"/>
          </p:nvPr>
        </p:nvSpPr>
        <p:spPr>
          <a:xfrm>
            <a:off x="1062125" y="1765602"/>
            <a:ext cx="3512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381" name="Google Shape;381;p9"/>
          <p:cNvSpPr txBox="1">
            <a:spLocks noGrp="1"/>
          </p:cNvSpPr>
          <p:nvPr>
            <p:ph type="title" idx="2"/>
          </p:nvPr>
        </p:nvSpPr>
        <p:spPr>
          <a:xfrm>
            <a:off x="1062125" y="2282377"/>
            <a:ext cx="35124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 b="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10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384" name="Google Shape;384;p10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385" name="Google Shape;385;p10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10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10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10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Google Shape;389;p10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10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10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10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10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10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10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10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10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10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10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10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10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10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10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" name="Google Shape;404;p10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" name="Google Shape;405;p10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10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7" name="Google Shape;407;p10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10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10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0" name="Google Shape;410;p10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411" name="Google Shape;411;p10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10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10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10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10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10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10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10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10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0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0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0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0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10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25" name="Google Shape;425;p10"/>
          <p:cNvSpPr txBox="1">
            <a:spLocks noGrp="1"/>
          </p:cNvSpPr>
          <p:nvPr>
            <p:ph type="body" idx="1"/>
          </p:nvPr>
        </p:nvSpPr>
        <p:spPr>
          <a:xfrm>
            <a:off x="1094825" y="3050300"/>
            <a:ext cx="4514400" cy="14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5"/>
          <p:cNvSpPr txBox="1">
            <a:spLocks noGrp="1"/>
          </p:cNvSpPr>
          <p:nvPr>
            <p:ph type="ctrTitle"/>
          </p:nvPr>
        </p:nvSpPr>
        <p:spPr>
          <a:xfrm>
            <a:off x="3258889" y="2149469"/>
            <a:ext cx="5138700" cy="1918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Booze or No</a:t>
            </a:r>
            <a:br>
              <a:rPr lang="en" sz="4400" dirty="0"/>
            </a:br>
            <a:r>
              <a:rPr lang="en" sz="3000" b="0" dirty="0"/>
              <a:t>Drink Smart, Stay Safe</a:t>
            </a:r>
            <a:endParaRPr sz="3000" b="0" dirty="0"/>
          </a:p>
        </p:txBody>
      </p:sp>
      <p:sp>
        <p:nvSpPr>
          <p:cNvPr id="483" name="Google Shape;483;p15"/>
          <p:cNvSpPr txBox="1">
            <a:spLocks noGrp="1"/>
          </p:cNvSpPr>
          <p:nvPr>
            <p:ph type="subTitle" idx="1"/>
          </p:nvPr>
        </p:nvSpPr>
        <p:spPr>
          <a:xfrm>
            <a:off x="3808769" y="3992575"/>
            <a:ext cx="4621856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Paniz Ziaie, Paya Karimi, Franziska Wojtkowski and Ali Badran</a:t>
            </a:r>
            <a:endParaRPr sz="1100" dirty="0"/>
          </a:p>
        </p:txBody>
      </p:sp>
      <p:cxnSp>
        <p:nvCxnSpPr>
          <p:cNvPr id="484" name="Google Shape;484;p15"/>
          <p:cNvCxnSpPr/>
          <p:nvPr/>
        </p:nvCxnSpPr>
        <p:spPr>
          <a:xfrm>
            <a:off x="6863950" y="1059975"/>
            <a:ext cx="15669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5" name="Google Shape;485;p15"/>
          <p:cNvSpPr/>
          <p:nvPr/>
        </p:nvSpPr>
        <p:spPr>
          <a:xfrm>
            <a:off x="8314526" y="3992576"/>
            <a:ext cx="2375537" cy="2375537"/>
          </a:xfrm>
          <a:custGeom>
            <a:avLst/>
            <a:gdLst/>
            <a:ahLst/>
            <a:cxnLst/>
            <a:rect l="l" t="t" r="r" b="b"/>
            <a:pathLst>
              <a:path w="33376" h="33376" extrusionOk="0">
                <a:moveTo>
                  <a:pt x="33375" y="16688"/>
                </a:moveTo>
                <a:cubicBezTo>
                  <a:pt x="33375" y="25898"/>
                  <a:pt x="25898" y="33375"/>
                  <a:pt x="16688" y="33375"/>
                </a:cubicBezTo>
                <a:cubicBezTo>
                  <a:pt x="7478" y="33375"/>
                  <a:pt x="1" y="25898"/>
                  <a:pt x="1" y="16688"/>
                </a:cubicBezTo>
                <a:cubicBezTo>
                  <a:pt x="1" y="7478"/>
                  <a:pt x="7478" y="1"/>
                  <a:pt x="16688" y="1"/>
                </a:cubicBezTo>
                <a:cubicBezTo>
                  <a:pt x="25898" y="1"/>
                  <a:pt x="33375" y="7478"/>
                  <a:pt x="33375" y="16688"/>
                </a:cubicBezTo>
                <a:close/>
              </a:path>
            </a:pathLst>
          </a:custGeom>
          <a:gradFill>
            <a:gsLst>
              <a:gs pos="0">
                <a:srgbClr val="EFEEFC">
                  <a:alpha val="13333"/>
                </a:srgbClr>
              </a:gs>
              <a:gs pos="100000">
                <a:srgbClr val="9BA6E9">
                  <a:alpha val="69411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15"/>
          <p:cNvGrpSpPr/>
          <p:nvPr/>
        </p:nvGrpSpPr>
        <p:grpSpPr>
          <a:xfrm rot="2548262" flipH="1">
            <a:off x="1406108" y="911081"/>
            <a:ext cx="356330" cy="772838"/>
            <a:chOff x="7139725" y="911275"/>
            <a:chExt cx="356339" cy="772858"/>
          </a:xfrm>
        </p:grpSpPr>
        <p:sp>
          <p:nvSpPr>
            <p:cNvPr id="495" name="Google Shape;495;p15"/>
            <p:cNvSpPr/>
            <p:nvPr/>
          </p:nvSpPr>
          <p:spPr>
            <a:xfrm>
              <a:off x="7139738" y="911615"/>
              <a:ext cx="355941" cy="771080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82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7139725" y="1279817"/>
              <a:ext cx="311021" cy="404315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7186251" y="911275"/>
              <a:ext cx="309813" cy="404074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15"/>
          <p:cNvGrpSpPr/>
          <p:nvPr/>
        </p:nvGrpSpPr>
        <p:grpSpPr>
          <a:xfrm flipH="1">
            <a:off x="648025" y="1847115"/>
            <a:ext cx="766496" cy="950175"/>
            <a:chOff x="7510728" y="1301978"/>
            <a:chExt cx="766496" cy="950175"/>
          </a:xfrm>
        </p:grpSpPr>
        <p:sp>
          <p:nvSpPr>
            <p:cNvPr id="499" name="Google Shape;499;p15"/>
            <p:cNvSpPr/>
            <p:nvPr/>
          </p:nvSpPr>
          <p:spPr>
            <a:xfrm>
              <a:off x="7511558" y="1301978"/>
              <a:ext cx="765664" cy="949841"/>
            </a:xfrm>
            <a:custGeom>
              <a:avLst/>
              <a:gdLst/>
              <a:ahLst/>
              <a:cxnLst/>
              <a:rect l="l" t="t" r="r" b="b"/>
              <a:pathLst>
                <a:path w="20358" h="25255" extrusionOk="0">
                  <a:moveTo>
                    <a:pt x="16305" y="0"/>
                  </a:moveTo>
                  <a:cubicBezTo>
                    <a:pt x="15804" y="0"/>
                    <a:pt x="15300" y="106"/>
                    <a:pt x="14829" y="327"/>
                  </a:cubicBezTo>
                  <a:lnTo>
                    <a:pt x="8683" y="3222"/>
                  </a:lnTo>
                  <a:lnTo>
                    <a:pt x="2537" y="6116"/>
                  </a:lnTo>
                  <a:cubicBezTo>
                    <a:pt x="748" y="6929"/>
                    <a:pt x="0" y="9075"/>
                    <a:pt x="813" y="10831"/>
                  </a:cubicBezTo>
                  <a:cubicBezTo>
                    <a:pt x="1401" y="12124"/>
                    <a:pt x="2701" y="12856"/>
                    <a:pt x="4040" y="12856"/>
                  </a:cubicBezTo>
                  <a:cubicBezTo>
                    <a:pt x="4554" y="12856"/>
                    <a:pt x="5074" y="12748"/>
                    <a:pt x="5561" y="12522"/>
                  </a:cubicBezTo>
                  <a:lnTo>
                    <a:pt x="11512" y="9726"/>
                  </a:lnTo>
                  <a:lnTo>
                    <a:pt x="8423" y="14116"/>
                  </a:lnTo>
                  <a:lnTo>
                    <a:pt x="4521" y="19644"/>
                  </a:lnTo>
                  <a:cubicBezTo>
                    <a:pt x="3382" y="21237"/>
                    <a:pt x="3805" y="23481"/>
                    <a:pt x="5366" y="24587"/>
                  </a:cubicBezTo>
                  <a:cubicBezTo>
                    <a:pt x="5983" y="25040"/>
                    <a:pt x="6698" y="25255"/>
                    <a:pt x="7408" y="25255"/>
                  </a:cubicBezTo>
                  <a:cubicBezTo>
                    <a:pt x="8532" y="25255"/>
                    <a:pt x="9644" y="24718"/>
                    <a:pt x="10342" y="23741"/>
                  </a:cubicBezTo>
                  <a:lnTo>
                    <a:pt x="14244" y="18213"/>
                  </a:lnTo>
                  <a:lnTo>
                    <a:pt x="18146" y="12685"/>
                  </a:lnTo>
                  <a:cubicBezTo>
                    <a:pt x="19252" y="11059"/>
                    <a:pt x="18894" y="8815"/>
                    <a:pt x="17301" y="7709"/>
                  </a:cubicBezTo>
                  <a:cubicBezTo>
                    <a:pt x="17106" y="7547"/>
                    <a:pt x="16846" y="7417"/>
                    <a:pt x="16618" y="7319"/>
                  </a:cubicBezTo>
                  <a:lnTo>
                    <a:pt x="17821" y="6766"/>
                  </a:lnTo>
                  <a:cubicBezTo>
                    <a:pt x="19610" y="5953"/>
                    <a:pt x="20358" y="3775"/>
                    <a:pt x="19545" y="2051"/>
                  </a:cubicBezTo>
                  <a:cubicBezTo>
                    <a:pt x="18954" y="750"/>
                    <a:pt x="17640" y="0"/>
                    <a:pt x="16305" y="0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402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7510728" y="1423061"/>
              <a:ext cx="440811" cy="362543"/>
            </a:xfrm>
            <a:custGeom>
              <a:avLst/>
              <a:gdLst/>
              <a:ahLst/>
              <a:cxnLst/>
              <a:rect l="l" t="t" r="r" b="b"/>
              <a:pathLst>
                <a:path w="10943" h="9000" extrusionOk="0">
                  <a:moveTo>
                    <a:pt x="8116" y="1"/>
                  </a:moveTo>
                  <a:lnTo>
                    <a:pt x="2371" y="2675"/>
                  </a:lnTo>
                  <a:cubicBezTo>
                    <a:pt x="699" y="3435"/>
                    <a:pt x="0" y="5472"/>
                    <a:pt x="791" y="7083"/>
                  </a:cubicBezTo>
                  <a:cubicBezTo>
                    <a:pt x="1343" y="8299"/>
                    <a:pt x="2555" y="9000"/>
                    <a:pt x="3806" y="9000"/>
                  </a:cubicBezTo>
                  <a:cubicBezTo>
                    <a:pt x="4275" y="9000"/>
                    <a:pt x="4750" y="8901"/>
                    <a:pt x="5198" y="8694"/>
                  </a:cubicBezTo>
                  <a:lnTo>
                    <a:pt x="10943" y="5989"/>
                  </a:lnTo>
                  <a:lnTo>
                    <a:pt x="81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7837621" y="1302980"/>
              <a:ext cx="439603" cy="362542"/>
            </a:xfrm>
            <a:custGeom>
              <a:avLst/>
              <a:gdLst/>
              <a:ahLst/>
              <a:cxnLst/>
              <a:rect l="l" t="t" r="r" b="b"/>
              <a:pathLst>
                <a:path w="10913" h="9000" extrusionOk="0">
                  <a:moveTo>
                    <a:pt x="7138" y="1"/>
                  </a:moveTo>
                  <a:cubicBezTo>
                    <a:pt x="6668" y="1"/>
                    <a:pt x="6194" y="100"/>
                    <a:pt x="5746" y="307"/>
                  </a:cubicBezTo>
                  <a:lnTo>
                    <a:pt x="1" y="3012"/>
                  </a:lnTo>
                  <a:lnTo>
                    <a:pt x="2828" y="9000"/>
                  </a:lnTo>
                  <a:lnTo>
                    <a:pt x="8542" y="6325"/>
                  </a:lnTo>
                  <a:cubicBezTo>
                    <a:pt x="10214" y="5565"/>
                    <a:pt x="10913" y="3529"/>
                    <a:pt x="10153" y="1918"/>
                  </a:cubicBezTo>
                  <a:cubicBezTo>
                    <a:pt x="9601" y="702"/>
                    <a:pt x="8389" y="1"/>
                    <a:pt x="7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7639269" y="1833255"/>
              <a:ext cx="407780" cy="418898"/>
            </a:xfrm>
            <a:custGeom>
              <a:avLst/>
              <a:gdLst/>
              <a:ahLst/>
              <a:cxnLst/>
              <a:rect l="l" t="t" r="r" b="b"/>
              <a:pathLst>
                <a:path w="10123" h="10399" extrusionOk="0">
                  <a:moveTo>
                    <a:pt x="4712" y="0"/>
                  </a:moveTo>
                  <a:lnTo>
                    <a:pt x="1065" y="5167"/>
                  </a:lnTo>
                  <a:cubicBezTo>
                    <a:pt x="1" y="6687"/>
                    <a:pt x="366" y="8754"/>
                    <a:pt x="1855" y="9788"/>
                  </a:cubicBezTo>
                  <a:cubicBezTo>
                    <a:pt x="2433" y="10201"/>
                    <a:pt x="3099" y="10398"/>
                    <a:pt x="3759" y="10398"/>
                  </a:cubicBezTo>
                  <a:cubicBezTo>
                    <a:pt x="4799" y="10398"/>
                    <a:pt x="5824" y="9908"/>
                    <a:pt x="6475" y="8997"/>
                  </a:cubicBezTo>
                  <a:lnTo>
                    <a:pt x="10123" y="3830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7827832" y="1567835"/>
              <a:ext cx="408988" cy="419744"/>
            </a:xfrm>
            <a:custGeom>
              <a:avLst/>
              <a:gdLst/>
              <a:ahLst/>
              <a:cxnLst/>
              <a:rect l="l" t="t" r="r" b="b"/>
              <a:pathLst>
                <a:path w="10153" h="10420" extrusionOk="0">
                  <a:moveTo>
                    <a:pt x="6421" y="0"/>
                  </a:moveTo>
                  <a:cubicBezTo>
                    <a:pt x="5369" y="0"/>
                    <a:pt x="4324" y="503"/>
                    <a:pt x="3648" y="1422"/>
                  </a:cubicBezTo>
                  <a:lnTo>
                    <a:pt x="1" y="6589"/>
                  </a:lnTo>
                  <a:lnTo>
                    <a:pt x="5442" y="10419"/>
                  </a:lnTo>
                  <a:lnTo>
                    <a:pt x="9089" y="5252"/>
                  </a:lnTo>
                  <a:cubicBezTo>
                    <a:pt x="10153" y="3762"/>
                    <a:pt x="9788" y="1665"/>
                    <a:pt x="8299" y="601"/>
                  </a:cubicBezTo>
                  <a:cubicBezTo>
                    <a:pt x="7729" y="194"/>
                    <a:pt x="7074" y="0"/>
                    <a:pt x="64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group of bottles and glasses of alcohol&#10;&#10;AI-generated content may be incorrect.">
            <a:extLst>
              <a:ext uri="{FF2B5EF4-FFF2-40B4-BE49-F238E27FC236}">
                <a16:creationId xmlns:a16="http://schemas.microsoft.com/office/drawing/2014/main" id="{18E51A5B-ED9D-2DC2-7C0F-6E846D38F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093" y="1476633"/>
            <a:ext cx="2698792" cy="26987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2">
          <a:extLst>
            <a:ext uri="{FF2B5EF4-FFF2-40B4-BE49-F238E27FC236}">
              <a16:creationId xmlns:a16="http://schemas.microsoft.com/office/drawing/2014/main" id="{F563EBC3-8635-5C5D-0305-F6E8BD9C7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3" name="Google Shape;4793;p25">
            <a:extLst>
              <a:ext uri="{FF2B5EF4-FFF2-40B4-BE49-F238E27FC236}">
                <a16:creationId xmlns:a16="http://schemas.microsoft.com/office/drawing/2014/main" id="{68BD13AC-391F-C8AE-0DD6-B84260EDD3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Vision</a:t>
            </a:r>
            <a:endParaRPr dirty="0"/>
          </a:p>
        </p:txBody>
      </p:sp>
      <p:cxnSp>
        <p:nvCxnSpPr>
          <p:cNvPr id="4794" name="Google Shape;4794;p25">
            <a:extLst>
              <a:ext uri="{FF2B5EF4-FFF2-40B4-BE49-F238E27FC236}">
                <a16:creationId xmlns:a16="http://schemas.microsoft.com/office/drawing/2014/main" id="{FA339B54-0B12-CF4B-F2AA-ACBB651CAFA6}"/>
              </a:ext>
            </a:extLst>
          </p:cNvPr>
          <p:cNvCxnSpPr>
            <a:stCxn id="4795" idx="2"/>
            <a:endCxn id="4796" idx="0"/>
          </p:cNvCxnSpPr>
          <p:nvPr/>
        </p:nvCxnSpPr>
        <p:spPr>
          <a:xfrm rot="5400000">
            <a:off x="2964175" y="936425"/>
            <a:ext cx="496200" cy="2718600"/>
          </a:xfrm>
          <a:prstGeom prst="bentConnector3">
            <a:avLst>
              <a:gd name="adj1" fmla="val 49985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97" name="Google Shape;4797;p25">
            <a:extLst>
              <a:ext uri="{FF2B5EF4-FFF2-40B4-BE49-F238E27FC236}">
                <a16:creationId xmlns:a16="http://schemas.microsoft.com/office/drawing/2014/main" id="{EBD59FE3-16CC-B1AA-3662-4F9D081399F3}"/>
              </a:ext>
            </a:extLst>
          </p:cNvPr>
          <p:cNvCxnSpPr>
            <a:stCxn id="4795" idx="2"/>
            <a:endCxn id="4798" idx="0"/>
          </p:cNvCxnSpPr>
          <p:nvPr/>
        </p:nvCxnSpPr>
        <p:spPr>
          <a:xfrm rot="-5400000" flipH="1">
            <a:off x="5683075" y="936125"/>
            <a:ext cx="496200" cy="2719200"/>
          </a:xfrm>
          <a:prstGeom prst="bentConnector3">
            <a:avLst>
              <a:gd name="adj1" fmla="val 49985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99" name="Google Shape;4799;p25">
            <a:extLst>
              <a:ext uri="{FF2B5EF4-FFF2-40B4-BE49-F238E27FC236}">
                <a16:creationId xmlns:a16="http://schemas.microsoft.com/office/drawing/2014/main" id="{D3700E26-E173-229C-7BE5-55C0706B3E7D}"/>
              </a:ext>
            </a:extLst>
          </p:cNvPr>
          <p:cNvCxnSpPr>
            <a:stCxn id="4795" idx="2"/>
            <a:endCxn id="4800" idx="0"/>
          </p:cNvCxnSpPr>
          <p:nvPr/>
        </p:nvCxnSpPr>
        <p:spPr>
          <a:xfrm rot="-5400000" flipH="1">
            <a:off x="4323775" y="2295425"/>
            <a:ext cx="496200" cy="600"/>
          </a:xfrm>
          <a:prstGeom prst="bentConnector3">
            <a:avLst>
              <a:gd name="adj1" fmla="val 49985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795" name="Google Shape;4795;p25">
            <a:extLst>
              <a:ext uri="{FF2B5EF4-FFF2-40B4-BE49-F238E27FC236}">
                <a16:creationId xmlns:a16="http://schemas.microsoft.com/office/drawing/2014/main" id="{E14C1168-8813-7F97-9A1B-B6BA8FA55175}"/>
              </a:ext>
            </a:extLst>
          </p:cNvPr>
          <p:cNvSpPr/>
          <p:nvPr/>
        </p:nvSpPr>
        <p:spPr>
          <a:xfrm>
            <a:off x="3690025" y="1343525"/>
            <a:ext cx="1763100" cy="704100"/>
          </a:xfrm>
          <a:prstGeom prst="roundRect">
            <a:avLst>
              <a:gd name="adj" fmla="val 21833"/>
            </a:avLst>
          </a:prstGeom>
          <a:solidFill>
            <a:schemeClr val="accent4"/>
          </a:solidFill>
          <a:ln>
            <a:noFill/>
          </a:ln>
          <a:effectLst>
            <a:outerShdw dist="76200" dir="30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Smart &amp; User-friendly Webapp</a:t>
            </a:r>
            <a:endParaRPr sz="1050" dirty="0"/>
          </a:p>
        </p:txBody>
      </p:sp>
      <p:sp>
        <p:nvSpPr>
          <p:cNvPr id="4800" name="Google Shape;4800;p25">
            <a:extLst>
              <a:ext uri="{FF2B5EF4-FFF2-40B4-BE49-F238E27FC236}">
                <a16:creationId xmlns:a16="http://schemas.microsoft.com/office/drawing/2014/main" id="{049E8370-F802-7C63-66CE-329D9724366A}"/>
              </a:ext>
            </a:extLst>
          </p:cNvPr>
          <p:cNvSpPr/>
          <p:nvPr/>
        </p:nvSpPr>
        <p:spPr>
          <a:xfrm>
            <a:off x="3432200" y="2543675"/>
            <a:ext cx="2279400" cy="428400"/>
          </a:xfrm>
          <a:prstGeom prst="roundRect">
            <a:avLst>
              <a:gd name="adj" fmla="val 21833"/>
            </a:avLst>
          </a:prstGeom>
          <a:solidFill>
            <a:schemeClr val="accent4"/>
          </a:solidFill>
          <a:ln>
            <a:noFill/>
          </a:ln>
          <a:effectLst>
            <a:outerShdw dist="76200" dir="30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Diseases</a:t>
            </a:r>
            <a:endParaRPr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96" name="Google Shape;4796;p25">
            <a:extLst>
              <a:ext uri="{FF2B5EF4-FFF2-40B4-BE49-F238E27FC236}">
                <a16:creationId xmlns:a16="http://schemas.microsoft.com/office/drawing/2014/main" id="{628EF7BB-8AB9-B150-1736-34AFBF1B5408}"/>
              </a:ext>
            </a:extLst>
          </p:cNvPr>
          <p:cNvSpPr/>
          <p:nvPr/>
        </p:nvSpPr>
        <p:spPr>
          <a:xfrm>
            <a:off x="713225" y="2543675"/>
            <a:ext cx="2279400" cy="428400"/>
          </a:xfrm>
          <a:prstGeom prst="roundRect">
            <a:avLst>
              <a:gd name="adj" fmla="val 21833"/>
            </a:avLst>
          </a:prstGeom>
          <a:solidFill>
            <a:schemeClr val="accent4"/>
          </a:solidFill>
          <a:ln>
            <a:noFill/>
          </a:ln>
          <a:effectLst>
            <a:outerShdw dist="76200" dir="30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Medication</a:t>
            </a:r>
            <a:endParaRPr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98" name="Google Shape;4798;p25">
            <a:extLst>
              <a:ext uri="{FF2B5EF4-FFF2-40B4-BE49-F238E27FC236}">
                <a16:creationId xmlns:a16="http://schemas.microsoft.com/office/drawing/2014/main" id="{140340BA-FEEA-2440-9CEA-0A022DD52DE1}"/>
              </a:ext>
            </a:extLst>
          </p:cNvPr>
          <p:cNvSpPr/>
          <p:nvPr/>
        </p:nvSpPr>
        <p:spPr>
          <a:xfrm>
            <a:off x="6151175" y="2543675"/>
            <a:ext cx="2279400" cy="428400"/>
          </a:xfrm>
          <a:prstGeom prst="roundRect">
            <a:avLst>
              <a:gd name="adj" fmla="val 21833"/>
            </a:avLst>
          </a:prstGeom>
          <a:solidFill>
            <a:schemeClr val="accent4"/>
          </a:solidFill>
          <a:ln>
            <a:noFill/>
          </a:ln>
          <a:effectLst>
            <a:outerShdw dist="76200" dir="30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Type and amount of alcohol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1AA521-BD9A-6C0C-584B-24E5EBF994C5}"/>
              </a:ext>
            </a:extLst>
          </p:cNvPr>
          <p:cNvSpPr/>
          <p:nvPr/>
        </p:nvSpPr>
        <p:spPr>
          <a:xfrm>
            <a:off x="486963" y="3584467"/>
            <a:ext cx="81692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sz="3200" dirty="0">
                <a:ln w="0"/>
                <a:solidFill>
                  <a:srgbClr val="F46F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Making informed and responsible choices</a:t>
            </a:r>
            <a:endParaRPr lang="en-DE" sz="3200" b="0" cap="none" spc="0" dirty="0">
              <a:ln w="0"/>
              <a:solidFill>
                <a:srgbClr val="F46F2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5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2">
          <a:extLst>
            <a:ext uri="{FF2B5EF4-FFF2-40B4-BE49-F238E27FC236}">
              <a16:creationId xmlns:a16="http://schemas.microsoft.com/office/drawing/2014/main" id="{5B07162F-8B00-870C-29E7-CAEFCBEB7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3" name="Google Shape;4793;p25">
            <a:extLst>
              <a:ext uri="{FF2B5EF4-FFF2-40B4-BE49-F238E27FC236}">
                <a16:creationId xmlns:a16="http://schemas.microsoft.com/office/drawing/2014/main" id="{71708710-6959-7A04-A647-732D30EC57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590640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Vision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E1568E-EFA3-A4D3-1850-8F34AB5D88DB}"/>
              </a:ext>
            </a:extLst>
          </p:cNvPr>
          <p:cNvSpPr/>
          <p:nvPr/>
        </p:nvSpPr>
        <p:spPr>
          <a:xfrm>
            <a:off x="794028" y="1454322"/>
            <a:ext cx="7555891" cy="13508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1D0D8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believe that harm reduction starts with access to clear, personalized information. With “Booz or no?”, we’re offering a </a:t>
            </a:r>
            <a:r>
              <a:rPr lang="en-US" sz="1800" b="1" kern="100" dirty="0">
                <a:solidFill>
                  <a:srgbClr val="1D0D8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bridge between medical data and everyday life</a:t>
            </a:r>
            <a:r>
              <a:rPr lang="en-US" sz="1800" kern="100" dirty="0">
                <a:solidFill>
                  <a:srgbClr val="1D0D8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—not to encourage drinking, but to empower better decisions.</a:t>
            </a:r>
            <a:endParaRPr lang="en-DE" sz="1800" kern="100" dirty="0">
              <a:solidFill>
                <a:srgbClr val="1D0D8D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" name="Google Shape;510;p16">
            <a:extLst>
              <a:ext uri="{FF2B5EF4-FFF2-40B4-BE49-F238E27FC236}">
                <a16:creationId xmlns:a16="http://schemas.microsoft.com/office/drawing/2014/main" id="{17E8FEAD-7C45-3AD8-9EFC-A6F4640354F4}"/>
              </a:ext>
            </a:extLst>
          </p:cNvPr>
          <p:cNvGrpSpPr/>
          <p:nvPr/>
        </p:nvGrpSpPr>
        <p:grpSpPr>
          <a:xfrm rot="2548262" flipH="1">
            <a:off x="6543533" y="4148119"/>
            <a:ext cx="356330" cy="772838"/>
            <a:chOff x="7139725" y="911275"/>
            <a:chExt cx="356339" cy="772858"/>
          </a:xfrm>
        </p:grpSpPr>
        <p:sp>
          <p:nvSpPr>
            <p:cNvPr id="4" name="Google Shape;511;p16">
              <a:extLst>
                <a:ext uri="{FF2B5EF4-FFF2-40B4-BE49-F238E27FC236}">
                  <a16:creationId xmlns:a16="http://schemas.microsoft.com/office/drawing/2014/main" id="{AF8E5B48-18CD-3EAC-F9E3-7FD64C11454E}"/>
                </a:ext>
              </a:extLst>
            </p:cNvPr>
            <p:cNvSpPr/>
            <p:nvPr/>
          </p:nvSpPr>
          <p:spPr>
            <a:xfrm>
              <a:off x="7139738" y="911615"/>
              <a:ext cx="355941" cy="771080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82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12;p16">
              <a:extLst>
                <a:ext uri="{FF2B5EF4-FFF2-40B4-BE49-F238E27FC236}">
                  <a16:creationId xmlns:a16="http://schemas.microsoft.com/office/drawing/2014/main" id="{A6F305A2-A02B-F866-B750-ED9DA553686A}"/>
                </a:ext>
              </a:extLst>
            </p:cNvPr>
            <p:cNvSpPr/>
            <p:nvPr/>
          </p:nvSpPr>
          <p:spPr>
            <a:xfrm>
              <a:off x="7139725" y="1279817"/>
              <a:ext cx="311021" cy="404315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13;p16">
              <a:extLst>
                <a:ext uri="{FF2B5EF4-FFF2-40B4-BE49-F238E27FC236}">
                  <a16:creationId xmlns:a16="http://schemas.microsoft.com/office/drawing/2014/main" id="{9EAAF98F-49C8-6C4E-1961-B78B1E349D34}"/>
                </a:ext>
              </a:extLst>
            </p:cNvPr>
            <p:cNvSpPr/>
            <p:nvPr/>
          </p:nvSpPr>
          <p:spPr>
            <a:xfrm>
              <a:off x="7186251" y="911275"/>
              <a:ext cx="309813" cy="404074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514;p16">
            <a:extLst>
              <a:ext uri="{FF2B5EF4-FFF2-40B4-BE49-F238E27FC236}">
                <a16:creationId xmlns:a16="http://schemas.microsoft.com/office/drawing/2014/main" id="{2EC6AFE6-CEE4-EADD-8214-84DE3480EB8F}"/>
              </a:ext>
            </a:extLst>
          </p:cNvPr>
          <p:cNvGrpSpPr/>
          <p:nvPr/>
        </p:nvGrpSpPr>
        <p:grpSpPr>
          <a:xfrm flipH="1">
            <a:off x="7310875" y="3612978"/>
            <a:ext cx="766496" cy="950175"/>
            <a:chOff x="7510728" y="1301978"/>
            <a:chExt cx="766496" cy="950175"/>
          </a:xfrm>
        </p:grpSpPr>
        <p:sp>
          <p:nvSpPr>
            <p:cNvPr id="8" name="Google Shape;515;p16">
              <a:extLst>
                <a:ext uri="{FF2B5EF4-FFF2-40B4-BE49-F238E27FC236}">
                  <a16:creationId xmlns:a16="http://schemas.microsoft.com/office/drawing/2014/main" id="{96A23D8C-46DE-5A0D-64CF-52D97B418AC4}"/>
                </a:ext>
              </a:extLst>
            </p:cNvPr>
            <p:cNvSpPr/>
            <p:nvPr/>
          </p:nvSpPr>
          <p:spPr>
            <a:xfrm>
              <a:off x="7511558" y="1301978"/>
              <a:ext cx="765664" cy="949841"/>
            </a:xfrm>
            <a:custGeom>
              <a:avLst/>
              <a:gdLst/>
              <a:ahLst/>
              <a:cxnLst/>
              <a:rect l="l" t="t" r="r" b="b"/>
              <a:pathLst>
                <a:path w="20358" h="25255" extrusionOk="0">
                  <a:moveTo>
                    <a:pt x="16305" y="0"/>
                  </a:moveTo>
                  <a:cubicBezTo>
                    <a:pt x="15804" y="0"/>
                    <a:pt x="15300" y="106"/>
                    <a:pt x="14829" y="327"/>
                  </a:cubicBezTo>
                  <a:lnTo>
                    <a:pt x="8683" y="3222"/>
                  </a:lnTo>
                  <a:lnTo>
                    <a:pt x="2537" y="6116"/>
                  </a:lnTo>
                  <a:cubicBezTo>
                    <a:pt x="748" y="6929"/>
                    <a:pt x="0" y="9075"/>
                    <a:pt x="813" y="10831"/>
                  </a:cubicBezTo>
                  <a:cubicBezTo>
                    <a:pt x="1401" y="12124"/>
                    <a:pt x="2701" y="12856"/>
                    <a:pt x="4040" y="12856"/>
                  </a:cubicBezTo>
                  <a:cubicBezTo>
                    <a:pt x="4554" y="12856"/>
                    <a:pt x="5074" y="12748"/>
                    <a:pt x="5561" y="12522"/>
                  </a:cubicBezTo>
                  <a:lnTo>
                    <a:pt x="11512" y="9726"/>
                  </a:lnTo>
                  <a:lnTo>
                    <a:pt x="8423" y="14116"/>
                  </a:lnTo>
                  <a:lnTo>
                    <a:pt x="4521" y="19644"/>
                  </a:lnTo>
                  <a:cubicBezTo>
                    <a:pt x="3382" y="21237"/>
                    <a:pt x="3805" y="23481"/>
                    <a:pt x="5366" y="24587"/>
                  </a:cubicBezTo>
                  <a:cubicBezTo>
                    <a:pt x="5983" y="25040"/>
                    <a:pt x="6698" y="25255"/>
                    <a:pt x="7408" y="25255"/>
                  </a:cubicBezTo>
                  <a:cubicBezTo>
                    <a:pt x="8532" y="25255"/>
                    <a:pt x="9644" y="24718"/>
                    <a:pt x="10342" y="23741"/>
                  </a:cubicBezTo>
                  <a:lnTo>
                    <a:pt x="14244" y="18213"/>
                  </a:lnTo>
                  <a:lnTo>
                    <a:pt x="18146" y="12685"/>
                  </a:lnTo>
                  <a:cubicBezTo>
                    <a:pt x="19252" y="11059"/>
                    <a:pt x="18894" y="8815"/>
                    <a:pt x="17301" y="7709"/>
                  </a:cubicBezTo>
                  <a:cubicBezTo>
                    <a:pt x="17106" y="7547"/>
                    <a:pt x="16846" y="7417"/>
                    <a:pt x="16618" y="7319"/>
                  </a:cubicBezTo>
                  <a:lnTo>
                    <a:pt x="17821" y="6766"/>
                  </a:lnTo>
                  <a:cubicBezTo>
                    <a:pt x="19610" y="5953"/>
                    <a:pt x="20358" y="3775"/>
                    <a:pt x="19545" y="2051"/>
                  </a:cubicBezTo>
                  <a:cubicBezTo>
                    <a:pt x="18954" y="750"/>
                    <a:pt x="17640" y="0"/>
                    <a:pt x="16305" y="0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402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16;p16">
              <a:extLst>
                <a:ext uri="{FF2B5EF4-FFF2-40B4-BE49-F238E27FC236}">
                  <a16:creationId xmlns:a16="http://schemas.microsoft.com/office/drawing/2014/main" id="{AE2CF87A-AC2D-15A5-1820-C904630B0DF0}"/>
                </a:ext>
              </a:extLst>
            </p:cNvPr>
            <p:cNvSpPr/>
            <p:nvPr/>
          </p:nvSpPr>
          <p:spPr>
            <a:xfrm>
              <a:off x="7510728" y="1423061"/>
              <a:ext cx="440811" cy="362543"/>
            </a:xfrm>
            <a:custGeom>
              <a:avLst/>
              <a:gdLst/>
              <a:ahLst/>
              <a:cxnLst/>
              <a:rect l="l" t="t" r="r" b="b"/>
              <a:pathLst>
                <a:path w="10943" h="9000" extrusionOk="0">
                  <a:moveTo>
                    <a:pt x="8116" y="1"/>
                  </a:moveTo>
                  <a:lnTo>
                    <a:pt x="2371" y="2675"/>
                  </a:lnTo>
                  <a:cubicBezTo>
                    <a:pt x="699" y="3435"/>
                    <a:pt x="0" y="5472"/>
                    <a:pt x="791" y="7083"/>
                  </a:cubicBezTo>
                  <a:cubicBezTo>
                    <a:pt x="1343" y="8299"/>
                    <a:pt x="2555" y="9000"/>
                    <a:pt x="3806" y="9000"/>
                  </a:cubicBezTo>
                  <a:cubicBezTo>
                    <a:pt x="4275" y="9000"/>
                    <a:pt x="4750" y="8901"/>
                    <a:pt x="5198" y="8694"/>
                  </a:cubicBezTo>
                  <a:lnTo>
                    <a:pt x="10943" y="5989"/>
                  </a:lnTo>
                  <a:lnTo>
                    <a:pt x="81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17;p16">
              <a:extLst>
                <a:ext uri="{FF2B5EF4-FFF2-40B4-BE49-F238E27FC236}">
                  <a16:creationId xmlns:a16="http://schemas.microsoft.com/office/drawing/2014/main" id="{BB071464-B4E8-9B5B-848F-DF1E242F7A13}"/>
                </a:ext>
              </a:extLst>
            </p:cNvPr>
            <p:cNvSpPr/>
            <p:nvPr/>
          </p:nvSpPr>
          <p:spPr>
            <a:xfrm>
              <a:off x="7837621" y="1302980"/>
              <a:ext cx="439603" cy="362542"/>
            </a:xfrm>
            <a:custGeom>
              <a:avLst/>
              <a:gdLst/>
              <a:ahLst/>
              <a:cxnLst/>
              <a:rect l="l" t="t" r="r" b="b"/>
              <a:pathLst>
                <a:path w="10913" h="9000" extrusionOk="0">
                  <a:moveTo>
                    <a:pt x="7138" y="1"/>
                  </a:moveTo>
                  <a:cubicBezTo>
                    <a:pt x="6668" y="1"/>
                    <a:pt x="6194" y="100"/>
                    <a:pt x="5746" y="307"/>
                  </a:cubicBezTo>
                  <a:lnTo>
                    <a:pt x="1" y="3012"/>
                  </a:lnTo>
                  <a:lnTo>
                    <a:pt x="2828" y="9000"/>
                  </a:lnTo>
                  <a:lnTo>
                    <a:pt x="8542" y="6325"/>
                  </a:lnTo>
                  <a:cubicBezTo>
                    <a:pt x="10214" y="5565"/>
                    <a:pt x="10913" y="3529"/>
                    <a:pt x="10153" y="1918"/>
                  </a:cubicBezTo>
                  <a:cubicBezTo>
                    <a:pt x="9601" y="702"/>
                    <a:pt x="8389" y="1"/>
                    <a:pt x="7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18;p16">
              <a:extLst>
                <a:ext uri="{FF2B5EF4-FFF2-40B4-BE49-F238E27FC236}">
                  <a16:creationId xmlns:a16="http://schemas.microsoft.com/office/drawing/2014/main" id="{AF4FCB47-8496-8A38-1493-C635C05E6418}"/>
                </a:ext>
              </a:extLst>
            </p:cNvPr>
            <p:cNvSpPr/>
            <p:nvPr/>
          </p:nvSpPr>
          <p:spPr>
            <a:xfrm>
              <a:off x="7639269" y="1833255"/>
              <a:ext cx="407780" cy="418898"/>
            </a:xfrm>
            <a:custGeom>
              <a:avLst/>
              <a:gdLst/>
              <a:ahLst/>
              <a:cxnLst/>
              <a:rect l="l" t="t" r="r" b="b"/>
              <a:pathLst>
                <a:path w="10123" h="10399" extrusionOk="0">
                  <a:moveTo>
                    <a:pt x="4712" y="0"/>
                  </a:moveTo>
                  <a:lnTo>
                    <a:pt x="1065" y="5167"/>
                  </a:lnTo>
                  <a:cubicBezTo>
                    <a:pt x="1" y="6687"/>
                    <a:pt x="366" y="8754"/>
                    <a:pt x="1855" y="9788"/>
                  </a:cubicBezTo>
                  <a:cubicBezTo>
                    <a:pt x="2433" y="10201"/>
                    <a:pt x="3099" y="10398"/>
                    <a:pt x="3759" y="10398"/>
                  </a:cubicBezTo>
                  <a:cubicBezTo>
                    <a:pt x="4799" y="10398"/>
                    <a:pt x="5824" y="9908"/>
                    <a:pt x="6475" y="8997"/>
                  </a:cubicBezTo>
                  <a:lnTo>
                    <a:pt x="10123" y="3830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19;p16">
              <a:extLst>
                <a:ext uri="{FF2B5EF4-FFF2-40B4-BE49-F238E27FC236}">
                  <a16:creationId xmlns:a16="http://schemas.microsoft.com/office/drawing/2014/main" id="{E667BBAD-8799-B7EA-F467-702BEA9EEB0A}"/>
                </a:ext>
              </a:extLst>
            </p:cNvPr>
            <p:cNvSpPr/>
            <p:nvPr/>
          </p:nvSpPr>
          <p:spPr>
            <a:xfrm>
              <a:off x="7827832" y="1567835"/>
              <a:ext cx="408988" cy="419744"/>
            </a:xfrm>
            <a:custGeom>
              <a:avLst/>
              <a:gdLst/>
              <a:ahLst/>
              <a:cxnLst/>
              <a:rect l="l" t="t" r="r" b="b"/>
              <a:pathLst>
                <a:path w="10153" h="10420" extrusionOk="0">
                  <a:moveTo>
                    <a:pt x="6421" y="0"/>
                  </a:moveTo>
                  <a:cubicBezTo>
                    <a:pt x="5369" y="0"/>
                    <a:pt x="4324" y="503"/>
                    <a:pt x="3648" y="1422"/>
                  </a:cubicBezTo>
                  <a:lnTo>
                    <a:pt x="1" y="6589"/>
                  </a:lnTo>
                  <a:lnTo>
                    <a:pt x="5442" y="10419"/>
                  </a:lnTo>
                  <a:lnTo>
                    <a:pt x="9089" y="5252"/>
                  </a:lnTo>
                  <a:cubicBezTo>
                    <a:pt x="10153" y="3762"/>
                    <a:pt x="9788" y="1665"/>
                    <a:pt x="8299" y="601"/>
                  </a:cubicBezTo>
                  <a:cubicBezTo>
                    <a:pt x="7729" y="194"/>
                    <a:pt x="7074" y="0"/>
                    <a:pt x="64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Picture 17" descr="A pair of martini glasses with cherries on them&#10;&#10;AI-generated content may be incorrect.">
            <a:extLst>
              <a:ext uri="{FF2B5EF4-FFF2-40B4-BE49-F238E27FC236}">
                <a16:creationId xmlns:a16="http://schemas.microsoft.com/office/drawing/2014/main" id="{BC349BCE-88A1-7644-B76A-311F8FF2D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29" y="2978379"/>
            <a:ext cx="1959127" cy="195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9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4">
          <a:extLst>
            <a:ext uri="{FF2B5EF4-FFF2-40B4-BE49-F238E27FC236}">
              <a16:creationId xmlns:a16="http://schemas.microsoft.com/office/drawing/2014/main" id="{E806646A-DE5C-B2C7-142D-E55210F73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5" name="Google Shape;5055;p38">
            <a:extLst>
              <a:ext uri="{FF2B5EF4-FFF2-40B4-BE49-F238E27FC236}">
                <a16:creationId xmlns:a16="http://schemas.microsoft.com/office/drawing/2014/main" id="{B913D73F-3304-2514-DC92-8D434F49FD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we’re building</a:t>
            </a:r>
            <a:endParaRPr dirty="0"/>
          </a:p>
        </p:txBody>
      </p:sp>
      <p:cxnSp>
        <p:nvCxnSpPr>
          <p:cNvPr id="5056" name="Google Shape;5056;p38">
            <a:extLst>
              <a:ext uri="{FF2B5EF4-FFF2-40B4-BE49-F238E27FC236}">
                <a16:creationId xmlns:a16="http://schemas.microsoft.com/office/drawing/2014/main" id="{4762C0B9-5BB8-FF82-2956-6A0550C357FE}"/>
              </a:ext>
            </a:extLst>
          </p:cNvPr>
          <p:cNvCxnSpPr>
            <a:stCxn id="5057" idx="3"/>
            <a:endCxn id="5058" idx="1"/>
          </p:cNvCxnSpPr>
          <p:nvPr/>
        </p:nvCxnSpPr>
        <p:spPr>
          <a:xfrm>
            <a:off x="2920025" y="2837400"/>
            <a:ext cx="226200" cy="1102500"/>
          </a:xfrm>
          <a:prstGeom prst="bentConnector3">
            <a:avLst>
              <a:gd name="adj1" fmla="val 50014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59" name="Google Shape;5059;p38">
            <a:extLst>
              <a:ext uri="{FF2B5EF4-FFF2-40B4-BE49-F238E27FC236}">
                <a16:creationId xmlns:a16="http://schemas.microsoft.com/office/drawing/2014/main" id="{CAA6272C-90A8-565E-2B66-DFAC67201A72}"/>
              </a:ext>
            </a:extLst>
          </p:cNvPr>
          <p:cNvCxnSpPr>
            <a:stCxn id="5057" idx="3"/>
            <a:endCxn id="5060" idx="1"/>
          </p:cNvCxnSpPr>
          <p:nvPr/>
        </p:nvCxnSpPr>
        <p:spPr>
          <a:xfrm>
            <a:off x="2920025" y="2837400"/>
            <a:ext cx="226200" cy="600"/>
          </a:xfrm>
          <a:prstGeom prst="bentConnector3">
            <a:avLst>
              <a:gd name="adj1" fmla="val 50014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61" name="Google Shape;5061;p38">
            <a:extLst>
              <a:ext uri="{FF2B5EF4-FFF2-40B4-BE49-F238E27FC236}">
                <a16:creationId xmlns:a16="http://schemas.microsoft.com/office/drawing/2014/main" id="{3975D2AD-EC6B-8634-2BD7-BCD4D803A137}"/>
              </a:ext>
            </a:extLst>
          </p:cNvPr>
          <p:cNvCxnSpPr>
            <a:stCxn id="5057" idx="3"/>
            <a:endCxn id="5062" idx="1"/>
          </p:cNvCxnSpPr>
          <p:nvPr/>
        </p:nvCxnSpPr>
        <p:spPr>
          <a:xfrm rot="10800000" flipH="1">
            <a:off x="2920025" y="1735500"/>
            <a:ext cx="226200" cy="1101900"/>
          </a:xfrm>
          <a:prstGeom prst="bentConnector3">
            <a:avLst>
              <a:gd name="adj1" fmla="val 50014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63" name="Google Shape;5063;p38">
            <a:extLst>
              <a:ext uri="{FF2B5EF4-FFF2-40B4-BE49-F238E27FC236}">
                <a16:creationId xmlns:a16="http://schemas.microsoft.com/office/drawing/2014/main" id="{C5A4E23E-D3CF-56B8-2997-7A9B94F0C983}"/>
              </a:ext>
            </a:extLst>
          </p:cNvPr>
          <p:cNvCxnSpPr>
            <a:stCxn id="5064" idx="3"/>
            <a:endCxn id="5065" idx="1"/>
          </p:cNvCxnSpPr>
          <p:nvPr/>
        </p:nvCxnSpPr>
        <p:spPr>
          <a:xfrm>
            <a:off x="5851975" y="1735447"/>
            <a:ext cx="319500" cy="600"/>
          </a:xfrm>
          <a:prstGeom prst="bentConnector3">
            <a:avLst>
              <a:gd name="adj1" fmla="val 4997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66" name="Google Shape;5066;p38">
            <a:extLst>
              <a:ext uri="{FF2B5EF4-FFF2-40B4-BE49-F238E27FC236}">
                <a16:creationId xmlns:a16="http://schemas.microsoft.com/office/drawing/2014/main" id="{5534FD1C-B9BD-0F04-D68B-EF9B55804BF8}"/>
              </a:ext>
            </a:extLst>
          </p:cNvPr>
          <p:cNvCxnSpPr>
            <a:stCxn id="5067" idx="3"/>
            <a:endCxn id="5068" idx="1"/>
          </p:cNvCxnSpPr>
          <p:nvPr/>
        </p:nvCxnSpPr>
        <p:spPr>
          <a:xfrm>
            <a:off x="5851975" y="2837697"/>
            <a:ext cx="319500" cy="600"/>
          </a:xfrm>
          <a:prstGeom prst="bentConnector3">
            <a:avLst>
              <a:gd name="adj1" fmla="val 4997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69" name="Google Shape;5069;p38">
            <a:extLst>
              <a:ext uri="{FF2B5EF4-FFF2-40B4-BE49-F238E27FC236}">
                <a16:creationId xmlns:a16="http://schemas.microsoft.com/office/drawing/2014/main" id="{C71CB2C8-1F4A-52F3-D5CF-D05929DD26C9}"/>
              </a:ext>
            </a:extLst>
          </p:cNvPr>
          <p:cNvCxnSpPr>
            <a:stCxn id="5070" idx="3"/>
            <a:endCxn id="5071" idx="1"/>
          </p:cNvCxnSpPr>
          <p:nvPr/>
        </p:nvCxnSpPr>
        <p:spPr>
          <a:xfrm>
            <a:off x="5851975" y="3939947"/>
            <a:ext cx="319500" cy="600"/>
          </a:xfrm>
          <a:prstGeom prst="bentConnector3">
            <a:avLst>
              <a:gd name="adj1" fmla="val 4997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057" name="Google Shape;5057;p38">
            <a:extLst>
              <a:ext uri="{FF2B5EF4-FFF2-40B4-BE49-F238E27FC236}">
                <a16:creationId xmlns:a16="http://schemas.microsoft.com/office/drawing/2014/main" id="{E6305342-9B3E-F1D2-2C3B-C62CCC794F37}"/>
              </a:ext>
            </a:extLst>
          </p:cNvPr>
          <p:cNvSpPr/>
          <p:nvPr/>
        </p:nvSpPr>
        <p:spPr>
          <a:xfrm>
            <a:off x="713225" y="2485350"/>
            <a:ext cx="2206800" cy="704100"/>
          </a:xfrm>
          <a:prstGeom prst="roundRect">
            <a:avLst>
              <a:gd name="adj" fmla="val 25952"/>
            </a:avLst>
          </a:prstGeom>
          <a:solidFill>
            <a:schemeClr val="accent4"/>
          </a:solidFill>
          <a:ln>
            <a:noFill/>
          </a:ln>
          <a:effectLst>
            <a:outerShdw dist="76200" dir="30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web-based application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072" name="Google Shape;5072;p38">
            <a:extLst>
              <a:ext uri="{FF2B5EF4-FFF2-40B4-BE49-F238E27FC236}">
                <a16:creationId xmlns:a16="http://schemas.microsoft.com/office/drawing/2014/main" id="{04B24CE8-9710-61F9-F170-64C9CADFF53C}"/>
              </a:ext>
            </a:extLst>
          </p:cNvPr>
          <p:cNvGrpSpPr/>
          <p:nvPr/>
        </p:nvGrpSpPr>
        <p:grpSpPr>
          <a:xfrm>
            <a:off x="3146289" y="1360594"/>
            <a:ext cx="5284336" cy="749700"/>
            <a:chOff x="3146289" y="1360594"/>
            <a:chExt cx="5284336" cy="749700"/>
          </a:xfrm>
        </p:grpSpPr>
        <p:sp>
          <p:nvSpPr>
            <p:cNvPr id="5065" name="Google Shape;5065;p38">
              <a:extLst>
                <a:ext uri="{FF2B5EF4-FFF2-40B4-BE49-F238E27FC236}">
                  <a16:creationId xmlns:a16="http://schemas.microsoft.com/office/drawing/2014/main" id="{4A5D3BA8-1300-09A9-F034-4AEDE2754033}"/>
                </a:ext>
              </a:extLst>
            </p:cNvPr>
            <p:cNvSpPr txBox="1"/>
            <p:nvPr/>
          </p:nvSpPr>
          <p:spPr>
            <a:xfrm>
              <a:off x="6171325" y="1489150"/>
              <a:ext cx="2259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</a:t>
              </a:r>
              <a:r>
                <a:rPr lang="en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he medication they’ve taken or a disease they have</a:t>
              </a:r>
              <a:endParaRPr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62" name="Google Shape;5062;p38">
              <a:extLst>
                <a:ext uri="{FF2B5EF4-FFF2-40B4-BE49-F238E27FC236}">
                  <a16:creationId xmlns:a16="http://schemas.microsoft.com/office/drawing/2014/main" id="{69975CC3-412C-9A48-D1C4-BAB7C7EBDB35}"/>
                </a:ext>
              </a:extLst>
            </p:cNvPr>
            <p:cNvSpPr/>
            <p:nvPr/>
          </p:nvSpPr>
          <p:spPr>
            <a:xfrm>
              <a:off x="3146289" y="1360594"/>
              <a:ext cx="755400" cy="7497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  <a:effectLst>
              <a:outerShdw dist="76200" dir="30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rPr>
                <a:t>01</a:t>
              </a:r>
              <a:endParaRPr sz="30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64" name="Google Shape;5064;p38">
              <a:extLst>
                <a:ext uri="{FF2B5EF4-FFF2-40B4-BE49-F238E27FC236}">
                  <a16:creationId xmlns:a16="http://schemas.microsoft.com/office/drawing/2014/main" id="{8B400327-559B-3661-F9C9-D681A5E7CDF0}"/>
                </a:ext>
              </a:extLst>
            </p:cNvPr>
            <p:cNvSpPr/>
            <p:nvPr/>
          </p:nvSpPr>
          <p:spPr>
            <a:xfrm>
              <a:off x="4020775" y="1479247"/>
              <a:ext cx="1831200" cy="512400"/>
            </a:xfrm>
            <a:prstGeom prst="roundRect">
              <a:avLst>
                <a:gd name="adj" fmla="val 25952"/>
              </a:avLst>
            </a:prstGeom>
            <a:solidFill>
              <a:schemeClr val="accent4"/>
            </a:solidFill>
            <a:ln>
              <a:noFill/>
            </a:ln>
            <a:effectLst>
              <a:outerShdw dist="76200" dir="30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Enter data</a:t>
              </a:r>
              <a:endParaRPr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73" name="Google Shape;5073;p38">
            <a:extLst>
              <a:ext uri="{FF2B5EF4-FFF2-40B4-BE49-F238E27FC236}">
                <a16:creationId xmlns:a16="http://schemas.microsoft.com/office/drawing/2014/main" id="{27CF421C-C5D5-9137-31FC-2DB6201249E0}"/>
              </a:ext>
            </a:extLst>
          </p:cNvPr>
          <p:cNvGrpSpPr/>
          <p:nvPr/>
        </p:nvGrpSpPr>
        <p:grpSpPr>
          <a:xfrm>
            <a:off x="3146289" y="2462844"/>
            <a:ext cx="5284336" cy="749700"/>
            <a:chOff x="3146289" y="2462844"/>
            <a:chExt cx="5284336" cy="749700"/>
          </a:xfrm>
        </p:grpSpPr>
        <p:sp>
          <p:nvSpPr>
            <p:cNvPr id="5068" name="Google Shape;5068;p38">
              <a:extLst>
                <a:ext uri="{FF2B5EF4-FFF2-40B4-BE49-F238E27FC236}">
                  <a16:creationId xmlns:a16="http://schemas.microsoft.com/office/drawing/2014/main" id="{5482AFC5-2AC8-6CA5-0220-54855ED6D831}"/>
                </a:ext>
              </a:extLst>
            </p:cNvPr>
            <p:cNvSpPr txBox="1"/>
            <p:nvPr/>
          </p:nvSpPr>
          <p:spPr>
            <a:xfrm>
              <a:off x="6171325" y="2591400"/>
              <a:ext cx="2259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Choose the type of alcohol they are considering</a:t>
              </a:r>
              <a:endParaRPr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60" name="Google Shape;5060;p38">
              <a:extLst>
                <a:ext uri="{FF2B5EF4-FFF2-40B4-BE49-F238E27FC236}">
                  <a16:creationId xmlns:a16="http://schemas.microsoft.com/office/drawing/2014/main" id="{6F79067C-4FEC-4E70-2D00-1BF5F7169CAA}"/>
                </a:ext>
              </a:extLst>
            </p:cNvPr>
            <p:cNvSpPr/>
            <p:nvPr/>
          </p:nvSpPr>
          <p:spPr>
            <a:xfrm>
              <a:off x="3146289" y="2462844"/>
              <a:ext cx="755400" cy="7497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  <a:effectLst>
              <a:outerShdw dist="76200" dir="30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rPr>
                <a:t>02</a:t>
              </a:r>
              <a:endParaRPr sz="30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67" name="Google Shape;5067;p38">
              <a:extLst>
                <a:ext uri="{FF2B5EF4-FFF2-40B4-BE49-F238E27FC236}">
                  <a16:creationId xmlns:a16="http://schemas.microsoft.com/office/drawing/2014/main" id="{556BBFA5-09DD-C932-939A-DC8DD0B8F716}"/>
                </a:ext>
              </a:extLst>
            </p:cNvPr>
            <p:cNvSpPr/>
            <p:nvPr/>
          </p:nvSpPr>
          <p:spPr>
            <a:xfrm>
              <a:off x="4020775" y="2581497"/>
              <a:ext cx="1831200" cy="512400"/>
            </a:xfrm>
            <a:prstGeom prst="roundRect">
              <a:avLst>
                <a:gd name="adj" fmla="val 25952"/>
              </a:avLst>
            </a:prstGeom>
            <a:solidFill>
              <a:schemeClr val="accent4"/>
            </a:solidFill>
            <a:ln>
              <a:noFill/>
            </a:ln>
            <a:effectLst>
              <a:outerShdw dist="76200" dir="30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Choose alcohol</a:t>
              </a:r>
              <a:endParaRPr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074" name="Google Shape;5074;p38">
            <a:extLst>
              <a:ext uri="{FF2B5EF4-FFF2-40B4-BE49-F238E27FC236}">
                <a16:creationId xmlns:a16="http://schemas.microsoft.com/office/drawing/2014/main" id="{D32B8B8F-FFE7-1FCA-1051-89CEE0D6F282}"/>
              </a:ext>
            </a:extLst>
          </p:cNvPr>
          <p:cNvGrpSpPr/>
          <p:nvPr/>
        </p:nvGrpSpPr>
        <p:grpSpPr>
          <a:xfrm>
            <a:off x="3146289" y="3565094"/>
            <a:ext cx="5284336" cy="749700"/>
            <a:chOff x="3146289" y="3565094"/>
            <a:chExt cx="5284336" cy="749700"/>
          </a:xfrm>
        </p:grpSpPr>
        <p:sp>
          <p:nvSpPr>
            <p:cNvPr id="5071" name="Google Shape;5071;p38">
              <a:extLst>
                <a:ext uri="{FF2B5EF4-FFF2-40B4-BE49-F238E27FC236}">
                  <a16:creationId xmlns:a16="http://schemas.microsoft.com/office/drawing/2014/main" id="{F07FAA5B-84F5-DA85-6D91-2F6DF9200EEA}"/>
                </a:ext>
              </a:extLst>
            </p:cNvPr>
            <p:cNvSpPr txBox="1"/>
            <p:nvPr/>
          </p:nvSpPr>
          <p:spPr>
            <a:xfrm>
              <a:off x="6171325" y="3693650"/>
              <a:ext cx="2259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Booze or no?</a:t>
              </a:r>
              <a:endParaRPr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58" name="Google Shape;5058;p38">
              <a:extLst>
                <a:ext uri="{FF2B5EF4-FFF2-40B4-BE49-F238E27FC236}">
                  <a16:creationId xmlns:a16="http://schemas.microsoft.com/office/drawing/2014/main" id="{8F9F80E8-AE27-0456-B9B0-70F41B141376}"/>
                </a:ext>
              </a:extLst>
            </p:cNvPr>
            <p:cNvSpPr/>
            <p:nvPr/>
          </p:nvSpPr>
          <p:spPr>
            <a:xfrm>
              <a:off x="3146289" y="3565094"/>
              <a:ext cx="755400" cy="7497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  <a:effectLst>
              <a:outerShdw dist="76200" dir="30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1"/>
                  </a:solidFill>
                  <a:latin typeface="Open Sans"/>
                  <a:ea typeface="Open Sans"/>
                  <a:cs typeface="Open Sans"/>
                  <a:sym typeface="Open Sans"/>
                </a:rPr>
                <a:t>03</a:t>
              </a:r>
              <a:endParaRPr sz="30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70" name="Google Shape;5070;p38">
              <a:extLst>
                <a:ext uri="{FF2B5EF4-FFF2-40B4-BE49-F238E27FC236}">
                  <a16:creationId xmlns:a16="http://schemas.microsoft.com/office/drawing/2014/main" id="{B764E836-5E2C-C6A1-4C39-1A7BF05C88CD}"/>
                </a:ext>
              </a:extLst>
            </p:cNvPr>
            <p:cNvSpPr/>
            <p:nvPr/>
          </p:nvSpPr>
          <p:spPr>
            <a:xfrm>
              <a:off x="4020775" y="3683747"/>
              <a:ext cx="1831200" cy="512400"/>
            </a:xfrm>
            <a:prstGeom prst="roundRect">
              <a:avLst>
                <a:gd name="adj" fmla="val 25952"/>
              </a:avLst>
            </a:prstGeom>
            <a:solidFill>
              <a:schemeClr val="accent4"/>
            </a:solidFill>
            <a:ln>
              <a:noFill/>
            </a:ln>
            <a:effectLst>
              <a:outerShdw dist="76200" dir="30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Response</a:t>
              </a:r>
              <a:endParaRPr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149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6"/>
          <p:cNvSpPr/>
          <p:nvPr/>
        </p:nvSpPr>
        <p:spPr>
          <a:xfrm>
            <a:off x="713225" y="1254750"/>
            <a:ext cx="7717500" cy="2804700"/>
          </a:xfrm>
          <a:prstGeom prst="roundRect">
            <a:avLst>
              <a:gd name="adj" fmla="val 10161"/>
            </a:avLst>
          </a:prstGeom>
          <a:solidFill>
            <a:schemeClr val="accent4"/>
          </a:solidFill>
          <a:ln>
            <a:noFill/>
          </a:ln>
          <a:effectLst>
            <a:outerShdw dist="76200" dir="30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6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now?</a:t>
            </a:r>
            <a:endParaRPr dirty="0"/>
          </a:p>
        </p:txBody>
      </p:sp>
      <p:grpSp>
        <p:nvGrpSpPr>
          <p:cNvPr id="510" name="Google Shape;510;p16"/>
          <p:cNvGrpSpPr/>
          <p:nvPr/>
        </p:nvGrpSpPr>
        <p:grpSpPr>
          <a:xfrm rot="2548262" flipH="1">
            <a:off x="6543533" y="4148119"/>
            <a:ext cx="356330" cy="772838"/>
            <a:chOff x="7139725" y="911275"/>
            <a:chExt cx="356339" cy="772858"/>
          </a:xfrm>
        </p:grpSpPr>
        <p:sp>
          <p:nvSpPr>
            <p:cNvPr id="511" name="Google Shape;511;p16"/>
            <p:cNvSpPr/>
            <p:nvPr/>
          </p:nvSpPr>
          <p:spPr>
            <a:xfrm>
              <a:off x="7139738" y="911615"/>
              <a:ext cx="355941" cy="771080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82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7139725" y="1279817"/>
              <a:ext cx="311021" cy="404315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7186251" y="911275"/>
              <a:ext cx="309813" cy="404074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16"/>
          <p:cNvGrpSpPr/>
          <p:nvPr/>
        </p:nvGrpSpPr>
        <p:grpSpPr>
          <a:xfrm flipH="1">
            <a:off x="7310875" y="3612978"/>
            <a:ext cx="766496" cy="950175"/>
            <a:chOff x="7510728" y="1301978"/>
            <a:chExt cx="766496" cy="950175"/>
          </a:xfrm>
        </p:grpSpPr>
        <p:sp>
          <p:nvSpPr>
            <p:cNvPr id="515" name="Google Shape;515;p16"/>
            <p:cNvSpPr/>
            <p:nvPr/>
          </p:nvSpPr>
          <p:spPr>
            <a:xfrm>
              <a:off x="7511558" y="1301978"/>
              <a:ext cx="765664" cy="949841"/>
            </a:xfrm>
            <a:custGeom>
              <a:avLst/>
              <a:gdLst/>
              <a:ahLst/>
              <a:cxnLst/>
              <a:rect l="l" t="t" r="r" b="b"/>
              <a:pathLst>
                <a:path w="20358" h="25255" extrusionOk="0">
                  <a:moveTo>
                    <a:pt x="16305" y="0"/>
                  </a:moveTo>
                  <a:cubicBezTo>
                    <a:pt x="15804" y="0"/>
                    <a:pt x="15300" y="106"/>
                    <a:pt x="14829" y="327"/>
                  </a:cubicBezTo>
                  <a:lnTo>
                    <a:pt x="8683" y="3222"/>
                  </a:lnTo>
                  <a:lnTo>
                    <a:pt x="2537" y="6116"/>
                  </a:lnTo>
                  <a:cubicBezTo>
                    <a:pt x="748" y="6929"/>
                    <a:pt x="0" y="9075"/>
                    <a:pt x="813" y="10831"/>
                  </a:cubicBezTo>
                  <a:cubicBezTo>
                    <a:pt x="1401" y="12124"/>
                    <a:pt x="2701" y="12856"/>
                    <a:pt x="4040" y="12856"/>
                  </a:cubicBezTo>
                  <a:cubicBezTo>
                    <a:pt x="4554" y="12856"/>
                    <a:pt x="5074" y="12748"/>
                    <a:pt x="5561" y="12522"/>
                  </a:cubicBezTo>
                  <a:lnTo>
                    <a:pt x="11512" y="9726"/>
                  </a:lnTo>
                  <a:lnTo>
                    <a:pt x="8423" y="14116"/>
                  </a:lnTo>
                  <a:lnTo>
                    <a:pt x="4521" y="19644"/>
                  </a:lnTo>
                  <a:cubicBezTo>
                    <a:pt x="3382" y="21237"/>
                    <a:pt x="3805" y="23481"/>
                    <a:pt x="5366" y="24587"/>
                  </a:cubicBezTo>
                  <a:cubicBezTo>
                    <a:pt x="5983" y="25040"/>
                    <a:pt x="6698" y="25255"/>
                    <a:pt x="7408" y="25255"/>
                  </a:cubicBezTo>
                  <a:cubicBezTo>
                    <a:pt x="8532" y="25255"/>
                    <a:pt x="9644" y="24718"/>
                    <a:pt x="10342" y="23741"/>
                  </a:cubicBezTo>
                  <a:lnTo>
                    <a:pt x="14244" y="18213"/>
                  </a:lnTo>
                  <a:lnTo>
                    <a:pt x="18146" y="12685"/>
                  </a:lnTo>
                  <a:cubicBezTo>
                    <a:pt x="19252" y="11059"/>
                    <a:pt x="18894" y="8815"/>
                    <a:pt x="17301" y="7709"/>
                  </a:cubicBezTo>
                  <a:cubicBezTo>
                    <a:pt x="17106" y="7547"/>
                    <a:pt x="16846" y="7417"/>
                    <a:pt x="16618" y="7319"/>
                  </a:cubicBezTo>
                  <a:lnTo>
                    <a:pt x="17821" y="6766"/>
                  </a:lnTo>
                  <a:cubicBezTo>
                    <a:pt x="19610" y="5953"/>
                    <a:pt x="20358" y="3775"/>
                    <a:pt x="19545" y="2051"/>
                  </a:cubicBezTo>
                  <a:cubicBezTo>
                    <a:pt x="18954" y="750"/>
                    <a:pt x="17640" y="0"/>
                    <a:pt x="16305" y="0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402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7510728" y="1423061"/>
              <a:ext cx="440811" cy="362543"/>
            </a:xfrm>
            <a:custGeom>
              <a:avLst/>
              <a:gdLst/>
              <a:ahLst/>
              <a:cxnLst/>
              <a:rect l="l" t="t" r="r" b="b"/>
              <a:pathLst>
                <a:path w="10943" h="9000" extrusionOk="0">
                  <a:moveTo>
                    <a:pt x="8116" y="1"/>
                  </a:moveTo>
                  <a:lnTo>
                    <a:pt x="2371" y="2675"/>
                  </a:lnTo>
                  <a:cubicBezTo>
                    <a:pt x="699" y="3435"/>
                    <a:pt x="0" y="5472"/>
                    <a:pt x="791" y="7083"/>
                  </a:cubicBezTo>
                  <a:cubicBezTo>
                    <a:pt x="1343" y="8299"/>
                    <a:pt x="2555" y="9000"/>
                    <a:pt x="3806" y="9000"/>
                  </a:cubicBezTo>
                  <a:cubicBezTo>
                    <a:pt x="4275" y="9000"/>
                    <a:pt x="4750" y="8901"/>
                    <a:pt x="5198" y="8694"/>
                  </a:cubicBezTo>
                  <a:lnTo>
                    <a:pt x="10943" y="5989"/>
                  </a:lnTo>
                  <a:lnTo>
                    <a:pt x="81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7837621" y="1302980"/>
              <a:ext cx="439603" cy="362542"/>
            </a:xfrm>
            <a:custGeom>
              <a:avLst/>
              <a:gdLst/>
              <a:ahLst/>
              <a:cxnLst/>
              <a:rect l="l" t="t" r="r" b="b"/>
              <a:pathLst>
                <a:path w="10913" h="9000" extrusionOk="0">
                  <a:moveTo>
                    <a:pt x="7138" y="1"/>
                  </a:moveTo>
                  <a:cubicBezTo>
                    <a:pt x="6668" y="1"/>
                    <a:pt x="6194" y="100"/>
                    <a:pt x="5746" y="307"/>
                  </a:cubicBezTo>
                  <a:lnTo>
                    <a:pt x="1" y="3012"/>
                  </a:lnTo>
                  <a:lnTo>
                    <a:pt x="2828" y="9000"/>
                  </a:lnTo>
                  <a:lnTo>
                    <a:pt x="8542" y="6325"/>
                  </a:lnTo>
                  <a:cubicBezTo>
                    <a:pt x="10214" y="5565"/>
                    <a:pt x="10913" y="3529"/>
                    <a:pt x="10153" y="1918"/>
                  </a:cubicBezTo>
                  <a:cubicBezTo>
                    <a:pt x="9601" y="702"/>
                    <a:pt x="8389" y="1"/>
                    <a:pt x="7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7639269" y="1833255"/>
              <a:ext cx="407780" cy="418898"/>
            </a:xfrm>
            <a:custGeom>
              <a:avLst/>
              <a:gdLst/>
              <a:ahLst/>
              <a:cxnLst/>
              <a:rect l="l" t="t" r="r" b="b"/>
              <a:pathLst>
                <a:path w="10123" h="10399" extrusionOk="0">
                  <a:moveTo>
                    <a:pt x="4712" y="0"/>
                  </a:moveTo>
                  <a:lnTo>
                    <a:pt x="1065" y="5167"/>
                  </a:lnTo>
                  <a:cubicBezTo>
                    <a:pt x="1" y="6687"/>
                    <a:pt x="366" y="8754"/>
                    <a:pt x="1855" y="9788"/>
                  </a:cubicBezTo>
                  <a:cubicBezTo>
                    <a:pt x="2433" y="10201"/>
                    <a:pt x="3099" y="10398"/>
                    <a:pt x="3759" y="10398"/>
                  </a:cubicBezTo>
                  <a:cubicBezTo>
                    <a:pt x="4799" y="10398"/>
                    <a:pt x="5824" y="9908"/>
                    <a:pt x="6475" y="8997"/>
                  </a:cubicBezTo>
                  <a:lnTo>
                    <a:pt x="10123" y="3830"/>
                  </a:lnTo>
                  <a:lnTo>
                    <a:pt x="4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7827832" y="1567835"/>
              <a:ext cx="408988" cy="419744"/>
            </a:xfrm>
            <a:custGeom>
              <a:avLst/>
              <a:gdLst/>
              <a:ahLst/>
              <a:cxnLst/>
              <a:rect l="l" t="t" r="r" b="b"/>
              <a:pathLst>
                <a:path w="10153" h="10420" extrusionOk="0">
                  <a:moveTo>
                    <a:pt x="6421" y="0"/>
                  </a:moveTo>
                  <a:cubicBezTo>
                    <a:pt x="5369" y="0"/>
                    <a:pt x="4324" y="503"/>
                    <a:pt x="3648" y="1422"/>
                  </a:cubicBezTo>
                  <a:lnTo>
                    <a:pt x="1" y="6589"/>
                  </a:lnTo>
                  <a:lnTo>
                    <a:pt x="5442" y="10419"/>
                  </a:lnTo>
                  <a:lnTo>
                    <a:pt x="9089" y="5252"/>
                  </a:lnTo>
                  <a:cubicBezTo>
                    <a:pt x="10153" y="3762"/>
                    <a:pt x="9788" y="1665"/>
                    <a:pt x="8299" y="601"/>
                  </a:cubicBezTo>
                  <a:cubicBezTo>
                    <a:pt x="7729" y="194"/>
                    <a:pt x="7074" y="0"/>
                    <a:pt x="64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" name="Google Shape;520;p16"/>
          <p:cNvSpPr txBox="1">
            <a:spLocks noGrp="1"/>
          </p:cNvSpPr>
          <p:nvPr>
            <p:ph type="body" idx="1"/>
          </p:nvPr>
        </p:nvSpPr>
        <p:spPr>
          <a:xfrm>
            <a:off x="1066675" y="1588900"/>
            <a:ext cx="70107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SzPts val="1200"/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There’s a growing awareness around personal health, and yet,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very few people actually know how alcohol interacts with medications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This information exists, but it’s scattered, full of jargon, or buried in long PDF leaflets. We want to surface that data in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clear, accessible, and even slightly fun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way without compromising accuracy or responsibility.</a:t>
            </a:r>
            <a:endParaRPr lang="en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pic>
        <p:nvPicPr>
          <p:cNvPr id="5" name="Picture 4" descr="A bottle of liquid with a black background&#10;&#10;AI-generated content may be incorrect.">
            <a:extLst>
              <a:ext uri="{FF2B5EF4-FFF2-40B4-BE49-F238E27FC236}">
                <a16:creationId xmlns:a16="http://schemas.microsoft.com/office/drawing/2014/main" id="{84F89500-ED28-C0E0-4CC3-CB7C66583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1947" y="3102206"/>
            <a:ext cx="1626251" cy="16262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6">
          <a:extLst>
            <a:ext uri="{FF2B5EF4-FFF2-40B4-BE49-F238E27FC236}">
              <a16:creationId xmlns:a16="http://schemas.microsoft.com/office/drawing/2014/main" id="{EF558E4B-5FE3-CD64-3EF8-D198E7F00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7" name="Google Shape;4837;p27">
            <a:extLst>
              <a:ext uri="{FF2B5EF4-FFF2-40B4-BE49-F238E27FC236}">
                <a16:creationId xmlns:a16="http://schemas.microsoft.com/office/drawing/2014/main" id="{B6FC3D19-53C1-C95B-2D1D-DCE2C18237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goals</a:t>
            </a:r>
            <a:endParaRPr dirty="0"/>
          </a:p>
        </p:txBody>
      </p:sp>
      <p:sp>
        <p:nvSpPr>
          <p:cNvPr id="4838" name="Google Shape;4838;p27">
            <a:extLst>
              <a:ext uri="{FF2B5EF4-FFF2-40B4-BE49-F238E27FC236}">
                <a16:creationId xmlns:a16="http://schemas.microsoft.com/office/drawing/2014/main" id="{741115F8-AC3E-6707-B964-3EF67B7374FE}"/>
              </a:ext>
            </a:extLst>
          </p:cNvPr>
          <p:cNvSpPr/>
          <p:nvPr/>
        </p:nvSpPr>
        <p:spPr>
          <a:xfrm>
            <a:off x="713225" y="2756575"/>
            <a:ext cx="1414200" cy="373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  <a:effectLst>
            <a:outerShdw dist="76200" dir="30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This course</a:t>
            </a:r>
            <a:endParaRPr sz="2400" b="1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39" name="Google Shape;4839;p27">
            <a:extLst>
              <a:ext uri="{FF2B5EF4-FFF2-40B4-BE49-F238E27FC236}">
                <a16:creationId xmlns:a16="http://schemas.microsoft.com/office/drawing/2014/main" id="{48B4334F-A9E8-830C-760F-9FB3B2986E0D}"/>
              </a:ext>
            </a:extLst>
          </p:cNvPr>
          <p:cNvSpPr/>
          <p:nvPr/>
        </p:nvSpPr>
        <p:spPr>
          <a:xfrm>
            <a:off x="3695025" y="2756575"/>
            <a:ext cx="4735800" cy="373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  <a:effectLst>
            <a:outerShdw dist="76200" dir="30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Longterm</a:t>
            </a:r>
            <a:endParaRPr sz="2400" b="1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40" name="Google Shape;4840;p27">
            <a:extLst>
              <a:ext uri="{FF2B5EF4-FFF2-40B4-BE49-F238E27FC236}">
                <a16:creationId xmlns:a16="http://schemas.microsoft.com/office/drawing/2014/main" id="{484F6050-4D39-472E-2DA3-1DDE43197F49}"/>
              </a:ext>
            </a:extLst>
          </p:cNvPr>
          <p:cNvSpPr/>
          <p:nvPr/>
        </p:nvSpPr>
        <p:spPr>
          <a:xfrm>
            <a:off x="2203625" y="2756575"/>
            <a:ext cx="1414200" cy="373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  <a:effectLst>
            <a:outerShdw dist="76200" dir="30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Testing</a:t>
            </a:r>
            <a:endParaRPr sz="2400" b="1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841" name="Google Shape;4841;p27">
            <a:extLst>
              <a:ext uri="{FF2B5EF4-FFF2-40B4-BE49-F238E27FC236}">
                <a16:creationId xmlns:a16="http://schemas.microsoft.com/office/drawing/2014/main" id="{61C24E97-9005-3393-E636-32FB0EBF4B71}"/>
              </a:ext>
            </a:extLst>
          </p:cNvPr>
          <p:cNvCxnSpPr>
            <a:stCxn id="4842" idx="1"/>
            <a:endCxn id="4838" idx="0"/>
          </p:cNvCxnSpPr>
          <p:nvPr/>
        </p:nvCxnSpPr>
        <p:spPr>
          <a:xfrm>
            <a:off x="1267225" y="1734025"/>
            <a:ext cx="153000" cy="1022700"/>
          </a:xfrm>
          <a:prstGeom prst="bentConnector4">
            <a:avLst>
              <a:gd name="adj1" fmla="val -155637"/>
              <a:gd name="adj2" fmla="val 70915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843" name="Google Shape;4843;p27">
            <a:extLst>
              <a:ext uri="{FF2B5EF4-FFF2-40B4-BE49-F238E27FC236}">
                <a16:creationId xmlns:a16="http://schemas.microsoft.com/office/drawing/2014/main" id="{C4E7765D-C29F-0932-A06A-3EC8A0250BCA}"/>
              </a:ext>
            </a:extLst>
          </p:cNvPr>
          <p:cNvCxnSpPr>
            <a:stCxn id="4844" idx="1"/>
            <a:endCxn id="4839" idx="0"/>
          </p:cNvCxnSpPr>
          <p:nvPr/>
        </p:nvCxnSpPr>
        <p:spPr>
          <a:xfrm>
            <a:off x="5318925" y="1734025"/>
            <a:ext cx="744000" cy="1022700"/>
          </a:xfrm>
          <a:prstGeom prst="bentConnector4">
            <a:avLst>
              <a:gd name="adj1" fmla="val -32006"/>
              <a:gd name="adj2" fmla="val 70915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845" name="Google Shape;4845;p27">
            <a:extLst>
              <a:ext uri="{FF2B5EF4-FFF2-40B4-BE49-F238E27FC236}">
                <a16:creationId xmlns:a16="http://schemas.microsoft.com/office/drawing/2014/main" id="{0AAB0CB7-8A46-34AC-6FD0-2B02C6F0066A}"/>
              </a:ext>
            </a:extLst>
          </p:cNvPr>
          <p:cNvCxnSpPr>
            <a:stCxn id="4846" idx="1"/>
            <a:endCxn id="4840" idx="2"/>
          </p:cNvCxnSpPr>
          <p:nvPr/>
        </p:nvCxnSpPr>
        <p:spPr>
          <a:xfrm rot="10800000" flipH="1">
            <a:off x="2529813" y="3130188"/>
            <a:ext cx="381000" cy="809700"/>
          </a:xfrm>
          <a:prstGeom prst="bentConnector4">
            <a:avLst>
              <a:gd name="adj1" fmla="val -62500"/>
              <a:gd name="adj2" fmla="val 76433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842" name="Google Shape;4842;p27">
            <a:extLst>
              <a:ext uri="{FF2B5EF4-FFF2-40B4-BE49-F238E27FC236}">
                <a16:creationId xmlns:a16="http://schemas.microsoft.com/office/drawing/2014/main" id="{92883DF3-F954-C0A0-F24F-1DECC9C20469}"/>
              </a:ext>
            </a:extLst>
          </p:cNvPr>
          <p:cNvSpPr/>
          <p:nvPr/>
        </p:nvSpPr>
        <p:spPr>
          <a:xfrm>
            <a:off x="1267225" y="1306075"/>
            <a:ext cx="2568600" cy="855900"/>
          </a:xfrm>
          <a:prstGeom prst="roundRect">
            <a:avLst>
              <a:gd name="adj" fmla="val 21833"/>
            </a:avLst>
          </a:prstGeom>
          <a:solidFill>
            <a:schemeClr val="accent4"/>
          </a:solidFill>
          <a:ln>
            <a:noFill/>
          </a:ln>
          <a:effectLst>
            <a:outerShdw dist="76200" dir="30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Launch a functional, intuitive MVP web app </a:t>
            </a:r>
            <a:endParaRPr lang="en-US" dirty="0"/>
          </a:p>
        </p:txBody>
      </p:sp>
      <p:sp>
        <p:nvSpPr>
          <p:cNvPr id="4844" name="Google Shape;4844;p27">
            <a:extLst>
              <a:ext uri="{FF2B5EF4-FFF2-40B4-BE49-F238E27FC236}">
                <a16:creationId xmlns:a16="http://schemas.microsoft.com/office/drawing/2014/main" id="{32CF6C3A-D671-3A69-5CA5-1A0522DC7624}"/>
              </a:ext>
            </a:extLst>
          </p:cNvPr>
          <p:cNvSpPr/>
          <p:nvPr/>
        </p:nvSpPr>
        <p:spPr>
          <a:xfrm>
            <a:off x="5318925" y="1306075"/>
            <a:ext cx="2568600" cy="855900"/>
          </a:xfrm>
          <a:prstGeom prst="roundRect">
            <a:avLst>
              <a:gd name="adj" fmla="val 21833"/>
            </a:avLst>
          </a:prstGeom>
          <a:solidFill>
            <a:schemeClr val="accent4"/>
          </a:solidFill>
          <a:ln>
            <a:noFill/>
          </a:ln>
          <a:effectLst>
            <a:outerShdw dist="76200" dir="30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Set up a framework for later expansion to mobile and more languages</a:t>
            </a:r>
          </a:p>
        </p:txBody>
      </p:sp>
      <p:sp>
        <p:nvSpPr>
          <p:cNvPr id="4846" name="Google Shape;4846;p27">
            <a:extLst>
              <a:ext uri="{FF2B5EF4-FFF2-40B4-BE49-F238E27FC236}">
                <a16:creationId xmlns:a16="http://schemas.microsoft.com/office/drawing/2014/main" id="{B60F16EC-A7C3-11FF-BEAC-DB207EF13232}"/>
              </a:ext>
            </a:extLst>
          </p:cNvPr>
          <p:cNvSpPr/>
          <p:nvPr/>
        </p:nvSpPr>
        <p:spPr>
          <a:xfrm>
            <a:off x="2529813" y="3511938"/>
            <a:ext cx="2568600" cy="855900"/>
          </a:xfrm>
          <a:prstGeom prst="roundRect">
            <a:avLst>
              <a:gd name="adj" fmla="val 21833"/>
            </a:avLst>
          </a:prstGeom>
          <a:solidFill>
            <a:schemeClr val="accent4"/>
          </a:solidFill>
          <a:ln>
            <a:noFill/>
          </a:ln>
          <a:effectLst>
            <a:outerShdw dist="76200" dir="30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 user feedback and iterate the UI for better clarity and engagement</a:t>
            </a:r>
            <a:endParaRPr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372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7"/>
          <p:cNvSpPr txBox="1">
            <a:spLocks noGrp="1"/>
          </p:cNvSpPr>
          <p:nvPr>
            <p:ph type="title"/>
          </p:nvPr>
        </p:nvSpPr>
        <p:spPr>
          <a:xfrm>
            <a:off x="713250" y="1867650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C462D"/>
                </a:solidFill>
              </a:rPr>
              <a:t>“Booz or no?” isn’t just an app—it’s a tool for awareness.</a:t>
            </a:r>
            <a:endParaRPr dirty="0">
              <a:solidFill>
                <a:srgbClr val="FC462D"/>
              </a:solidFill>
            </a:endParaRPr>
          </a:p>
        </p:txBody>
      </p:sp>
      <p:grpSp>
        <p:nvGrpSpPr>
          <p:cNvPr id="2" name="Google Shape;494;p15">
            <a:extLst>
              <a:ext uri="{FF2B5EF4-FFF2-40B4-BE49-F238E27FC236}">
                <a16:creationId xmlns:a16="http://schemas.microsoft.com/office/drawing/2014/main" id="{7234C99C-7DF1-B806-075A-E3317CCB4EF4}"/>
              </a:ext>
            </a:extLst>
          </p:cNvPr>
          <p:cNvGrpSpPr/>
          <p:nvPr/>
        </p:nvGrpSpPr>
        <p:grpSpPr>
          <a:xfrm rot="2548262" flipH="1">
            <a:off x="927421" y="636762"/>
            <a:ext cx="356330" cy="772838"/>
            <a:chOff x="7139725" y="911275"/>
            <a:chExt cx="356339" cy="772858"/>
          </a:xfrm>
        </p:grpSpPr>
        <p:sp>
          <p:nvSpPr>
            <p:cNvPr id="3" name="Google Shape;495;p15">
              <a:extLst>
                <a:ext uri="{FF2B5EF4-FFF2-40B4-BE49-F238E27FC236}">
                  <a16:creationId xmlns:a16="http://schemas.microsoft.com/office/drawing/2014/main" id="{A5401AE4-CA3E-4A6D-53D7-0F80E322687A}"/>
                </a:ext>
              </a:extLst>
            </p:cNvPr>
            <p:cNvSpPr/>
            <p:nvPr/>
          </p:nvSpPr>
          <p:spPr>
            <a:xfrm>
              <a:off x="7139738" y="911615"/>
              <a:ext cx="355941" cy="771080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82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96;p15">
              <a:extLst>
                <a:ext uri="{FF2B5EF4-FFF2-40B4-BE49-F238E27FC236}">
                  <a16:creationId xmlns:a16="http://schemas.microsoft.com/office/drawing/2014/main" id="{9BAEBE78-2C2E-92A0-6D23-743F0D2051BF}"/>
                </a:ext>
              </a:extLst>
            </p:cNvPr>
            <p:cNvSpPr/>
            <p:nvPr/>
          </p:nvSpPr>
          <p:spPr>
            <a:xfrm>
              <a:off x="7139725" y="1279817"/>
              <a:ext cx="311021" cy="404315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97;p15">
              <a:extLst>
                <a:ext uri="{FF2B5EF4-FFF2-40B4-BE49-F238E27FC236}">
                  <a16:creationId xmlns:a16="http://schemas.microsoft.com/office/drawing/2014/main" id="{8981E604-0105-D536-9135-5BDDE5D73D73}"/>
                </a:ext>
              </a:extLst>
            </p:cNvPr>
            <p:cNvSpPr/>
            <p:nvPr/>
          </p:nvSpPr>
          <p:spPr>
            <a:xfrm>
              <a:off x="7186251" y="911275"/>
              <a:ext cx="309813" cy="404074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510;p16">
            <a:extLst>
              <a:ext uri="{FF2B5EF4-FFF2-40B4-BE49-F238E27FC236}">
                <a16:creationId xmlns:a16="http://schemas.microsoft.com/office/drawing/2014/main" id="{2DFDF42A-A06F-FB92-EA85-23675B518678}"/>
              </a:ext>
            </a:extLst>
          </p:cNvPr>
          <p:cNvGrpSpPr/>
          <p:nvPr/>
        </p:nvGrpSpPr>
        <p:grpSpPr>
          <a:xfrm rot="19163699" flipH="1">
            <a:off x="7858993" y="787980"/>
            <a:ext cx="356330" cy="772838"/>
            <a:chOff x="7139725" y="911275"/>
            <a:chExt cx="356339" cy="772858"/>
          </a:xfrm>
        </p:grpSpPr>
        <p:sp>
          <p:nvSpPr>
            <p:cNvPr id="7" name="Google Shape;511;p16">
              <a:extLst>
                <a:ext uri="{FF2B5EF4-FFF2-40B4-BE49-F238E27FC236}">
                  <a16:creationId xmlns:a16="http://schemas.microsoft.com/office/drawing/2014/main" id="{884EC9A1-7668-C0D2-E768-A52DD603B034}"/>
                </a:ext>
              </a:extLst>
            </p:cNvPr>
            <p:cNvSpPr/>
            <p:nvPr/>
          </p:nvSpPr>
          <p:spPr>
            <a:xfrm>
              <a:off x="7139738" y="911615"/>
              <a:ext cx="355941" cy="771080"/>
            </a:xfrm>
            <a:custGeom>
              <a:avLst/>
              <a:gdLst/>
              <a:ahLst/>
              <a:cxnLst/>
              <a:rect l="l" t="t" r="r" b="b"/>
              <a:pathLst>
                <a:path w="9464" h="20502" extrusionOk="0">
                  <a:moveTo>
                    <a:pt x="5652" y="1"/>
                  </a:moveTo>
                  <a:cubicBezTo>
                    <a:pt x="3915" y="1"/>
                    <a:pt x="2413" y="1288"/>
                    <a:pt x="2147" y="3032"/>
                  </a:cubicBezTo>
                  <a:lnTo>
                    <a:pt x="1204" y="9731"/>
                  </a:lnTo>
                  <a:lnTo>
                    <a:pt x="261" y="16462"/>
                  </a:lnTo>
                  <a:cubicBezTo>
                    <a:pt x="0" y="18381"/>
                    <a:pt x="1366" y="20235"/>
                    <a:pt x="3285" y="20462"/>
                  </a:cubicBezTo>
                  <a:cubicBezTo>
                    <a:pt x="3462" y="20489"/>
                    <a:pt x="3639" y="20502"/>
                    <a:pt x="3813" y="20502"/>
                  </a:cubicBezTo>
                  <a:cubicBezTo>
                    <a:pt x="5549" y="20502"/>
                    <a:pt x="7051" y="19215"/>
                    <a:pt x="7317" y="17471"/>
                  </a:cubicBezTo>
                  <a:lnTo>
                    <a:pt x="8228" y="10771"/>
                  </a:lnTo>
                  <a:lnTo>
                    <a:pt x="9171" y="4040"/>
                  </a:lnTo>
                  <a:cubicBezTo>
                    <a:pt x="9464" y="2089"/>
                    <a:pt x="8065" y="300"/>
                    <a:pt x="6179" y="40"/>
                  </a:cubicBezTo>
                  <a:cubicBezTo>
                    <a:pt x="6002" y="13"/>
                    <a:pt x="5825" y="1"/>
                    <a:pt x="5652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82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12;p16">
              <a:extLst>
                <a:ext uri="{FF2B5EF4-FFF2-40B4-BE49-F238E27FC236}">
                  <a16:creationId xmlns:a16="http://schemas.microsoft.com/office/drawing/2014/main" id="{035F8878-2AD4-2D4F-02CB-01EB63CADAE1}"/>
                </a:ext>
              </a:extLst>
            </p:cNvPr>
            <p:cNvSpPr/>
            <p:nvPr/>
          </p:nvSpPr>
          <p:spPr>
            <a:xfrm>
              <a:off x="7139725" y="1279817"/>
              <a:ext cx="311021" cy="404315"/>
            </a:xfrm>
            <a:custGeom>
              <a:avLst/>
              <a:gdLst/>
              <a:ahLst/>
              <a:cxnLst/>
              <a:rect l="l" t="t" r="r" b="b"/>
              <a:pathLst>
                <a:path w="7721" h="10037" extrusionOk="0">
                  <a:moveTo>
                    <a:pt x="1155" y="0"/>
                  </a:moveTo>
                  <a:lnTo>
                    <a:pt x="274" y="6292"/>
                  </a:lnTo>
                  <a:cubicBezTo>
                    <a:pt x="0" y="8055"/>
                    <a:pt x="1247" y="9727"/>
                    <a:pt x="3070" y="10001"/>
                  </a:cubicBezTo>
                  <a:cubicBezTo>
                    <a:pt x="3233" y="10025"/>
                    <a:pt x="3395" y="10037"/>
                    <a:pt x="3555" y="10037"/>
                  </a:cubicBezTo>
                  <a:cubicBezTo>
                    <a:pt x="5182" y="10037"/>
                    <a:pt x="6590" y="8810"/>
                    <a:pt x="6839" y="7204"/>
                  </a:cubicBezTo>
                  <a:lnTo>
                    <a:pt x="7721" y="912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13;p16">
              <a:extLst>
                <a:ext uri="{FF2B5EF4-FFF2-40B4-BE49-F238E27FC236}">
                  <a16:creationId xmlns:a16="http://schemas.microsoft.com/office/drawing/2014/main" id="{CF37C0EA-EAE9-D4B4-5706-CB5DE217F685}"/>
                </a:ext>
              </a:extLst>
            </p:cNvPr>
            <p:cNvSpPr/>
            <p:nvPr/>
          </p:nvSpPr>
          <p:spPr>
            <a:xfrm>
              <a:off x="7186251" y="911275"/>
              <a:ext cx="309813" cy="404074"/>
            </a:xfrm>
            <a:custGeom>
              <a:avLst/>
              <a:gdLst/>
              <a:ahLst/>
              <a:cxnLst/>
              <a:rect l="l" t="t" r="r" b="b"/>
              <a:pathLst>
                <a:path w="7691" h="10031" extrusionOk="0">
                  <a:moveTo>
                    <a:pt x="4174" y="1"/>
                  </a:moveTo>
                  <a:cubicBezTo>
                    <a:pt x="2531" y="1"/>
                    <a:pt x="1103" y="1212"/>
                    <a:pt x="852" y="2858"/>
                  </a:cubicBezTo>
                  <a:lnTo>
                    <a:pt x="0" y="9119"/>
                  </a:lnTo>
                  <a:lnTo>
                    <a:pt x="6566" y="10031"/>
                  </a:lnTo>
                  <a:lnTo>
                    <a:pt x="7447" y="3800"/>
                  </a:lnTo>
                  <a:cubicBezTo>
                    <a:pt x="7691" y="1976"/>
                    <a:pt x="6414" y="304"/>
                    <a:pt x="4621" y="31"/>
                  </a:cubicBezTo>
                  <a:cubicBezTo>
                    <a:pt x="4471" y="11"/>
                    <a:pt x="4322" y="1"/>
                    <a:pt x="4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 descr="A person with a bottle of wine and a cigarette&#10;&#10;AI-generated content may be incorrect.">
            <a:extLst>
              <a:ext uri="{FF2B5EF4-FFF2-40B4-BE49-F238E27FC236}">
                <a16:creationId xmlns:a16="http://schemas.microsoft.com/office/drawing/2014/main" id="{E6F2B4FD-DB18-5876-5FB7-C1788A6A9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16" y="2663206"/>
            <a:ext cx="3011779" cy="20078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9" name="Google Shape;5259;p45"/>
          <p:cNvSpPr txBox="1">
            <a:spLocks noGrp="1"/>
          </p:cNvSpPr>
          <p:nvPr>
            <p:ph type="title"/>
          </p:nvPr>
        </p:nvSpPr>
        <p:spPr>
          <a:xfrm>
            <a:off x="713250" y="1867650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Thank you!</a:t>
            </a:r>
            <a:endParaRPr sz="8800" dirty="0"/>
          </a:p>
        </p:txBody>
      </p:sp>
      <p:sp>
        <p:nvSpPr>
          <p:cNvPr id="5314" name="Google Shape;5314;p45"/>
          <p:cNvSpPr/>
          <p:nvPr/>
        </p:nvSpPr>
        <p:spPr>
          <a:xfrm>
            <a:off x="5813025" y="3190075"/>
            <a:ext cx="183900" cy="183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5" name="Google Shape;5315;p45"/>
          <p:cNvSpPr/>
          <p:nvPr/>
        </p:nvSpPr>
        <p:spPr>
          <a:xfrm>
            <a:off x="7066650" y="3060775"/>
            <a:ext cx="183900" cy="183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6" name="Google Shape;5316;p45"/>
          <p:cNvSpPr/>
          <p:nvPr/>
        </p:nvSpPr>
        <p:spPr>
          <a:xfrm>
            <a:off x="6242275" y="3861775"/>
            <a:ext cx="183900" cy="183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coholism Treatment Drugs Breakthrough Infographics by Slidesgo">
  <a:themeElements>
    <a:clrScheme name="Simple Light">
      <a:dk1>
        <a:srgbClr val="1D0D8D"/>
      </a:dk1>
      <a:lt1>
        <a:srgbClr val="F8F6FF"/>
      </a:lt1>
      <a:dk2>
        <a:srgbClr val="EFEEFC"/>
      </a:dk2>
      <a:lt2>
        <a:srgbClr val="9BA6E9"/>
      </a:lt2>
      <a:accent1>
        <a:srgbClr val="F46F25"/>
      </a:accent1>
      <a:accent2>
        <a:srgbClr val="FC462D"/>
      </a:accent2>
      <a:accent3>
        <a:srgbClr val="F7D238"/>
      </a:accent3>
      <a:accent4>
        <a:srgbClr val="FFFFFF"/>
      </a:accent4>
      <a:accent5>
        <a:srgbClr val="FFFFFF"/>
      </a:accent5>
      <a:accent6>
        <a:srgbClr val="FFFFFF"/>
      </a:accent6>
      <a:hlink>
        <a:srgbClr val="1D0D8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Microsoft Office PowerPoint</Application>
  <PresentationFormat>On-screen Show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Open Sans</vt:lpstr>
      <vt:lpstr>Josefin Sans</vt:lpstr>
      <vt:lpstr>Arial</vt:lpstr>
      <vt:lpstr>Symbol</vt:lpstr>
      <vt:lpstr>Aptos</vt:lpstr>
      <vt:lpstr>Anaheim</vt:lpstr>
      <vt:lpstr>Roboto Condensed Light</vt:lpstr>
      <vt:lpstr>Alcoholism Treatment Drugs Breakthrough Infographics by Slidesgo</vt:lpstr>
      <vt:lpstr>Booze or No Drink Smart, Stay Safe</vt:lpstr>
      <vt:lpstr>Our Vision</vt:lpstr>
      <vt:lpstr>Our Vision</vt:lpstr>
      <vt:lpstr>What we’re building</vt:lpstr>
      <vt:lpstr>Why now?</vt:lpstr>
      <vt:lpstr>Our goals</vt:lpstr>
      <vt:lpstr>“Booz or no?” isn’t just an app—it’s a tool for awareness.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Paniz Ziaie</dc:creator>
  <cp:lastModifiedBy>Paniz Ziaie</cp:lastModifiedBy>
  <cp:revision>1</cp:revision>
  <dcterms:modified xsi:type="dcterms:W3CDTF">2025-04-11T11:16:37Z</dcterms:modified>
</cp:coreProperties>
</file>