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9" r:id="rId7"/>
    <p:sldId id="261" r:id="rId8"/>
    <p:sldId id="262" r:id="rId9"/>
    <p:sldId id="263" r:id="rId10"/>
    <p:sldId id="264" r:id="rId11"/>
    <p:sldId id="265" r:id="rId12"/>
    <p:sldId id="267" r:id="rId13"/>
    <p:sldId id="268" r:id="rId14"/>
    <p:sldId id="266" r:id="rId15"/>
    <p:sldId id="275" r:id="rId16"/>
    <p:sldId id="272" r:id="rId17"/>
    <p:sldId id="271" r:id="rId18"/>
    <p:sldId id="270"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3126"/>
    <a:srgbClr val="FF39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CE3A05-C47A-461B-A85D-1D49E4B3F680}" v="1413" dt="2022-12-01T01:15:19.472"/>
    <p1510:client id="{443D6C00-0BF4-4C0C-B899-9E07617F3B05}" v="165" dt="2022-11-30T22:44:32.315"/>
    <p1510:client id="{5055F62C-5E5C-4A6F-B6A2-BDAFD6FEA603}" v="300" dt="2022-11-30T21:10:46.876"/>
    <p1510:client id="{5117B455-C688-44DE-8045-E0328EE55515}" v="5" dt="2022-11-30T21:58:21.408"/>
    <p1510:client id="{625CF57E-00B7-A245-486A-08C5E6AB4A1D}" v="1345" dt="2022-12-01T00:52:39.655"/>
    <p1510:client id="{6B04491E-E8DA-41EC-B687-10D4E4382F62}" v="23" dt="2022-11-30T21:04:51.383"/>
    <p1510:client id="{8762F02A-4A29-4995-8312-D24752C214FF}" v="41" dt="2022-12-01T00:17:43.943"/>
    <p1510:client id="{89C6915F-B369-48F7-ADF3-9479CA1EB0F4}" v="225" dt="2022-11-30T16:23:14.679"/>
    <p1510:client id="{A185F2D8-35DA-4255-B0F8-1E724A487293}" v="86" dt="2022-11-30T21:03:06.479"/>
    <p1510:client id="{DEBD4221-D77F-45FC-A6D2-49BBDD7966FF}" v="4" dt="2022-11-30T22:49:48.555"/>
    <p1510:client id="{EE247662-29AB-4C67-8B34-4B74A1C5EA5F}" v="22" dt="2022-12-01T00:50:11.7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2938" autoAdjust="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05874E-8992-4306-9BFA-CCD446E6B9EC}" type="datetimeFigureOut">
              <a:rPr lang="en-US" smtClean="0"/>
              <a:t>8/6/2025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D4FFFF-8AAC-4E24-BC68-051C59CB01F6}" type="slidenum">
              <a:rPr lang="en-US" smtClean="0"/>
              <a:t>‹#›</a:t>
            </a:fld>
            <a:endParaRPr lang="en-US"/>
          </a:p>
        </p:txBody>
      </p:sp>
    </p:spTree>
    <p:extLst>
      <p:ext uri="{BB962C8B-B14F-4D97-AF65-F5344CB8AC3E}">
        <p14:creationId xmlns:p14="http://schemas.microsoft.com/office/powerpoint/2010/main" val="38274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1000"/>
              </a:spcBef>
              <a:spcAft>
                <a:spcPts val="0"/>
              </a:spcAft>
              <a:buFont typeface="Arial" panose="020B0604020202020204" pitchFamily="34" charset="0"/>
              <a:buNone/>
            </a:pPr>
            <a:r>
              <a:rPr lang="en-US" sz="1200" b="0" i="0" u="none" strike="noStrike" dirty="0">
                <a:solidFill>
                  <a:srgbClr val="3F3F3F"/>
                </a:solidFill>
                <a:effectLst/>
                <a:latin typeface="Century Gothic" panose="020B0502020202020204" pitchFamily="34" charset="0"/>
              </a:rPr>
              <a:t>YoY comparison:</a:t>
            </a:r>
          </a:p>
          <a:p>
            <a:pPr marL="285750" indent="-285750" rtl="0" fontAlgn="base">
              <a:spcBef>
                <a:spcPts val="1000"/>
              </a:spcBef>
              <a:spcAft>
                <a:spcPts val="0"/>
              </a:spcAft>
              <a:buFont typeface="Arial" panose="020B0604020202020204" pitchFamily="34" charset="0"/>
              <a:buChar char="•"/>
            </a:pPr>
            <a:r>
              <a:rPr lang="en-US" sz="1100" b="0" i="0" u="none" strike="noStrike" dirty="0">
                <a:solidFill>
                  <a:srgbClr val="3F3F3F"/>
                </a:solidFill>
                <a:effectLst/>
                <a:latin typeface="Century Gothic" panose="020B0502020202020204" pitchFamily="34" charset="0"/>
              </a:rPr>
              <a:t>Overall: Decreased by 10.51%. Although we have a high page/session rate compared to last year.</a:t>
            </a:r>
          </a:p>
          <a:p>
            <a:pPr marL="285750" indent="-285750" rtl="0" fontAlgn="base">
              <a:spcBef>
                <a:spcPts val="1000"/>
              </a:spcBef>
              <a:spcAft>
                <a:spcPts val="0"/>
              </a:spcAft>
              <a:buFont typeface="Arial" panose="020B0604020202020204" pitchFamily="34" charset="0"/>
              <a:buChar char="•"/>
            </a:pPr>
            <a:r>
              <a:rPr lang="en-US" sz="1200" b="0" i="0" u="none" strike="noStrike" dirty="0">
                <a:solidFill>
                  <a:srgbClr val="A53010"/>
                </a:solidFill>
                <a:effectLst/>
                <a:latin typeface="Noto Sans Symbols"/>
              </a:rPr>
              <a:t>Landing pages: Increased by 40% for home page, Men’s T-shirt.</a:t>
            </a:r>
          </a:p>
          <a:p>
            <a:pPr marL="285750" indent="-285750" rtl="0" fontAlgn="base">
              <a:spcBef>
                <a:spcPts val="1000"/>
              </a:spcBef>
              <a:spcAft>
                <a:spcPts val="0"/>
              </a:spcAft>
              <a:buFont typeface="Arial" panose="020B0604020202020204" pitchFamily="34" charset="0"/>
              <a:buChar char="•"/>
            </a:pPr>
            <a:r>
              <a:rPr lang="en-US" sz="1200" b="0" i="0" u="none" strike="noStrike" dirty="0">
                <a:solidFill>
                  <a:srgbClr val="A53010"/>
                </a:solidFill>
                <a:effectLst/>
                <a:latin typeface="Noto Sans Symbols"/>
              </a:rPr>
              <a:t>Marketing channels: Less conversion through direct load and organic searches (~20-40% decrease). Paid searches increased in conversion.</a:t>
            </a:r>
          </a:p>
          <a:p>
            <a:pPr marL="285750" indent="-285750" rtl="0" fontAlgn="base">
              <a:spcBef>
                <a:spcPts val="1000"/>
              </a:spcBef>
              <a:spcAft>
                <a:spcPts val="0"/>
              </a:spcAft>
              <a:buFont typeface="Arial" panose="020B0604020202020204" pitchFamily="34" charset="0"/>
              <a:buChar char="•"/>
            </a:pPr>
            <a:r>
              <a:rPr lang="en-US" sz="1200" b="0" i="0" u="none" strike="noStrike" dirty="0">
                <a:solidFill>
                  <a:srgbClr val="A53010"/>
                </a:solidFill>
                <a:effectLst/>
                <a:latin typeface="Noto Sans Symbols"/>
              </a:rPr>
              <a:t>Hour of day: Best time of day for highest conversion is 1600 or 4 pm.</a:t>
            </a:r>
          </a:p>
          <a:p>
            <a:pPr rtl="0" fontAlgn="base">
              <a:spcBef>
                <a:spcPts val="1000"/>
              </a:spcBef>
              <a:spcAft>
                <a:spcPts val="0"/>
              </a:spcAft>
              <a:buFont typeface="Arial" panose="020B0604020202020204" pitchFamily="34" charset="0"/>
              <a:buNone/>
            </a:pPr>
            <a:r>
              <a:rPr lang="en-US" sz="1200" b="0" i="0" u="none" strike="noStrike" dirty="0">
                <a:solidFill>
                  <a:srgbClr val="3F3F3F"/>
                </a:solidFill>
                <a:effectLst/>
                <a:latin typeface="Century Gothic" panose="020B0502020202020204" pitchFamily="34" charset="0"/>
              </a:rPr>
              <a:t>Insight:</a:t>
            </a:r>
          </a:p>
          <a:p>
            <a:pPr marL="171450" indent="-171450" rtl="0" fontAlgn="base">
              <a:spcBef>
                <a:spcPts val="1000"/>
              </a:spcBef>
              <a:spcAft>
                <a:spcPts val="0"/>
              </a:spcAft>
              <a:buFont typeface="Arial" panose="020B0604020202020204" pitchFamily="34" charset="0"/>
              <a:buChar char="•"/>
            </a:pPr>
            <a:r>
              <a:rPr lang="en-US" sz="1200" b="0" i="0" u="none" strike="noStrike" dirty="0">
                <a:solidFill>
                  <a:srgbClr val="3F3F3F"/>
                </a:solidFill>
                <a:effectLst/>
                <a:latin typeface="Century Gothic" panose="020B0502020202020204" pitchFamily="34" charset="0"/>
              </a:rPr>
              <a:t>Macy’s has improved as an engaging platform but with low conversion rate</a:t>
            </a:r>
          </a:p>
          <a:p>
            <a:pPr marL="171450" indent="-171450" rtl="0" fontAlgn="base">
              <a:spcBef>
                <a:spcPts val="1000"/>
              </a:spcBef>
              <a:spcAft>
                <a:spcPts val="0"/>
              </a:spcAft>
              <a:buFont typeface="Arial" panose="020B0604020202020204" pitchFamily="34" charset="0"/>
              <a:buChar char="•"/>
            </a:pPr>
            <a:r>
              <a:rPr lang="en-US" sz="1200" b="0" i="0" u="none" strike="noStrike" dirty="0">
                <a:solidFill>
                  <a:srgbClr val="3F3F3F"/>
                </a:solidFill>
                <a:effectLst/>
                <a:latin typeface="Century Gothic" panose="020B0502020202020204" pitchFamily="34" charset="0"/>
              </a:rPr>
              <a:t>More promotion for men’s t-shirts since it is having the highest conversion among different landing pages.</a:t>
            </a:r>
          </a:p>
          <a:p>
            <a:pPr marL="171450" indent="-171450" rtl="0" fontAlgn="base">
              <a:spcBef>
                <a:spcPts val="1000"/>
              </a:spcBef>
              <a:spcAft>
                <a:spcPts val="0"/>
              </a:spcAft>
              <a:buFont typeface="Arial" panose="020B0604020202020204" pitchFamily="34" charset="0"/>
              <a:buChar char="•"/>
            </a:pPr>
            <a:r>
              <a:rPr lang="en-US" sz="1200" b="0" i="0" u="none" strike="noStrike" dirty="0">
                <a:solidFill>
                  <a:srgbClr val="3F3F3F"/>
                </a:solidFill>
                <a:effectLst/>
                <a:latin typeface="Century Gothic" panose="020B0502020202020204" pitchFamily="34" charset="0"/>
              </a:rPr>
              <a:t>Invest more into paid searches as we see higher conversion there.</a:t>
            </a:r>
          </a:p>
          <a:p>
            <a:pPr marL="171450" indent="-171450" rtl="0" fontAlgn="base">
              <a:spcBef>
                <a:spcPts val="1000"/>
              </a:spcBef>
              <a:spcAft>
                <a:spcPts val="0"/>
              </a:spcAft>
              <a:buFont typeface="Arial" panose="020B0604020202020204" pitchFamily="34" charset="0"/>
              <a:buChar char="•"/>
            </a:pPr>
            <a:r>
              <a:rPr lang="en-US" sz="1200" b="0" i="0" u="none" strike="noStrike" dirty="0">
                <a:solidFill>
                  <a:srgbClr val="3F3F3F"/>
                </a:solidFill>
                <a:effectLst/>
                <a:latin typeface="Century Gothic" panose="020B0502020202020204" pitchFamily="34" charset="0"/>
              </a:rPr>
              <a:t>Most purchases happen at 4 pm</a:t>
            </a:r>
          </a:p>
          <a:p>
            <a:pPr marL="0" indent="0" rtl="0" fontAlgn="base">
              <a:spcBef>
                <a:spcPts val="1000"/>
              </a:spcBef>
              <a:spcAft>
                <a:spcPts val="0"/>
              </a:spcAft>
              <a:buFont typeface="Arial" panose="020B0604020202020204" pitchFamily="34" charset="0"/>
              <a:buNone/>
            </a:pPr>
            <a:endParaRPr lang="en-US" sz="1200" b="0" i="0" u="none" strike="noStrike" dirty="0">
              <a:solidFill>
                <a:srgbClr val="A53010"/>
              </a:solidFill>
              <a:effectLst/>
              <a:latin typeface="Noto Sans Symbols"/>
            </a:endParaRPr>
          </a:p>
        </p:txBody>
      </p:sp>
      <p:sp>
        <p:nvSpPr>
          <p:cNvPr id="4" name="Slide Number Placeholder 3"/>
          <p:cNvSpPr>
            <a:spLocks noGrp="1"/>
          </p:cNvSpPr>
          <p:nvPr>
            <p:ph type="sldNum" sz="quarter" idx="5"/>
          </p:nvPr>
        </p:nvSpPr>
        <p:spPr/>
        <p:txBody>
          <a:bodyPr/>
          <a:lstStyle/>
          <a:p>
            <a:fld id="{9FD4FFFF-8AAC-4E24-BC68-051C59CB01F6}" type="slidenum">
              <a:rPr lang="en-US" smtClean="0"/>
              <a:t>8</a:t>
            </a:fld>
            <a:endParaRPr lang="en-US"/>
          </a:p>
        </p:txBody>
      </p:sp>
    </p:spTree>
    <p:extLst>
      <p:ext uri="{BB962C8B-B14F-4D97-AF65-F5344CB8AC3E}">
        <p14:creationId xmlns:p14="http://schemas.microsoft.com/office/powerpoint/2010/main" val="2159825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fontAlgn="base">
              <a:spcBef>
                <a:spcPts val="1000"/>
              </a:spcBef>
              <a:spcAft>
                <a:spcPts val="0"/>
              </a:spcAft>
              <a:buFont typeface="Arial" panose="020B0604020202020204" pitchFamily="34" charset="0"/>
              <a:buChar char="•"/>
            </a:pPr>
            <a:r>
              <a:rPr lang="en-US" sz="1200" b="0" i="0" u="none" strike="noStrike" dirty="0">
                <a:solidFill>
                  <a:srgbClr val="3F3F3F"/>
                </a:solidFill>
                <a:effectLst/>
                <a:latin typeface="Century Gothic" panose="020B0502020202020204" pitchFamily="34" charset="0"/>
              </a:rPr>
              <a:t>Macy’s has improved as an engaging platform but with low conversion rate</a:t>
            </a:r>
          </a:p>
          <a:p>
            <a:pPr marL="171450" indent="-171450" rtl="0" fontAlgn="base">
              <a:spcBef>
                <a:spcPts val="1000"/>
              </a:spcBef>
              <a:spcAft>
                <a:spcPts val="0"/>
              </a:spcAft>
              <a:buFont typeface="Arial" panose="020B0604020202020204" pitchFamily="34" charset="0"/>
              <a:buChar char="•"/>
            </a:pPr>
            <a:r>
              <a:rPr lang="en-US" sz="1200" b="0" i="0" u="none" strike="noStrike" dirty="0">
                <a:solidFill>
                  <a:srgbClr val="3F3F3F"/>
                </a:solidFill>
                <a:effectLst/>
                <a:latin typeface="Century Gothic" panose="020B0502020202020204" pitchFamily="34" charset="0"/>
              </a:rPr>
              <a:t>More promotion for men’s t-shirts since it is having the highest conversion among different landing pages.</a:t>
            </a:r>
          </a:p>
          <a:p>
            <a:pPr marL="171450" indent="-171450" rtl="0" fontAlgn="base">
              <a:spcBef>
                <a:spcPts val="1000"/>
              </a:spcBef>
              <a:spcAft>
                <a:spcPts val="0"/>
              </a:spcAft>
              <a:buFont typeface="Arial" panose="020B0604020202020204" pitchFamily="34" charset="0"/>
              <a:buChar char="•"/>
            </a:pPr>
            <a:r>
              <a:rPr lang="en-US" sz="1200" b="0" i="0" u="none" strike="noStrike" dirty="0">
                <a:solidFill>
                  <a:srgbClr val="3F3F3F"/>
                </a:solidFill>
                <a:effectLst/>
                <a:latin typeface="Century Gothic" panose="020B0502020202020204" pitchFamily="34" charset="0"/>
              </a:rPr>
              <a:t>Invest more into paid searches as we see higher conversion there.</a:t>
            </a:r>
          </a:p>
          <a:p>
            <a:pPr marL="171450" indent="-171450" rtl="0" fontAlgn="base">
              <a:spcBef>
                <a:spcPts val="1000"/>
              </a:spcBef>
              <a:spcAft>
                <a:spcPts val="0"/>
              </a:spcAft>
              <a:buFont typeface="Arial" panose="020B0604020202020204" pitchFamily="34" charset="0"/>
              <a:buChar char="•"/>
            </a:pPr>
            <a:r>
              <a:rPr lang="en-US" sz="1200" b="0" i="0" u="none" strike="noStrike" dirty="0">
                <a:solidFill>
                  <a:srgbClr val="3F3F3F"/>
                </a:solidFill>
                <a:effectLst/>
                <a:latin typeface="Century Gothic" panose="020B0502020202020204" pitchFamily="34" charset="0"/>
              </a:rPr>
              <a:t>Most purchases happen at 4 pm</a:t>
            </a:r>
          </a:p>
        </p:txBody>
      </p:sp>
      <p:sp>
        <p:nvSpPr>
          <p:cNvPr id="4" name="Slide Number Placeholder 3"/>
          <p:cNvSpPr>
            <a:spLocks noGrp="1"/>
          </p:cNvSpPr>
          <p:nvPr>
            <p:ph type="sldNum" sz="quarter" idx="5"/>
          </p:nvPr>
        </p:nvSpPr>
        <p:spPr/>
        <p:txBody>
          <a:bodyPr/>
          <a:lstStyle/>
          <a:p>
            <a:fld id="{9FD4FFFF-8AAC-4E24-BC68-051C59CB01F6}" type="slidenum">
              <a:rPr lang="en-US" smtClean="0"/>
              <a:t>16</a:t>
            </a:fld>
            <a:endParaRPr lang="en-US"/>
          </a:p>
        </p:txBody>
      </p:sp>
    </p:spTree>
    <p:extLst>
      <p:ext uri="{BB962C8B-B14F-4D97-AF65-F5344CB8AC3E}">
        <p14:creationId xmlns:p14="http://schemas.microsoft.com/office/powerpoint/2010/main" val="3639482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B3DD-8CB5-D0BA-436C-05FD3B64FF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9509C5-C36C-4B7E-7001-F2ECF15CB8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B9B6FF-96F8-1BD1-BCED-033940EDB329}"/>
              </a:ext>
            </a:extLst>
          </p:cNvPr>
          <p:cNvSpPr>
            <a:spLocks noGrp="1"/>
          </p:cNvSpPr>
          <p:nvPr>
            <p:ph type="dt" sz="half" idx="10"/>
          </p:nvPr>
        </p:nvSpPr>
        <p:spPr/>
        <p:txBody>
          <a:bodyPr/>
          <a:lstStyle/>
          <a:p>
            <a:fld id="{DEC7B7B4-ABEF-414B-A9DD-DEF1EAB91DC3}" type="datetimeFigureOut">
              <a:rPr lang="en-US" smtClean="0"/>
              <a:t>8/6/2025</a:t>
            </a:fld>
            <a:endParaRPr lang="en-US"/>
          </a:p>
        </p:txBody>
      </p:sp>
      <p:sp>
        <p:nvSpPr>
          <p:cNvPr id="5" name="Footer Placeholder 4">
            <a:extLst>
              <a:ext uri="{FF2B5EF4-FFF2-40B4-BE49-F238E27FC236}">
                <a16:creationId xmlns:a16="http://schemas.microsoft.com/office/drawing/2014/main" id="{B4B999CC-E506-1055-E63F-BC0DE7BB6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DE0912-53CA-5F9E-3115-45403A66945C}"/>
              </a:ext>
            </a:extLst>
          </p:cNvPr>
          <p:cNvSpPr>
            <a:spLocks noGrp="1"/>
          </p:cNvSpPr>
          <p:nvPr>
            <p:ph type="sldNum" sz="quarter" idx="12"/>
          </p:nvPr>
        </p:nvSpPr>
        <p:spPr/>
        <p:txBody>
          <a:bodyPr/>
          <a:lstStyle/>
          <a:p>
            <a:fld id="{7D033F62-D7F4-2749-89EC-05D1F804880C}" type="slidenum">
              <a:rPr lang="en-US" smtClean="0"/>
              <a:t>‹#›</a:t>
            </a:fld>
            <a:endParaRPr lang="en-US"/>
          </a:p>
        </p:txBody>
      </p:sp>
    </p:spTree>
    <p:extLst>
      <p:ext uri="{BB962C8B-B14F-4D97-AF65-F5344CB8AC3E}">
        <p14:creationId xmlns:p14="http://schemas.microsoft.com/office/powerpoint/2010/main" val="3941066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4DD34-271F-523C-8AFC-55FE18C789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48AC79-D7FD-EDFA-1762-1203EABDEA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D5F06B-7BFB-168C-E9ED-FB09079E4E77}"/>
              </a:ext>
            </a:extLst>
          </p:cNvPr>
          <p:cNvSpPr>
            <a:spLocks noGrp="1"/>
          </p:cNvSpPr>
          <p:nvPr>
            <p:ph type="dt" sz="half" idx="10"/>
          </p:nvPr>
        </p:nvSpPr>
        <p:spPr/>
        <p:txBody>
          <a:bodyPr/>
          <a:lstStyle/>
          <a:p>
            <a:fld id="{DEC7B7B4-ABEF-414B-A9DD-DEF1EAB91DC3}" type="datetimeFigureOut">
              <a:rPr lang="en-US" smtClean="0"/>
              <a:t>8/6/2025</a:t>
            </a:fld>
            <a:endParaRPr lang="en-US"/>
          </a:p>
        </p:txBody>
      </p:sp>
      <p:sp>
        <p:nvSpPr>
          <p:cNvPr id="5" name="Footer Placeholder 4">
            <a:extLst>
              <a:ext uri="{FF2B5EF4-FFF2-40B4-BE49-F238E27FC236}">
                <a16:creationId xmlns:a16="http://schemas.microsoft.com/office/drawing/2014/main" id="{E1E68CC6-1AC5-324E-2F72-89AA8ABB16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BC8067-D53E-C383-8DDD-D15F1B0097AF}"/>
              </a:ext>
            </a:extLst>
          </p:cNvPr>
          <p:cNvSpPr>
            <a:spLocks noGrp="1"/>
          </p:cNvSpPr>
          <p:nvPr>
            <p:ph type="sldNum" sz="quarter" idx="12"/>
          </p:nvPr>
        </p:nvSpPr>
        <p:spPr/>
        <p:txBody>
          <a:bodyPr/>
          <a:lstStyle/>
          <a:p>
            <a:fld id="{7D033F62-D7F4-2749-89EC-05D1F804880C}" type="slidenum">
              <a:rPr lang="en-US" smtClean="0"/>
              <a:t>‹#›</a:t>
            </a:fld>
            <a:endParaRPr lang="en-US"/>
          </a:p>
        </p:txBody>
      </p:sp>
    </p:spTree>
    <p:extLst>
      <p:ext uri="{BB962C8B-B14F-4D97-AF65-F5344CB8AC3E}">
        <p14:creationId xmlns:p14="http://schemas.microsoft.com/office/powerpoint/2010/main" val="3394942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271AAF-A69D-F32F-1A6B-E78CABA043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DB0B87-06D2-3DE6-DF05-4A3D6C6A3E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1B442-F115-4C2F-5A2C-571D4A03E39F}"/>
              </a:ext>
            </a:extLst>
          </p:cNvPr>
          <p:cNvSpPr>
            <a:spLocks noGrp="1"/>
          </p:cNvSpPr>
          <p:nvPr>
            <p:ph type="dt" sz="half" idx="10"/>
          </p:nvPr>
        </p:nvSpPr>
        <p:spPr/>
        <p:txBody>
          <a:bodyPr/>
          <a:lstStyle/>
          <a:p>
            <a:fld id="{DEC7B7B4-ABEF-414B-A9DD-DEF1EAB91DC3}" type="datetimeFigureOut">
              <a:rPr lang="en-US" smtClean="0"/>
              <a:t>8/6/2025</a:t>
            </a:fld>
            <a:endParaRPr lang="en-US"/>
          </a:p>
        </p:txBody>
      </p:sp>
      <p:sp>
        <p:nvSpPr>
          <p:cNvPr id="5" name="Footer Placeholder 4">
            <a:extLst>
              <a:ext uri="{FF2B5EF4-FFF2-40B4-BE49-F238E27FC236}">
                <a16:creationId xmlns:a16="http://schemas.microsoft.com/office/drawing/2014/main" id="{A84B338D-D45C-6D3C-1D3D-CF5A0475A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9248B0-FD91-E20F-39AE-29C4D9520F3A}"/>
              </a:ext>
            </a:extLst>
          </p:cNvPr>
          <p:cNvSpPr>
            <a:spLocks noGrp="1"/>
          </p:cNvSpPr>
          <p:nvPr>
            <p:ph type="sldNum" sz="quarter" idx="12"/>
          </p:nvPr>
        </p:nvSpPr>
        <p:spPr/>
        <p:txBody>
          <a:bodyPr/>
          <a:lstStyle/>
          <a:p>
            <a:fld id="{7D033F62-D7F4-2749-89EC-05D1F804880C}" type="slidenum">
              <a:rPr lang="en-US" smtClean="0"/>
              <a:t>‹#›</a:t>
            </a:fld>
            <a:endParaRPr lang="en-US"/>
          </a:p>
        </p:txBody>
      </p:sp>
    </p:spTree>
    <p:extLst>
      <p:ext uri="{BB962C8B-B14F-4D97-AF65-F5344CB8AC3E}">
        <p14:creationId xmlns:p14="http://schemas.microsoft.com/office/powerpoint/2010/main" val="1598917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B6C4B-D766-638D-B4C9-B6EC0FC28F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33B4AF-C158-C51C-760D-75B860385E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016BE3-85FD-CA40-094C-B887EB952A9D}"/>
              </a:ext>
            </a:extLst>
          </p:cNvPr>
          <p:cNvSpPr>
            <a:spLocks noGrp="1"/>
          </p:cNvSpPr>
          <p:nvPr>
            <p:ph type="dt" sz="half" idx="10"/>
          </p:nvPr>
        </p:nvSpPr>
        <p:spPr/>
        <p:txBody>
          <a:bodyPr/>
          <a:lstStyle/>
          <a:p>
            <a:fld id="{DEC7B7B4-ABEF-414B-A9DD-DEF1EAB91DC3}" type="datetimeFigureOut">
              <a:rPr lang="en-US" smtClean="0"/>
              <a:t>8/6/2025</a:t>
            </a:fld>
            <a:endParaRPr lang="en-US"/>
          </a:p>
        </p:txBody>
      </p:sp>
      <p:sp>
        <p:nvSpPr>
          <p:cNvPr id="5" name="Footer Placeholder 4">
            <a:extLst>
              <a:ext uri="{FF2B5EF4-FFF2-40B4-BE49-F238E27FC236}">
                <a16:creationId xmlns:a16="http://schemas.microsoft.com/office/drawing/2014/main" id="{5D4B9C91-8991-EE85-FF6F-CE00C7F46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035B3-FCBF-BD09-5014-1F6D77A11EA2}"/>
              </a:ext>
            </a:extLst>
          </p:cNvPr>
          <p:cNvSpPr>
            <a:spLocks noGrp="1"/>
          </p:cNvSpPr>
          <p:nvPr>
            <p:ph type="sldNum" sz="quarter" idx="12"/>
          </p:nvPr>
        </p:nvSpPr>
        <p:spPr/>
        <p:txBody>
          <a:bodyPr/>
          <a:lstStyle/>
          <a:p>
            <a:fld id="{7D033F62-D7F4-2749-89EC-05D1F804880C}" type="slidenum">
              <a:rPr lang="en-US" smtClean="0"/>
              <a:t>‹#›</a:t>
            </a:fld>
            <a:endParaRPr lang="en-US"/>
          </a:p>
        </p:txBody>
      </p:sp>
    </p:spTree>
    <p:extLst>
      <p:ext uri="{BB962C8B-B14F-4D97-AF65-F5344CB8AC3E}">
        <p14:creationId xmlns:p14="http://schemas.microsoft.com/office/powerpoint/2010/main" val="2751241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9F986-E599-3C7F-35A2-1D555679F3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7BEB1D-8067-5892-7FF6-A510B84C1C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635F59-EEB8-D031-06B4-511CEA7C15D9}"/>
              </a:ext>
            </a:extLst>
          </p:cNvPr>
          <p:cNvSpPr>
            <a:spLocks noGrp="1"/>
          </p:cNvSpPr>
          <p:nvPr>
            <p:ph type="dt" sz="half" idx="10"/>
          </p:nvPr>
        </p:nvSpPr>
        <p:spPr/>
        <p:txBody>
          <a:bodyPr/>
          <a:lstStyle/>
          <a:p>
            <a:fld id="{DEC7B7B4-ABEF-414B-A9DD-DEF1EAB91DC3}" type="datetimeFigureOut">
              <a:rPr lang="en-US" smtClean="0"/>
              <a:t>8/6/2025</a:t>
            </a:fld>
            <a:endParaRPr lang="en-US"/>
          </a:p>
        </p:txBody>
      </p:sp>
      <p:sp>
        <p:nvSpPr>
          <p:cNvPr id="5" name="Footer Placeholder 4">
            <a:extLst>
              <a:ext uri="{FF2B5EF4-FFF2-40B4-BE49-F238E27FC236}">
                <a16:creationId xmlns:a16="http://schemas.microsoft.com/office/drawing/2014/main" id="{20960819-9F04-EED9-E613-B42498C32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5A147-7334-4587-A50E-8A7FA2155C04}"/>
              </a:ext>
            </a:extLst>
          </p:cNvPr>
          <p:cNvSpPr>
            <a:spLocks noGrp="1"/>
          </p:cNvSpPr>
          <p:nvPr>
            <p:ph type="sldNum" sz="quarter" idx="12"/>
          </p:nvPr>
        </p:nvSpPr>
        <p:spPr/>
        <p:txBody>
          <a:bodyPr/>
          <a:lstStyle/>
          <a:p>
            <a:fld id="{7D033F62-D7F4-2749-89EC-05D1F804880C}" type="slidenum">
              <a:rPr lang="en-US" smtClean="0"/>
              <a:t>‹#›</a:t>
            </a:fld>
            <a:endParaRPr lang="en-US"/>
          </a:p>
        </p:txBody>
      </p:sp>
    </p:spTree>
    <p:extLst>
      <p:ext uri="{BB962C8B-B14F-4D97-AF65-F5344CB8AC3E}">
        <p14:creationId xmlns:p14="http://schemas.microsoft.com/office/powerpoint/2010/main" val="3018150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880E5-267A-E291-E97B-D4C573C53B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A206F4-8DE0-E62F-AA3F-813A8FAFC0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3F9903-5BBF-3B22-2786-D595FEDA0E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70F6A2-F143-CBDF-710E-4C6CA04E0D7C}"/>
              </a:ext>
            </a:extLst>
          </p:cNvPr>
          <p:cNvSpPr>
            <a:spLocks noGrp="1"/>
          </p:cNvSpPr>
          <p:nvPr>
            <p:ph type="dt" sz="half" idx="10"/>
          </p:nvPr>
        </p:nvSpPr>
        <p:spPr/>
        <p:txBody>
          <a:bodyPr/>
          <a:lstStyle/>
          <a:p>
            <a:fld id="{DEC7B7B4-ABEF-414B-A9DD-DEF1EAB91DC3}" type="datetimeFigureOut">
              <a:rPr lang="en-US" smtClean="0"/>
              <a:t>8/6/2025</a:t>
            </a:fld>
            <a:endParaRPr lang="en-US"/>
          </a:p>
        </p:txBody>
      </p:sp>
      <p:sp>
        <p:nvSpPr>
          <p:cNvPr id="6" name="Footer Placeholder 5">
            <a:extLst>
              <a:ext uri="{FF2B5EF4-FFF2-40B4-BE49-F238E27FC236}">
                <a16:creationId xmlns:a16="http://schemas.microsoft.com/office/drawing/2014/main" id="{D4A70D83-ED78-0CC8-277C-A713683F8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5C8EEF-DA16-5792-0EF8-EF41337A2CAC}"/>
              </a:ext>
            </a:extLst>
          </p:cNvPr>
          <p:cNvSpPr>
            <a:spLocks noGrp="1"/>
          </p:cNvSpPr>
          <p:nvPr>
            <p:ph type="sldNum" sz="quarter" idx="12"/>
          </p:nvPr>
        </p:nvSpPr>
        <p:spPr/>
        <p:txBody>
          <a:bodyPr/>
          <a:lstStyle/>
          <a:p>
            <a:fld id="{7D033F62-D7F4-2749-89EC-05D1F804880C}" type="slidenum">
              <a:rPr lang="en-US" smtClean="0"/>
              <a:t>‹#›</a:t>
            </a:fld>
            <a:endParaRPr lang="en-US"/>
          </a:p>
        </p:txBody>
      </p:sp>
    </p:spTree>
    <p:extLst>
      <p:ext uri="{BB962C8B-B14F-4D97-AF65-F5344CB8AC3E}">
        <p14:creationId xmlns:p14="http://schemas.microsoft.com/office/powerpoint/2010/main" val="1760655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12797-F3AA-19A6-B4AD-A92FC0415F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5C1F8E-4BF0-0CA5-2F39-14B7EDED43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0D149B-CEC8-F90E-DA6A-7158FA977E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0A25D4-167E-E441-CC52-6B5AB78E08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0C55DE-CFB4-454F-45B1-96A08C0670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EEE97D-21C7-C4C1-B84E-1548F18C58E0}"/>
              </a:ext>
            </a:extLst>
          </p:cNvPr>
          <p:cNvSpPr>
            <a:spLocks noGrp="1"/>
          </p:cNvSpPr>
          <p:nvPr>
            <p:ph type="dt" sz="half" idx="10"/>
          </p:nvPr>
        </p:nvSpPr>
        <p:spPr/>
        <p:txBody>
          <a:bodyPr/>
          <a:lstStyle/>
          <a:p>
            <a:fld id="{DEC7B7B4-ABEF-414B-A9DD-DEF1EAB91DC3}" type="datetimeFigureOut">
              <a:rPr lang="en-US" smtClean="0"/>
              <a:t>8/6/2025</a:t>
            </a:fld>
            <a:endParaRPr lang="en-US"/>
          </a:p>
        </p:txBody>
      </p:sp>
      <p:sp>
        <p:nvSpPr>
          <p:cNvPr id="8" name="Footer Placeholder 7">
            <a:extLst>
              <a:ext uri="{FF2B5EF4-FFF2-40B4-BE49-F238E27FC236}">
                <a16:creationId xmlns:a16="http://schemas.microsoft.com/office/drawing/2014/main" id="{E51BB501-A906-3F09-DA17-995C55DFBA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17AEFA-07CB-8A89-2D43-C855A8622D80}"/>
              </a:ext>
            </a:extLst>
          </p:cNvPr>
          <p:cNvSpPr>
            <a:spLocks noGrp="1"/>
          </p:cNvSpPr>
          <p:nvPr>
            <p:ph type="sldNum" sz="quarter" idx="12"/>
          </p:nvPr>
        </p:nvSpPr>
        <p:spPr/>
        <p:txBody>
          <a:bodyPr/>
          <a:lstStyle/>
          <a:p>
            <a:fld id="{7D033F62-D7F4-2749-89EC-05D1F804880C}" type="slidenum">
              <a:rPr lang="en-US" smtClean="0"/>
              <a:t>‹#›</a:t>
            </a:fld>
            <a:endParaRPr lang="en-US"/>
          </a:p>
        </p:txBody>
      </p:sp>
    </p:spTree>
    <p:extLst>
      <p:ext uri="{BB962C8B-B14F-4D97-AF65-F5344CB8AC3E}">
        <p14:creationId xmlns:p14="http://schemas.microsoft.com/office/powerpoint/2010/main" val="2267787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8BEFB-0DB4-6E4A-B23F-6B4DFF0E7B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D1921A-8D56-E8DC-C77E-316A2EB2272A}"/>
              </a:ext>
            </a:extLst>
          </p:cNvPr>
          <p:cNvSpPr>
            <a:spLocks noGrp="1"/>
          </p:cNvSpPr>
          <p:nvPr>
            <p:ph type="dt" sz="half" idx="10"/>
          </p:nvPr>
        </p:nvSpPr>
        <p:spPr/>
        <p:txBody>
          <a:bodyPr/>
          <a:lstStyle/>
          <a:p>
            <a:fld id="{DEC7B7B4-ABEF-414B-A9DD-DEF1EAB91DC3}" type="datetimeFigureOut">
              <a:rPr lang="en-US" smtClean="0"/>
              <a:t>8/6/2025</a:t>
            </a:fld>
            <a:endParaRPr lang="en-US"/>
          </a:p>
        </p:txBody>
      </p:sp>
      <p:sp>
        <p:nvSpPr>
          <p:cNvPr id="4" name="Footer Placeholder 3">
            <a:extLst>
              <a:ext uri="{FF2B5EF4-FFF2-40B4-BE49-F238E27FC236}">
                <a16:creationId xmlns:a16="http://schemas.microsoft.com/office/drawing/2014/main" id="{235BD107-B053-016A-9F9F-99882B028C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E1EFF7-94F4-EABE-262A-E24EE38F0DCA}"/>
              </a:ext>
            </a:extLst>
          </p:cNvPr>
          <p:cNvSpPr>
            <a:spLocks noGrp="1"/>
          </p:cNvSpPr>
          <p:nvPr>
            <p:ph type="sldNum" sz="quarter" idx="12"/>
          </p:nvPr>
        </p:nvSpPr>
        <p:spPr/>
        <p:txBody>
          <a:bodyPr/>
          <a:lstStyle/>
          <a:p>
            <a:fld id="{7D033F62-D7F4-2749-89EC-05D1F804880C}" type="slidenum">
              <a:rPr lang="en-US" smtClean="0"/>
              <a:t>‹#›</a:t>
            </a:fld>
            <a:endParaRPr lang="en-US"/>
          </a:p>
        </p:txBody>
      </p:sp>
    </p:spTree>
    <p:extLst>
      <p:ext uri="{BB962C8B-B14F-4D97-AF65-F5344CB8AC3E}">
        <p14:creationId xmlns:p14="http://schemas.microsoft.com/office/powerpoint/2010/main" val="1302357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FB1428-1902-171E-5E0B-0BDD38434795}"/>
              </a:ext>
            </a:extLst>
          </p:cNvPr>
          <p:cNvSpPr>
            <a:spLocks noGrp="1"/>
          </p:cNvSpPr>
          <p:nvPr>
            <p:ph type="dt" sz="half" idx="10"/>
          </p:nvPr>
        </p:nvSpPr>
        <p:spPr/>
        <p:txBody>
          <a:bodyPr/>
          <a:lstStyle/>
          <a:p>
            <a:fld id="{DEC7B7B4-ABEF-414B-A9DD-DEF1EAB91DC3}" type="datetimeFigureOut">
              <a:rPr lang="en-US" smtClean="0"/>
              <a:t>8/6/2025</a:t>
            </a:fld>
            <a:endParaRPr lang="en-US"/>
          </a:p>
        </p:txBody>
      </p:sp>
      <p:sp>
        <p:nvSpPr>
          <p:cNvPr id="3" name="Footer Placeholder 2">
            <a:extLst>
              <a:ext uri="{FF2B5EF4-FFF2-40B4-BE49-F238E27FC236}">
                <a16:creationId xmlns:a16="http://schemas.microsoft.com/office/drawing/2014/main" id="{896CAA85-62FB-AA38-D67D-B004459B8E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A7948C-BB74-6E86-C6DD-A5E7E2BF6EB1}"/>
              </a:ext>
            </a:extLst>
          </p:cNvPr>
          <p:cNvSpPr>
            <a:spLocks noGrp="1"/>
          </p:cNvSpPr>
          <p:nvPr>
            <p:ph type="sldNum" sz="quarter" idx="12"/>
          </p:nvPr>
        </p:nvSpPr>
        <p:spPr/>
        <p:txBody>
          <a:bodyPr/>
          <a:lstStyle/>
          <a:p>
            <a:fld id="{7D033F62-D7F4-2749-89EC-05D1F804880C}" type="slidenum">
              <a:rPr lang="en-US" smtClean="0"/>
              <a:t>‹#›</a:t>
            </a:fld>
            <a:endParaRPr lang="en-US"/>
          </a:p>
        </p:txBody>
      </p:sp>
    </p:spTree>
    <p:extLst>
      <p:ext uri="{BB962C8B-B14F-4D97-AF65-F5344CB8AC3E}">
        <p14:creationId xmlns:p14="http://schemas.microsoft.com/office/powerpoint/2010/main" val="1042168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5A3AE-2A70-C335-39F3-5678716A8B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9CC49A-C151-DC00-714B-DA9959EADA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F8EDC6-7491-7D6A-7982-C65A37F8A0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0120D-5F9F-5BBB-04BE-6E1080A7C3B8}"/>
              </a:ext>
            </a:extLst>
          </p:cNvPr>
          <p:cNvSpPr>
            <a:spLocks noGrp="1"/>
          </p:cNvSpPr>
          <p:nvPr>
            <p:ph type="dt" sz="half" idx="10"/>
          </p:nvPr>
        </p:nvSpPr>
        <p:spPr/>
        <p:txBody>
          <a:bodyPr/>
          <a:lstStyle/>
          <a:p>
            <a:fld id="{DEC7B7B4-ABEF-414B-A9DD-DEF1EAB91DC3}" type="datetimeFigureOut">
              <a:rPr lang="en-US" smtClean="0"/>
              <a:t>8/6/2025</a:t>
            </a:fld>
            <a:endParaRPr lang="en-US"/>
          </a:p>
        </p:txBody>
      </p:sp>
      <p:sp>
        <p:nvSpPr>
          <p:cNvPr id="6" name="Footer Placeholder 5">
            <a:extLst>
              <a:ext uri="{FF2B5EF4-FFF2-40B4-BE49-F238E27FC236}">
                <a16:creationId xmlns:a16="http://schemas.microsoft.com/office/drawing/2014/main" id="{865221CA-818F-9988-A07F-5128932AE3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4F7F16-90A5-6EB3-3534-D79A6500CDA6}"/>
              </a:ext>
            </a:extLst>
          </p:cNvPr>
          <p:cNvSpPr>
            <a:spLocks noGrp="1"/>
          </p:cNvSpPr>
          <p:nvPr>
            <p:ph type="sldNum" sz="quarter" idx="12"/>
          </p:nvPr>
        </p:nvSpPr>
        <p:spPr/>
        <p:txBody>
          <a:bodyPr/>
          <a:lstStyle/>
          <a:p>
            <a:fld id="{7D033F62-D7F4-2749-89EC-05D1F804880C}" type="slidenum">
              <a:rPr lang="en-US" smtClean="0"/>
              <a:t>‹#›</a:t>
            </a:fld>
            <a:endParaRPr lang="en-US"/>
          </a:p>
        </p:txBody>
      </p:sp>
    </p:spTree>
    <p:extLst>
      <p:ext uri="{BB962C8B-B14F-4D97-AF65-F5344CB8AC3E}">
        <p14:creationId xmlns:p14="http://schemas.microsoft.com/office/powerpoint/2010/main" val="304026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7EB24-F36A-7722-F9C9-44E2E7C033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FCAB50-4FF9-FD24-36E8-0F2E047E12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DB565E-D52E-4008-4A4F-EE2E876D1E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6A192-B8DD-88FD-0A78-5D338D781B9A}"/>
              </a:ext>
            </a:extLst>
          </p:cNvPr>
          <p:cNvSpPr>
            <a:spLocks noGrp="1"/>
          </p:cNvSpPr>
          <p:nvPr>
            <p:ph type="dt" sz="half" idx="10"/>
          </p:nvPr>
        </p:nvSpPr>
        <p:spPr/>
        <p:txBody>
          <a:bodyPr/>
          <a:lstStyle/>
          <a:p>
            <a:fld id="{DEC7B7B4-ABEF-414B-A9DD-DEF1EAB91DC3}" type="datetimeFigureOut">
              <a:rPr lang="en-US" smtClean="0"/>
              <a:t>8/6/2025</a:t>
            </a:fld>
            <a:endParaRPr lang="en-US"/>
          </a:p>
        </p:txBody>
      </p:sp>
      <p:sp>
        <p:nvSpPr>
          <p:cNvPr id="6" name="Footer Placeholder 5">
            <a:extLst>
              <a:ext uri="{FF2B5EF4-FFF2-40B4-BE49-F238E27FC236}">
                <a16:creationId xmlns:a16="http://schemas.microsoft.com/office/drawing/2014/main" id="{74855678-41FE-6282-7A2B-6822DE61B9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9C1736-FBAC-E972-7E30-E77C1EB5AF2D}"/>
              </a:ext>
            </a:extLst>
          </p:cNvPr>
          <p:cNvSpPr>
            <a:spLocks noGrp="1"/>
          </p:cNvSpPr>
          <p:nvPr>
            <p:ph type="sldNum" sz="quarter" idx="12"/>
          </p:nvPr>
        </p:nvSpPr>
        <p:spPr/>
        <p:txBody>
          <a:bodyPr/>
          <a:lstStyle/>
          <a:p>
            <a:fld id="{7D033F62-D7F4-2749-89EC-05D1F804880C}" type="slidenum">
              <a:rPr lang="en-US" smtClean="0"/>
              <a:t>‹#›</a:t>
            </a:fld>
            <a:endParaRPr lang="en-US"/>
          </a:p>
        </p:txBody>
      </p:sp>
    </p:spTree>
    <p:extLst>
      <p:ext uri="{BB962C8B-B14F-4D97-AF65-F5344CB8AC3E}">
        <p14:creationId xmlns:p14="http://schemas.microsoft.com/office/powerpoint/2010/main" val="1432384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D00A37-1BC6-57B2-637D-C52620407F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730B3E-F517-6F4D-0E95-F527DEE7A2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64C89E-D72A-DEF4-BA43-8E3FA46EB2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7B7B4-ABEF-414B-A9DD-DEF1EAB91DC3}" type="datetimeFigureOut">
              <a:rPr lang="en-US" smtClean="0"/>
              <a:t>8/6/2025</a:t>
            </a:fld>
            <a:endParaRPr lang="en-US"/>
          </a:p>
        </p:txBody>
      </p:sp>
      <p:sp>
        <p:nvSpPr>
          <p:cNvPr id="5" name="Footer Placeholder 4">
            <a:extLst>
              <a:ext uri="{FF2B5EF4-FFF2-40B4-BE49-F238E27FC236}">
                <a16:creationId xmlns:a16="http://schemas.microsoft.com/office/drawing/2014/main" id="{C327358D-8C89-711F-C0B9-9B163A02D4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F6601C-76F5-78DA-FCB2-AC4A94F9A6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033F62-D7F4-2749-89EC-05D1F804880C}" type="slidenum">
              <a:rPr lang="en-US" smtClean="0"/>
              <a:t>‹#›</a:t>
            </a:fld>
            <a:endParaRPr lang="en-US"/>
          </a:p>
        </p:txBody>
      </p:sp>
    </p:spTree>
    <p:extLst>
      <p:ext uri="{BB962C8B-B14F-4D97-AF65-F5344CB8AC3E}">
        <p14:creationId xmlns:p14="http://schemas.microsoft.com/office/powerpoint/2010/main" val="2794716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hyperlink" Target="https://www.wordstream.com/blog/ws/2014/03/17/what-is-a-good-conversion-rate" TargetMode="External"/><Relationship Id="rId3" Type="http://schemas.openxmlformats.org/officeDocument/2006/relationships/image" Target="../media/image2.jpg"/><Relationship Id="rId7" Type="http://schemas.openxmlformats.org/officeDocument/2006/relationships/hyperlink" Target="https://www.wordstream.com/conversion" TargetMode="Externa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2.jp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C39F470-2B53-30D6-CEE5-4EFB5F869D24}"/>
              </a:ext>
            </a:extLst>
          </p:cNvPr>
          <p:cNvSpPr/>
          <p:nvPr/>
        </p:nvSpPr>
        <p:spPr>
          <a:xfrm>
            <a:off x="0" y="0"/>
            <a:ext cx="7702062" cy="6858000"/>
          </a:xfrm>
          <a:prstGeom prst="rect">
            <a:avLst/>
          </a:prstGeom>
          <a:solidFill>
            <a:srgbClr val="EF312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09E487C-974E-1008-1B89-DE3853198D2D}"/>
              </a:ext>
            </a:extLst>
          </p:cNvPr>
          <p:cNvSpPr txBox="1"/>
          <p:nvPr/>
        </p:nvSpPr>
        <p:spPr>
          <a:xfrm>
            <a:off x="228600" y="394676"/>
            <a:ext cx="7244861" cy="707886"/>
          </a:xfrm>
          <a:prstGeom prst="rect">
            <a:avLst/>
          </a:prstGeom>
          <a:noFill/>
        </p:spPr>
        <p:txBody>
          <a:bodyPr wrap="square" lIns="91440" tIns="45720" rIns="91440" bIns="45720" rtlCol="0" anchor="t">
            <a:spAutoFit/>
          </a:bodyPr>
          <a:lstStyle/>
          <a:p>
            <a:r>
              <a:rPr lang="en-US" sz="4000" dirty="0">
                <a:latin typeface="Century Gothic" panose="020B0502020202020204" pitchFamily="34" charset="0"/>
              </a:rPr>
              <a:t>A deep dive into Macy’s</a:t>
            </a:r>
          </a:p>
        </p:txBody>
      </p:sp>
      <p:pic>
        <p:nvPicPr>
          <p:cNvPr id="8" name="Picture 7">
            <a:extLst>
              <a:ext uri="{FF2B5EF4-FFF2-40B4-BE49-F238E27FC236}">
                <a16:creationId xmlns:a16="http://schemas.microsoft.com/office/drawing/2014/main" id="{57F20C5B-64B6-9E9A-C55F-4B4F7D9CCD59}"/>
              </a:ext>
            </a:extLst>
          </p:cNvPr>
          <p:cNvPicPr>
            <a:picLocks noChangeAspect="1"/>
          </p:cNvPicPr>
          <p:nvPr/>
        </p:nvPicPr>
        <p:blipFill>
          <a:blip r:embed="rId2"/>
          <a:stretch>
            <a:fillRect/>
          </a:stretch>
        </p:blipFill>
        <p:spPr>
          <a:xfrm>
            <a:off x="6834554" y="1363784"/>
            <a:ext cx="4130431" cy="4130431"/>
          </a:xfrm>
          <a:prstGeom prst="rect">
            <a:avLst/>
          </a:prstGeom>
          <a:ln>
            <a:solidFill>
              <a:schemeClr val="tx1"/>
            </a:solidFill>
          </a:ln>
        </p:spPr>
      </p:pic>
    </p:spTree>
    <p:extLst>
      <p:ext uri="{BB962C8B-B14F-4D97-AF65-F5344CB8AC3E}">
        <p14:creationId xmlns:p14="http://schemas.microsoft.com/office/powerpoint/2010/main" val="1726579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402E4E-0862-8215-89FC-27EAAABB69F3}"/>
              </a:ext>
            </a:extLst>
          </p:cNvPr>
          <p:cNvSpPr/>
          <p:nvPr/>
        </p:nvSpPr>
        <p:spPr>
          <a:xfrm>
            <a:off x="0" y="-1"/>
            <a:ext cx="2508738" cy="6858001"/>
          </a:xfrm>
          <a:prstGeom prst="rect">
            <a:avLst/>
          </a:prstGeom>
          <a:solidFill>
            <a:srgbClr val="EF3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870F3DC7-5EAB-2F63-C1A3-7D21015BC391}"/>
              </a:ext>
            </a:extLst>
          </p:cNvPr>
          <p:cNvSpPr txBox="1"/>
          <p:nvPr/>
        </p:nvSpPr>
        <p:spPr>
          <a:xfrm>
            <a:off x="392722" y="3167389"/>
            <a:ext cx="1723293" cy="461665"/>
          </a:xfrm>
          <a:prstGeom prst="rect">
            <a:avLst/>
          </a:prstGeom>
          <a:noFill/>
        </p:spPr>
        <p:txBody>
          <a:bodyPr wrap="square" rtlCol="0">
            <a:spAutoFit/>
          </a:bodyPr>
          <a:lstStyle/>
          <a:p>
            <a:pPr algn="ctr"/>
            <a:r>
              <a:rPr lang="en-US" sz="2400" dirty="0">
                <a:latin typeface="Century Gothic" panose="020B0502020202020204" pitchFamily="34" charset="0"/>
              </a:rPr>
              <a:t>Revenue</a:t>
            </a:r>
          </a:p>
        </p:txBody>
      </p:sp>
      <p:pic>
        <p:nvPicPr>
          <p:cNvPr id="4098" name="Picture 2">
            <a:extLst>
              <a:ext uri="{FF2B5EF4-FFF2-40B4-BE49-F238E27FC236}">
                <a16:creationId xmlns:a16="http://schemas.microsoft.com/office/drawing/2014/main" id="{C4C7C3B2-A0BA-98EE-1E43-0EEB8FF887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7304" y="992654"/>
            <a:ext cx="8838711" cy="58029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38593DD-5F51-2E25-5817-AD3EF298CEF0}"/>
              </a:ext>
            </a:extLst>
          </p:cNvPr>
          <p:cNvPicPr>
            <a:picLocks noChangeAspect="1"/>
          </p:cNvPicPr>
          <p:nvPr/>
        </p:nvPicPr>
        <p:blipFill>
          <a:blip r:embed="rId3"/>
          <a:stretch>
            <a:fillRect/>
          </a:stretch>
        </p:blipFill>
        <p:spPr>
          <a:xfrm>
            <a:off x="-1" y="501678"/>
            <a:ext cx="2508738" cy="721344"/>
          </a:xfrm>
          <a:prstGeom prst="rect">
            <a:avLst/>
          </a:prstGeom>
          <a:ln>
            <a:solidFill>
              <a:schemeClr val="tx1"/>
            </a:solidFill>
          </a:ln>
        </p:spPr>
      </p:pic>
    </p:spTree>
    <p:extLst>
      <p:ext uri="{BB962C8B-B14F-4D97-AF65-F5344CB8AC3E}">
        <p14:creationId xmlns:p14="http://schemas.microsoft.com/office/powerpoint/2010/main" val="3919213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E14241-E361-2F04-3790-35ACE14AB599}"/>
              </a:ext>
            </a:extLst>
          </p:cNvPr>
          <p:cNvSpPr/>
          <p:nvPr/>
        </p:nvSpPr>
        <p:spPr>
          <a:xfrm>
            <a:off x="0" y="-1"/>
            <a:ext cx="2508738" cy="6858001"/>
          </a:xfrm>
          <a:prstGeom prst="rect">
            <a:avLst/>
          </a:prstGeom>
          <a:solidFill>
            <a:srgbClr val="EF3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E78BA97E-2340-5CEA-24EA-820A4E9E84CB}"/>
              </a:ext>
            </a:extLst>
          </p:cNvPr>
          <p:cNvPicPr>
            <a:picLocks noChangeAspect="1"/>
          </p:cNvPicPr>
          <p:nvPr/>
        </p:nvPicPr>
        <p:blipFill>
          <a:blip r:embed="rId2"/>
          <a:stretch>
            <a:fillRect/>
          </a:stretch>
        </p:blipFill>
        <p:spPr>
          <a:xfrm>
            <a:off x="-1" y="501678"/>
            <a:ext cx="2508738" cy="721344"/>
          </a:xfrm>
          <a:prstGeom prst="rect">
            <a:avLst/>
          </a:prstGeom>
          <a:ln>
            <a:solidFill>
              <a:schemeClr val="tx1"/>
            </a:solidFill>
          </a:ln>
        </p:spPr>
      </p:pic>
      <p:sp>
        <p:nvSpPr>
          <p:cNvPr id="4" name="TextBox 3">
            <a:extLst>
              <a:ext uri="{FF2B5EF4-FFF2-40B4-BE49-F238E27FC236}">
                <a16:creationId xmlns:a16="http://schemas.microsoft.com/office/drawing/2014/main" id="{97FFA023-5058-E20D-F94F-D46163726E90}"/>
              </a:ext>
            </a:extLst>
          </p:cNvPr>
          <p:cNvSpPr txBox="1"/>
          <p:nvPr/>
        </p:nvSpPr>
        <p:spPr>
          <a:xfrm>
            <a:off x="328247" y="2736502"/>
            <a:ext cx="1910862" cy="1569660"/>
          </a:xfrm>
          <a:prstGeom prst="rect">
            <a:avLst/>
          </a:prstGeom>
          <a:noFill/>
        </p:spPr>
        <p:txBody>
          <a:bodyPr wrap="square" rtlCol="0">
            <a:spAutoFit/>
          </a:bodyPr>
          <a:lstStyle/>
          <a:p>
            <a:pPr algn="ctr"/>
            <a:r>
              <a:rPr lang="en-US" sz="2400" dirty="0">
                <a:latin typeface="Century Gothic" panose="020B0502020202020204" pitchFamily="34" charset="0"/>
              </a:rPr>
              <a:t>Top 5 Products by Revenue</a:t>
            </a:r>
          </a:p>
        </p:txBody>
      </p:sp>
      <p:pic>
        <p:nvPicPr>
          <p:cNvPr id="6" name="Picture 5">
            <a:extLst>
              <a:ext uri="{FF2B5EF4-FFF2-40B4-BE49-F238E27FC236}">
                <a16:creationId xmlns:a16="http://schemas.microsoft.com/office/drawing/2014/main" id="{4C4E9513-17D5-0FB5-E95F-13A61617B6ED}"/>
              </a:ext>
            </a:extLst>
          </p:cNvPr>
          <p:cNvPicPr>
            <a:picLocks noChangeAspect="1"/>
          </p:cNvPicPr>
          <p:nvPr/>
        </p:nvPicPr>
        <p:blipFill>
          <a:blip r:embed="rId3"/>
          <a:stretch>
            <a:fillRect/>
          </a:stretch>
        </p:blipFill>
        <p:spPr>
          <a:xfrm>
            <a:off x="3128240" y="256032"/>
            <a:ext cx="8350528" cy="3319100"/>
          </a:xfrm>
          <a:prstGeom prst="rect">
            <a:avLst/>
          </a:prstGeom>
        </p:spPr>
      </p:pic>
      <p:pic>
        <p:nvPicPr>
          <p:cNvPr id="8" name="Picture 7">
            <a:extLst>
              <a:ext uri="{FF2B5EF4-FFF2-40B4-BE49-F238E27FC236}">
                <a16:creationId xmlns:a16="http://schemas.microsoft.com/office/drawing/2014/main" id="{AB3DB907-2D32-E849-FF24-EA656B5BCCA4}"/>
              </a:ext>
            </a:extLst>
          </p:cNvPr>
          <p:cNvPicPr>
            <a:picLocks noChangeAspect="1"/>
          </p:cNvPicPr>
          <p:nvPr/>
        </p:nvPicPr>
        <p:blipFill>
          <a:blip r:embed="rId4"/>
          <a:stretch>
            <a:fillRect/>
          </a:stretch>
        </p:blipFill>
        <p:spPr>
          <a:xfrm>
            <a:off x="3128240" y="3655407"/>
            <a:ext cx="8350528" cy="2946561"/>
          </a:xfrm>
          <a:prstGeom prst="rect">
            <a:avLst/>
          </a:prstGeom>
        </p:spPr>
      </p:pic>
    </p:spTree>
    <p:extLst>
      <p:ext uri="{BB962C8B-B14F-4D97-AF65-F5344CB8AC3E}">
        <p14:creationId xmlns:p14="http://schemas.microsoft.com/office/powerpoint/2010/main" val="873407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D2B707-AF74-BB21-D318-D2254527615F}"/>
              </a:ext>
            </a:extLst>
          </p:cNvPr>
          <p:cNvSpPr/>
          <p:nvPr/>
        </p:nvSpPr>
        <p:spPr>
          <a:xfrm>
            <a:off x="0" y="-1"/>
            <a:ext cx="2508738" cy="6858001"/>
          </a:xfrm>
          <a:prstGeom prst="rect">
            <a:avLst/>
          </a:prstGeom>
          <a:solidFill>
            <a:srgbClr val="EF3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FAA59B07-B2AA-05BB-C555-164D0D29A3DC}"/>
              </a:ext>
            </a:extLst>
          </p:cNvPr>
          <p:cNvPicPr>
            <a:picLocks noChangeAspect="1"/>
          </p:cNvPicPr>
          <p:nvPr/>
        </p:nvPicPr>
        <p:blipFill>
          <a:blip r:embed="rId2"/>
          <a:stretch>
            <a:fillRect/>
          </a:stretch>
        </p:blipFill>
        <p:spPr>
          <a:xfrm>
            <a:off x="-1" y="501678"/>
            <a:ext cx="2508738" cy="721344"/>
          </a:xfrm>
          <a:prstGeom prst="rect">
            <a:avLst/>
          </a:prstGeom>
          <a:ln>
            <a:solidFill>
              <a:schemeClr val="tx1"/>
            </a:solidFill>
          </a:ln>
        </p:spPr>
      </p:pic>
      <p:sp>
        <p:nvSpPr>
          <p:cNvPr id="4" name="TextBox 3">
            <a:extLst>
              <a:ext uri="{FF2B5EF4-FFF2-40B4-BE49-F238E27FC236}">
                <a16:creationId xmlns:a16="http://schemas.microsoft.com/office/drawing/2014/main" id="{E6BEC6CD-78A3-34ED-39C2-5E760AC1DEB0}"/>
              </a:ext>
            </a:extLst>
          </p:cNvPr>
          <p:cNvSpPr txBox="1"/>
          <p:nvPr/>
        </p:nvSpPr>
        <p:spPr>
          <a:xfrm>
            <a:off x="293077" y="2526323"/>
            <a:ext cx="1910862" cy="3046988"/>
          </a:xfrm>
          <a:prstGeom prst="rect">
            <a:avLst/>
          </a:prstGeom>
          <a:noFill/>
        </p:spPr>
        <p:txBody>
          <a:bodyPr wrap="square" lIns="91440" tIns="45720" rIns="91440" bIns="45720" rtlCol="0" anchor="t">
            <a:spAutoFit/>
          </a:bodyPr>
          <a:lstStyle/>
          <a:p>
            <a:pPr algn="ctr"/>
            <a:r>
              <a:rPr lang="en-US" sz="2400" dirty="0">
                <a:latin typeface="Century Gothic" panose="020B0502020202020204" pitchFamily="34" charset="0"/>
              </a:rPr>
              <a:t>New Users Vs Returning Users</a:t>
            </a:r>
          </a:p>
          <a:p>
            <a:pPr algn="ctr"/>
            <a:r>
              <a:rPr lang="en-US" sz="2400" dirty="0">
                <a:latin typeface="Century Gothic" panose="020B0502020202020204" pitchFamily="34" charset="0"/>
                <a:cs typeface="Calibri"/>
              </a:rPr>
              <a:t>and Distribution by age group</a:t>
            </a:r>
          </a:p>
        </p:txBody>
      </p:sp>
      <p:pic>
        <p:nvPicPr>
          <p:cNvPr id="10244" name="Picture 4">
            <a:extLst>
              <a:ext uri="{FF2B5EF4-FFF2-40B4-BE49-F238E27FC236}">
                <a16:creationId xmlns:a16="http://schemas.microsoft.com/office/drawing/2014/main" id="{3B3FB130-AA9A-4EC1-0F92-16C07FB64A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93" r="4332" b="50062"/>
          <a:stretch/>
        </p:blipFill>
        <p:spPr bwMode="auto">
          <a:xfrm>
            <a:off x="3463438" y="3681047"/>
            <a:ext cx="3356736" cy="2930769"/>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961DB656-1A9F-2D30-4B12-094F4B6306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8547" r="6972" b="8718"/>
          <a:stretch/>
        </p:blipFill>
        <p:spPr bwMode="auto">
          <a:xfrm>
            <a:off x="7595092" y="3902792"/>
            <a:ext cx="3356736" cy="270902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Chart, bar chart&#10;&#10;Description automatically generated">
            <a:extLst>
              <a:ext uri="{FF2B5EF4-FFF2-40B4-BE49-F238E27FC236}">
                <a16:creationId xmlns:a16="http://schemas.microsoft.com/office/drawing/2014/main" id="{E354AA9A-3136-3CA4-6057-DE24F22BBD95}"/>
              </a:ext>
            </a:extLst>
          </p:cNvPr>
          <p:cNvPicPr>
            <a:picLocks noChangeAspect="1"/>
          </p:cNvPicPr>
          <p:nvPr/>
        </p:nvPicPr>
        <p:blipFill>
          <a:blip r:embed="rId4"/>
          <a:stretch>
            <a:fillRect/>
          </a:stretch>
        </p:blipFill>
        <p:spPr>
          <a:xfrm>
            <a:off x="4905375" y="124214"/>
            <a:ext cx="4533900" cy="3552047"/>
          </a:xfrm>
          <a:prstGeom prst="rect">
            <a:avLst/>
          </a:prstGeom>
        </p:spPr>
      </p:pic>
    </p:spTree>
    <p:extLst>
      <p:ext uri="{BB962C8B-B14F-4D97-AF65-F5344CB8AC3E}">
        <p14:creationId xmlns:p14="http://schemas.microsoft.com/office/powerpoint/2010/main" val="301253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76041E-1B33-E96C-9614-2365F4790A98}"/>
              </a:ext>
            </a:extLst>
          </p:cNvPr>
          <p:cNvSpPr/>
          <p:nvPr/>
        </p:nvSpPr>
        <p:spPr>
          <a:xfrm>
            <a:off x="0" y="-1"/>
            <a:ext cx="2508738" cy="6858001"/>
          </a:xfrm>
          <a:prstGeom prst="rect">
            <a:avLst/>
          </a:prstGeom>
          <a:solidFill>
            <a:srgbClr val="EF3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A09D26B1-283B-A827-1C6A-E1C4CBBAEEB2}"/>
              </a:ext>
            </a:extLst>
          </p:cNvPr>
          <p:cNvPicPr>
            <a:picLocks noChangeAspect="1"/>
          </p:cNvPicPr>
          <p:nvPr/>
        </p:nvPicPr>
        <p:blipFill>
          <a:blip r:embed="rId2"/>
          <a:stretch>
            <a:fillRect/>
          </a:stretch>
        </p:blipFill>
        <p:spPr>
          <a:xfrm>
            <a:off x="-1" y="501678"/>
            <a:ext cx="2508738" cy="721344"/>
          </a:xfrm>
          <a:prstGeom prst="rect">
            <a:avLst/>
          </a:prstGeom>
          <a:ln>
            <a:solidFill>
              <a:schemeClr val="tx1"/>
            </a:solidFill>
          </a:ln>
        </p:spPr>
      </p:pic>
      <p:sp>
        <p:nvSpPr>
          <p:cNvPr id="5" name="TextBox 4">
            <a:extLst>
              <a:ext uri="{FF2B5EF4-FFF2-40B4-BE49-F238E27FC236}">
                <a16:creationId xmlns:a16="http://schemas.microsoft.com/office/drawing/2014/main" id="{ACF237D1-524E-D551-6819-E043E683ED2A}"/>
              </a:ext>
            </a:extLst>
          </p:cNvPr>
          <p:cNvSpPr txBox="1"/>
          <p:nvPr/>
        </p:nvSpPr>
        <p:spPr>
          <a:xfrm>
            <a:off x="181706" y="2880037"/>
            <a:ext cx="2145323" cy="1938992"/>
          </a:xfrm>
          <a:prstGeom prst="rect">
            <a:avLst/>
          </a:prstGeom>
          <a:noFill/>
        </p:spPr>
        <p:txBody>
          <a:bodyPr wrap="square" rtlCol="0">
            <a:spAutoFit/>
          </a:bodyPr>
          <a:lstStyle/>
          <a:p>
            <a:pPr algn="ctr"/>
            <a:r>
              <a:rPr lang="en-US" sz="2400" dirty="0">
                <a:latin typeface="Century Gothic" panose="020B0502020202020204" pitchFamily="34" charset="0"/>
              </a:rPr>
              <a:t>Top 3 Countries with New Users Percentage </a:t>
            </a:r>
          </a:p>
        </p:txBody>
      </p:sp>
      <p:pic>
        <p:nvPicPr>
          <p:cNvPr id="11266" name="Picture 2">
            <a:extLst>
              <a:ext uri="{FF2B5EF4-FFF2-40B4-BE49-F238E27FC236}">
                <a16:creationId xmlns:a16="http://schemas.microsoft.com/office/drawing/2014/main" id="{798C128C-107B-E245-C1AC-1A436BA6D3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274" b="11623"/>
          <a:stretch/>
        </p:blipFill>
        <p:spPr bwMode="auto">
          <a:xfrm>
            <a:off x="2615620" y="1223022"/>
            <a:ext cx="9412257" cy="4703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430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EA59EF-C106-2957-923E-FEF193EFC388}"/>
              </a:ext>
            </a:extLst>
          </p:cNvPr>
          <p:cNvSpPr/>
          <p:nvPr/>
        </p:nvSpPr>
        <p:spPr>
          <a:xfrm>
            <a:off x="0" y="-1"/>
            <a:ext cx="2508738" cy="6858001"/>
          </a:xfrm>
          <a:prstGeom prst="rect">
            <a:avLst/>
          </a:prstGeom>
          <a:solidFill>
            <a:srgbClr val="EF3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D3CDA4FE-12D6-186E-014A-96210F927403}"/>
              </a:ext>
            </a:extLst>
          </p:cNvPr>
          <p:cNvPicPr>
            <a:picLocks noChangeAspect="1"/>
          </p:cNvPicPr>
          <p:nvPr/>
        </p:nvPicPr>
        <p:blipFill>
          <a:blip r:embed="rId2"/>
          <a:stretch>
            <a:fillRect/>
          </a:stretch>
        </p:blipFill>
        <p:spPr>
          <a:xfrm>
            <a:off x="-1" y="501678"/>
            <a:ext cx="2508738" cy="721344"/>
          </a:xfrm>
          <a:prstGeom prst="rect">
            <a:avLst/>
          </a:prstGeom>
          <a:ln>
            <a:solidFill>
              <a:schemeClr val="tx1"/>
            </a:solidFill>
          </a:ln>
        </p:spPr>
      </p:pic>
      <p:sp>
        <p:nvSpPr>
          <p:cNvPr id="4" name="TextBox 3">
            <a:extLst>
              <a:ext uri="{FF2B5EF4-FFF2-40B4-BE49-F238E27FC236}">
                <a16:creationId xmlns:a16="http://schemas.microsoft.com/office/drawing/2014/main" id="{8F71B5E8-CEEF-BC80-A9AB-296F6BF3D97A}"/>
              </a:ext>
            </a:extLst>
          </p:cNvPr>
          <p:cNvSpPr txBox="1"/>
          <p:nvPr/>
        </p:nvSpPr>
        <p:spPr>
          <a:xfrm>
            <a:off x="298937" y="2736501"/>
            <a:ext cx="1992850" cy="1200329"/>
          </a:xfrm>
          <a:prstGeom prst="rect">
            <a:avLst/>
          </a:prstGeom>
          <a:noFill/>
        </p:spPr>
        <p:txBody>
          <a:bodyPr wrap="square" rtlCol="0">
            <a:spAutoFit/>
          </a:bodyPr>
          <a:lstStyle/>
          <a:p>
            <a:pPr algn="ctr"/>
            <a:r>
              <a:rPr lang="en-US" sz="2400" dirty="0">
                <a:latin typeface="Century Gothic" panose="020B0502020202020204" pitchFamily="34" charset="0"/>
              </a:rPr>
              <a:t>Goal Completion Trend</a:t>
            </a:r>
          </a:p>
        </p:txBody>
      </p:sp>
      <p:pic>
        <p:nvPicPr>
          <p:cNvPr id="9218" name="Picture 2">
            <a:extLst>
              <a:ext uri="{FF2B5EF4-FFF2-40B4-BE49-F238E27FC236}">
                <a16:creationId xmlns:a16="http://schemas.microsoft.com/office/drawing/2014/main" id="{1F1C7DBF-BD38-5DEF-4E54-4D236B211B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469" y="1463184"/>
            <a:ext cx="9494315" cy="4103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606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EA59EF-C106-2957-923E-FEF193EFC388}"/>
              </a:ext>
            </a:extLst>
          </p:cNvPr>
          <p:cNvSpPr/>
          <p:nvPr/>
        </p:nvSpPr>
        <p:spPr>
          <a:xfrm>
            <a:off x="0" y="-1"/>
            <a:ext cx="2508738" cy="6858001"/>
          </a:xfrm>
          <a:prstGeom prst="rect">
            <a:avLst/>
          </a:prstGeom>
          <a:solidFill>
            <a:srgbClr val="EF3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3CDA4FE-12D6-186E-014A-96210F927403}"/>
              </a:ext>
            </a:extLst>
          </p:cNvPr>
          <p:cNvPicPr>
            <a:picLocks noChangeAspect="1"/>
          </p:cNvPicPr>
          <p:nvPr/>
        </p:nvPicPr>
        <p:blipFill>
          <a:blip r:embed="rId2"/>
          <a:stretch>
            <a:fillRect/>
          </a:stretch>
        </p:blipFill>
        <p:spPr>
          <a:xfrm>
            <a:off x="-1" y="501678"/>
            <a:ext cx="2508738" cy="721344"/>
          </a:xfrm>
          <a:prstGeom prst="rect">
            <a:avLst/>
          </a:prstGeom>
          <a:ln>
            <a:solidFill>
              <a:schemeClr val="tx1"/>
            </a:solidFill>
          </a:ln>
        </p:spPr>
      </p:pic>
      <p:sp>
        <p:nvSpPr>
          <p:cNvPr id="4" name="TextBox 3">
            <a:extLst>
              <a:ext uri="{FF2B5EF4-FFF2-40B4-BE49-F238E27FC236}">
                <a16:creationId xmlns:a16="http://schemas.microsoft.com/office/drawing/2014/main" id="{8F71B5E8-CEEF-BC80-A9AB-296F6BF3D97A}"/>
              </a:ext>
            </a:extLst>
          </p:cNvPr>
          <p:cNvSpPr txBox="1"/>
          <p:nvPr/>
        </p:nvSpPr>
        <p:spPr>
          <a:xfrm>
            <a:off x="298937" y="3165126"/>
            <a:ext cx="1910862" cy="830997"/>
          </a:xfrm>
          <a:prstGeom prst="rect">
            <a:avLst/>
          </a:prstGeom>
          <a:noFill/>
        </p:spPr>
        <p:txBody>
          <a:bodyPr wrap="square" lIns="91440" tIns="45720" rIns="91440" bIns="45720" rtlCol="0" anchor="t">
            <a:spAutoFit/>
          </a:bodyPr>
          <a:lstStyle/>
          <a:p>
            <a:pPr algn="ctr"/>
            <a:r>
              <a:rPr lang="en-US" sz="2400" dirty="0">
                <a:latin typeface="Century Gothic" panose="020B0502020202020204" pitchFamily="34" charset="0"/>
                <a:cs typeface="Calibri"/>
              </a:rPr>
              <a:t>Channel Traffic</a:t>
            </a:r>
          </a:p>
        </p:txBody>
      </p:sp>
      <p:pic>
        <p:nvPicPr>
          <p:cNvPr id="5" name="Picture 5" descr="Table&#10;&#10;Description automatically generated">
            <a:extLst>
              <a:ext uri="{FF2B5EF4-FFF2-40B4-BE49-F238E27FC236}">
                <a16:creationId xmlns:a16="http://schemas.microsoft.com/office/drawing/2014/main" id="{4813F439-4A47-5CBE-3B17-8C663BB47D60}"/>
              </a:ext>
            </a:extLst>
          </p:cNvPr>
          <p:cNvPicPr>
            <a:picLocks noChangeAspect="1"/>
          </p:cNvPicPr>
          <p:nvPr/>
        </p:nvPicPr>
        <p:blipFill>
          <a:blip r:embed="rId3"/>
          <a:stretch>
            <a:fillRect/>
          </a:stretch>
        </p:blipFill>
        <p:spPr>
          <a:xfrm>
            <a:off x="2505076" y="1018638"/>
            <a:ext cx="9597536" cy="4811199"/>
          </a:xfrm>
          <a:prstGeom prst="rect">
            <a:avLst/>
          </a:prstGeom>
        </p:spPr>
      </p:pic>
    </p:spTree>
    <p:extLst>
      <p:ext uri="{BB962C8B-B14F-4D97-AF65-F5344CB8AC3E}">
        <p14:creationId xmlns:p14="http://schemas.microsoft.com/office/powerpoint/2010/main" val="2782628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A0974F-A810-9193-A503-43BBB59F16E4}"/>
              </a:ext>
            </a:extLst>
          </p:cNvPr>
          <p:cNvSpPr/>
          <p:nvPr/>
        </p:nvSpPr>
        <p:spPr>
          <a:xfrm>
            <a:off x="0" y="-1"/>
            <a:ext cx="2508738" cy="6858001"/>
          </a:xfrm>
          <a:prstGeom prst="rect">
            <a:avLst/>
          </a:prstGeom>
          <a:solidFill>
            <a:srgbClr val="EF3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90699209-9CC2-F14E-1EBC-E79A46C33B5B}"/>
              </a:ext>
            </a:extLst>
          </p:cNvPr>
          <p:cNvPicPr>
            <a:picLocks noChangeAspect="1"/>
          </p:cNvPicPr>
          <p:nvPr/>
        </p:nvPicPr>
        <p:blipFill>
          <a:blip r:embed="rId3"/>
          <a:stretch>
            <a:fillRect/>
          </a:stretch>
        </p:blipFill>
        <p:spPr>
          <a:xfrm>
            <a:off x="-1" y="501678"/>
            <a:ext cx="2508738" cy="721344"/>
          </a:xfrm>
          <a:prstGeom prst="rect">
            <a:avLst/>
          </a:prstGeom>
          <a:ln>
            <a:solidFill>
              <a:schemeClr val="tx1"/>
            </a:solidFill>
          </a:ln>
        </p:spPr>
      </p:pic>
      <p:sp>
        <p:nvSpPr>
          <p:cNvPr id="4" name="TextBox 3">
            <a:extLst>
              <a:ext uri="{FF2B5EF4-FFF2-40B4-BE49-F238E27FC236}">
                <a16:creationId xmlns:a16="http://schemas.microsoft.com/office/drawing/2014/main" id="{A9064BBB-5543-4309-BF90-478BE2341AF2}"/>
              </a:ext>
            </a:extLst>
          </p:cNvPr>
          <p:cNvSpPr txBox="1"/>
          <p:nvPr/>
        </p:nvSpPr>
        <p:spPr>
          <a:xfrm>
            <a:off x="492368" y="3167389"/>
            <a:ext cx="1524000" cy="461665"/>
          </a:xfrm>
          <a:prstGeom prst="rect">
            <a:avLst/>
          </a:prstGeom>
          <a:noFill/>
        </p:spPr>
        <p:txBody>
          <a:bodyPr wrap="square" rtlCol="0">
            <a:spAutoFit/>
          </a:bodyPr>
          <a:lstStyle/>
          <a:p>
            <a:pPr algn="ctr"/>
            <a:r>
              <a:rPr lang="en-US" sz="2400" dirty="0">
                <a:latin typeface="Century Gothic" panose="020B0502020202020204" pitchFamily="34" charset="0"/>
              </a:rPr>
              <a:t>Insights</a:t>
            </a:r>
          </a:p>
        </p:txBody>
      </p:sp>
      <p:sp>
        <p:nvSpPr>
          <p:cNvPr id="5" name="TextBox 4">
            <a:extLst>
              <a:ext uri="{FF2B5EF4-FFF2-40B4-BE49-F238E27FC236}">
                <a16:creationId xmlns:a16="http://schemas.microsoft.com/office/drawing/2014/main" id="{BAC31A07-02F6-4F91-603C-D08FE0076F2F}"/>
              </a:ext>
            </a:extLst>
          </p:cNvPr>
          <p:cNvSpPr txBox="1"/>
          <p:nvPr/>
        </p:nvSpPr>
        <p:spPr>
          <a:xfrm>
            <a:off x="2721420" y="117693"/>
            <a:ext cx="7344102"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panose="05000000000000000000" pitchFamily="2" charset="2"/>
              <a:buChar char="§"/>
            </a:pPr>
            <a:r>
              <a:rPr lang="en-US" dirty="0">
                <a:latin typeface="Century Gothic" panose="020B0502020202020204" pitchFamily="34" charset="0"/>
                <a:cs typeface="Calibri"/>
              </a:rPr>
              <a:t>Revenue:</a:t>
            </a:r>
          </a:p>
          <a:p>
            <a:pPr marL="742950" lvl="1" indent="-285750" algn="just">
              <a:buFont typeface="Wingdings" panose="05000000000000000000" pitchFamily="2" charset="2"/>
              <a:buChar char="§"/>
            </a:pPr>
            <a:r>
              <a:rPr lang="en-US" dirty="0">
                <a:latin typeface="Century Gothic" panose="020B0502020202020204" pitchFamily="34" charset="0"/>
                <a:cs typeface="Calibri"/>
              </a:rPr>
              <a:t>Sale and promotions in 2020 probably did not work as expected, since we had low revenue.</a:t>
            </a:r>
            <a:endParaRPr lang="en-US" dirty="0">
              <a:latin typeface="Century Gothic" panose="020B0502020202020204" pitchFamily="34" charset="0"/>
            </a:endParaRPr>
          </a:p>
          <a:p>
            <a:pPr marL="742950" lvl="1" indent="-285750" algn="just">
              <a:buFont typeface="Wingdings" panose="05000000000000000000" pitchFamily="2" charset="2"/>
              <a:buChar char="§"/>
            </a:pPr>
            <a:r>
              <a:rPr lang="en-US" dirty="0">
                <a:latin typeface="Century Gothic" panose="020B0502020202020204" pitchFamily="34" charset="0"/>
                <a:cs typeface="Calibri"/>
              </a:rPr>
              <a:t>Sales and revenue reduction could be because of COVID 19 Pandemic.</a:t>
            </a:r>
            <a:endParaRPr lang="en-US" dirty="0">
              <a:latin typeface="Century Gothic" panose="020B0502020202020204" pitchFamily="34" charset="0"/>
              <a:ea typeface="Calibri"/>
              <a:cs typeface="Calibri"/>
            </a:endParaRPr>
          </a:p>
          <a:p>
            <a:pPr marL="285750" indent="-285750" algn="just">
              <a:buFont typeface="Wingdings" panose="05000000000000000000" pitchFamily="2" charset="2"/>
              <a:buChar char="§"/>
            </a:pPr>
            <a:endParaRPr lang="en-US" dirty="0">
              <a:latin typeface="Century Gothic" panose="020B0502020202020204" pitchFamily="34" charset="0"/>
              <a:ea typeface="Calibri"/>
              <a:cs typeface="Calibri"/>
            </a:endParaRPr>
          </a:p>
          <a:p>
            <a:pPr marL="285750" indent="-285750" algn="just">
              <a:buFont typeface="Wingdings" panose="05000000000000000000" pitchFamily="2" charset="2"/>
              <a:buChar char="§"/>
            </a:pPr>
            <a:r>
              <a:rPr lang="en-US" dirty="0">
                <a:latin typeface="Century Gothic" panose="020B0502020202020204" pitchFamily="34" charset="0"/>
                <a:ea typeface="Calibri"/>
                <a:cs typeface="Calibri"/>
              </a:rPr>
              <a:t>Customer Engagement:</a:t>
            </a:r>
          </a:p>
          <a:p>
            <a:pPr marL="742950" lvl="1" indent="-285750" algn="just">
              <a:buFont typeface="Wingdings" panose="05000000000000000000" pitchFamily="2" charset="2"/>
              <a:buChar char="§"/>
            </a:pPr>
            <a:r>
              <a:rPr lang="en-US" dirty="0">
                <a:latin typeface="Century Gothic" panose="020B0502020202020204" pitchFamily="34" charset="0"/>
                <a:cs typeface="Calibri"/>
              </a:rPr>
              <a:t>Despite a decrease in Revenue, there is a significant increase in AOV.</a:t>
            </a:r>
          </a:p>
          <a:p>
            <a:pPr marL="742950" lvl="1" indent="-285750" algn="just">
              <a:buFont typeface="Wingdings" panose="05000000000000000000" pitchFamily="2" charset="2"/>
              <a:buChar char="§"/>
            </a:pPr>
            <a:r>
              <a:rPr lang="en-US" dirty="0">
                <a:latin typeface="Century Gothic" panose="020B0502020202020204" pitchFamily="34" charset="0"/>
                <a:ea typeface="Calibri"/>
                <a:cs typeface="Calibri"/>
              </a:rPr>
              <a:t>Despite decrease in conversion rate, average page depth is improved.</a:t>
            </a:r>
          </a:p>
          <a:p>
            <a:pPr marL="285750" indent="-285750" algn="just">
              <a:buFont typeface="Wingdings" panose="05000000000000000000" pitchFamily="2" charset="2"/>
              <a:buChar char="§"/>
            </a:pPr>
            <a:endParaRPr lang="en-US" dirty="0">
              <a:latin typeface="Century Gothic" panose="020B0502020202020204" pitchFamily="34" charset="0"/>
              <a:ea typeface="Calibri"/>
              <a:cs typeface="Calibri"/>
            </a:endParaRPr>
          </a:p>
          <a:p>
            <a:pPr marL="285750" indent="-285750" algn="just">
              <a:buFont typeface="Wingdings" panose="05000000000000000000" pitchFamily="2" charset="2"/>
              <a:buChar char="§"/>
            </a:pPr>
            <a:r>
              <a:rPr lang="en-US" dirty="0">
                <a:latin typeface="Century Gothic" panose="020B0502020202020204" pitchFamily="34" charset="0"/>
                <a:ea typeface="Calibri"/>
                <a:cs typeface="Calibri"/>
              </a:rPr>
              <a:t>Products:</a:t>
            </a:r>
          </a:p>
          <a:p>
            <a:pPr marL="742950" lvl="1" indent="-285750" algn="just">
              <a:buFont typeface="Wingdings" panose="05000000000000000000" pitchFamily="2" charset="2"/>
              <a:buChar char="§"/>
            </a:pPr>
            <a:r>
              <a:rPr lang="en-US" dirty="0">
                <a:latin typeface="Century Gothic" panose="020B0502020202020204" pitchFamily="34" charset="0"/>
                <a:ea typeface="Calibri"/>
                <a:cs typeface="Calibri"/>
              </a:rPr>
              <a:t>Zip Hoodie F/C is our highest selling product.</a:t>
            </a:r>
          </a:p>
          <a:p>
            <a:pPr marL="742950" lvl="1" indent="-285750" algn="just">
              <a:buFont typeface="Wingdings" panose="05000000000000000000" pitchFamily="2" charset="2"/>
              <a:buChar char="§"/>
            </a:pPr>
            <a:r>
              <a:rPr lang="en-US" dirty="0">
                <a:latin typeface="Century Gothic" panose="020B0502020202020204" pitchFamily="34" charset="0"/>
                <a:ea typeface="Calibri"/>
                <a:cs typeface="Calibri"/>
              </a:rPr>
              <a:t>Men’s t-shirt is the landing page with highest conversion.</a:t>
            </a:r>
          </a:p>
          <a:p>
            <a:pPr marL="742950" lvl="1" indent="-285750" algn="just">
              <a:buFont typeface="Wingdings" panose="05000000000000000000" pitchFamily="2" charset="2"/>
              <a:buChar char="§"/>
            </a:pPr>
            <a:endParaRPr lang="en-US" dirty="0">
              <a:highlight>
                <a:srgbClr val="FFFF00"/>
              </a:highlight>
              <a:latin typeface="Century Gothic" panose="020B0502020202020204" pitchFamily="34" charset="0"/>
              <a:ea typeface="Calibri"/>
              <a:cs typeface="Calibri"/>
            </a:endParaRPr>
          </a:p>
          <a:p>
            <a:pPr marL="285750" indent="-285750" algn="just">
              <a:buFont typeface="Wingdings" panose="05000000000000000000" pitchFamily="2" charset="2"/>
              <a:buChar char="§"/>
            </a:pPr>
            <a:r>
              <a:rPr lang="en-US" dirty="0">
                <a:latin typeface="Century Gothic" panose="020B0502020202020204" pitchFamily="34" charset="0"/>
                <a:ea typeface="Calibri"/>
                <a:cs typeface="Calibri"/>
              </a:rPr>
              <a:t>Target Market:</a:t>
            </a:r>
          </a:p>
          <a:p>
            <a:pPr marL="742950" lvl="1" indent="-285750" algn="just">
              <a:buFont typeface="Wingdings" panose="05000000000000000000" pitchFamily="2" charset="2"/>
              <a:buChar char="§"/>
            </a:pPr>
            <a:r>
              <a:rPr lang="en-US" dirty="0">
                <a:latin typeface="Century Gothic" panose="020B0502020202020204" pitchFamily="34" charset="0"/>
                <a:ea typeface="Calibri"/>
                <a:cs typeface="Calibri"/>
              </a:rPr>
              <a:t>Ages 25 to 35 tends to shop from Macy's a lot.</a:t>
            </a:r>
          </a:p>
          <a:p>
            <a:pPr marL="742950" lvl="1" indent="-285750" algn="just">
              <a:buFont typeface="Wingdings" panose="05000000000000000000" pitchFamily="2" charset="2"/>
              <a:buChar char="§"/>
            </a:pPr>
            <a:r>
              <a:rPr lang="en-US" dirty="0">
                <a:latin typeface="Century Gothic" panose="020B0502020202020204" pitchFamily="34" charset="0"/>
                <a:ea typeface="Calibri"/>
                <a:cs typeface="Calibri"/>
              </a:rPr>
              <a:t>47% of users are from USA. Followed by India and Canada with 4.32%.</a:t>
            </a:r>
          </a:p>
          <a:p>
            <a:pPr marL="285750" indent="-285750" algn="just">
              <a:buFont typeface="Wingdings" panose="05000000000000000000" pitchFamily="2" charset="2"/>
              <a:buChar char="§"/>
            </a:pPr>
            <a:endParaRPr lang="en-US" dirty="0">
              <a:latin typeface="Century Gothic" panose="020B0502020202020204" pitchFamily="34" charset="0"/>
              <a:ea typeface="Calibri"/>
              <a:cs typeface="Calibri"/>
            </a:endParaRPr>
          </a:p>
          <a:p>
            <a:pPr marL="285750" indent="-285750" algn="just">
              <a:buFont typeface="Wingdings" panose="05000000000000000000" pitchFamily="2" charset="2"/>
              <a:buChar char="§"/>
            </a:pPr>
            <a:r>
              <a:rPr lang="en-US" dirty="0">
                <a:latin typeface="Century Gothic" panose="020B0502020202020204" pitchFamily="34" charset="0"/>
                <a:ea typeface="Calibri"/>
                <a:cs typeface="Calibri"/>
              </a:rPr>
              <a:t>Goal conversion rate is 14.53% higher in the year 2020 vs 2019.</a:t>
            </a:r>
          </a:p>
          <a:p>
            <a:pPr marL="285750" indent="-285750" algn="just">
              <a:buFont typeface="Wingdings" panose="05000000000000000000" pitchFamily="2" charset="2"/>
              <a:buChar char="§"/>
            </a:pPr>
            <a:r>
              <a:rPr lang="en-US" dirty="0">
                <a:latin typeface="Century Gothic" panose="020B0502020202020204" pitchFamily="34" charset="0"/>
                <a:ea typeface="Calibri"/>
                <a:cs typeface="Calibri"/>
              </a:rPr>
              <a:t>Paid searchers has the highest conversion</a:t>
            </a:r>
          </a:p>
        </p:txBody>
      </p:sp>
      <p:pic>
        <p:nvPicPr>
          <p:cNvPr id="6" name="Picture 6" descr="A picture containing text, light&#10;&#10;Description automatically generated">
            <a:extLst>
              <a:ext uri="{FF2B5EF4-FFF2-40B4-BE49-F238E27FC236}">
                <a16:creationId xmlns:a16="http://schemas.microsoft.com/office/drawing/2014/main" id="{F8E8177B-A658-2418-D419-91157B70F24D}"/>
              </a:ext>
            </a:extLst>
          </p:cNvPr>
          <p:cNvPicPr>
            <a:picLocks noChangeAspect="1"/>
          </p:cNvPicPr>
          <p:nvPr/>
        </p:nvPicPr>
        <p:blipFill>
          <a:blip r:embed="rId4"/>
          <a:stretch>
            <a:fillRect/>
          </a:stretch>
        </p:blipFill>
        <p:spPr>
          <a:xfrm>
            <a:off x="9862038" y="1113692"/>
            <a:ext cx="2286000" cy="1714500"/>
          </a:xfrm>
          <a:prstGeom prst="rect">
            <a:avLst/>
          </a:prstGeom>
        </p:spPr>
      </p:pic>
      <p:pic>
        <p:nvPicPr>
          <p:cNvPr id="7" name="Picture 7">
            <a:extLst>
              <a:ext uri="{FF2B5EF4-FFF2-40B4-BE49-F238E27FC236}">
                <a16:creationId xmlns:a16="http://schemas.microsoft.com/office/drawing/2014/main" id="{D39F256D-DF85-7C0F-7DE6-75765AE3A5BE}"/>
              </a:ext>
            </a:extLst>
          </p:cNvPr>
          <p:cNvPicPr>
            <a:picLocks noChangeAspect="1"/>
          </p:cNvPicPr>
          <p:nvPr/>
        </p:nvPicPr>
        <p:blipFill>
          <a:blip r:embed="rId5"/>
          <a:stretch>
            <a:fillRect/>
          </a:stretch>
        </p:blipFill>
        <p:spPr>
          <a:xfrm>
            <a:off x="10278207" y="3828517"/>
            <a:ext cx="1732085" cy="1926581"/>
          </a:xfrm>
          <a:prstGeom prst="rect">
            <a:avLst/>
          </a:prstGeom>
        </p:spPr>
      </p:pic>
    </p:spTree>
    <p:extLst>
      <p:ext uri="{BB962C8B-B14F-4D97-AF65-F5344CB8AC3E}">
        <p14:creationId xmlns:p14="http://schemas.microsoft.com/office/powerpoint/2010/main" val="4077839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79FD90-CA41-B71B-BBE5-EE0C883C627B}"/>
              </a:ext>
            </a:extLst>
          </p:cNvPr>
          <p:cNvSpPr/>
          <p:nvPr/>
        </p:nvSpPr>
        <p:spPr>
          <a:xfrm>
            <a:off x="0" y="-1"/>
            <a:ext cx="2508738" cy="6858001"/>
          </a:xfrm>
          <a:prstGeom prst="rect">
            <a:avLst/>
          </a:prstGeom>
          <a:solidFill>
            <a:srgbClr val="EF3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0A0FAD6C-6A80-FAD0-3635-6E24DC429FAB}"/>
              </a:ext>
            </a:extLst>
          </p:cNvPr>
          <p:cNvPicPr>
            <a:picLocks noChangeAspect="1"/>
          </p:cNvPicPr>
          <p:nvPr/>
        </p:nvPicPr>
        <p:blipFill>
          <a:blip r:embed="rId2"/>
          <a:stretch>
            <a:fillRect/>
          </a:stretch>
        </p:blipFill>
        <p:spPr>
          <a:xfrm>
            <a:off x="-1" y="501678"/>
            <a:ext cx="2508738" cy="721344"/>
          </a:xfrm>
          <a:prstGeom prst="rect">
            <a:avLst/>
          </a:prstGeom>
          <a:ln>
            <a:solidFill>
              <a:schemeClr val="tx1"/>
            </a:solidFill>
          </a:ln>
        </p:spPr>
      </p:pic>
      <p:sp>
        <p:nvSpPr>
          <p:cNvPr id="4" name="TextBox 3">
            <a:extLst>
              <a:ext uri="{FF2B5EF4-FFF2-40B4-BE49-F238E27FC236}">
                <a16:creationId xmlns:a16="http://schemas.microsoft.com/office/drawing/2014/main" id="{534E6304-2545-7F20-843D-12F1702B43A8}"/>
              </a:ext>
            </a:extLst>
          </p:cNvPr>
          <p:cNvSpPr txBox="1"/>
          <p:nvPr/>
        </p:nvSpPr>
        <p:spPr>
          <a:xfrm>
            <a:off x="-1" y="2998112"/>
            <a:ext cx="2508736" cy="723275"/>
          </a:xfrm>
          <a:prstGeom prst="rect">
            <a:avLst/>
          </a:prstGeom>
          <a:noFill/>
        </p:spPr>
        <p:txBody>
          <a:bodyPr wrap="square" rtlCol="0">
            <a:spAutoFit/>
          </a:bodyPr>
          <a:lstStyle/>
          <a:p>
            <a:pPr algn="ctr"/>
            <a:r>
              <a:rPr lang="en-US" sz="2100" dirty="0">
                <a:latin typeface="Century Gothic" panose="020B0502020202020204" pitchFamily="34" charset="0"/>
              </a:rPr>
              <a:t>Our </a:t>
            </a:r>
            <a:r>
              <a:rPr lang="en-US" sz="2000" dirty="0">
                <a:latin typeface="Century Gothic" panose="020B0502020202020204" pitchFamily="34" charset="0"/>
              </a:rPr>
              <a:t>Recommendation</a:t>
            </a:r>
          </a:p>
        </p:txBody>
      </p:sp>
      <p:sp>
        <p:nvSpPr>
          <p:cNvPr id="5" name="TextBox 4">
            <a:extLst>
              <a:ext uri="{FF2B5EF4-FFF2-40B4-BE49-F238E27FC236}">
                <a16:creationId xmlns:a16="http://schemas.microsoft.com/office/drawing/2014/main" id="{4E655AB0-A869-9D1A-1BDB-657BDBE8FF8E}"/>
              </a:ext>
            </a:extLst>
          </p:cNvPr>
          <p:cNvSpPr txBox="1"/>
          <p:nvPr/>
        </p:nvSpPr>
        <p:spPr>
          <a:xfrm>
            <a:off x="3036276" y="599596"/>
            <a:ext cx="8616461" cy="5909310"/>
          </a:xfrm>
          <a:prstGeom prst="rect">
            <a:avLst/>
          </a:prstGeom>
          <a:noFill/>
        </p:spPr>
        <p:txBody>
          <a:bodyPr wrap="square" lIns="91440" tIns="45720" rIns="91440" bIns="45720" rtlCol="0" anchor="t">
            <a:spAutoFit/>
          </a:bodyPr>
          <a:lstStyle/>
          <a:p>
            <a:pPr marL="285750" indent="-285750" algn="just" rtl="0" fontAlgn="base">
              <a:spcBef>
                <a:spcPts val="1000"/>
              </a:spcBef>
              <a:spcAft>
                <a:spcPts val="0"/>
              </a:spcAft>
              <a:buFont typeface="Wingdings" pitchFamily="2" charset="2"/>
              <a:buChar char="§"/>
            </a:pPr>
            <a:r>
              <a:rPr lang="en-US">
                <a:latin typeface="Century Gothic"/>
                <a:cs typeface="Calibri"/>
              </a:rPr>
              <a:t>Macy's should focus more on customer satisfaction using customer surveys/feedbacks as the number of returning users are decreasing.</a:t>
            </a:r>
          </a:p>
          <a:p>
            <a:pPr marL="285750" indent="-285750" algn="just" rtl="0" fontAlgn="base">
              <a:spcBef>
                <a:spcPts val="0"/>
              </a:spcBef>
              <a:spcAft>
                <a:spcPts val="0"/>
              </a:spcAft>
              <a:buFont typeface="Wingdings" pitchFamily="2" charset="2"/>
              <a:buChar char="§"/>
            </a:pPr>
            <a:endParaRPr lang="en-US" dirty="0">
              <a:latin typeface="Century Gothic" panose="020B0502020202020204" pitchFamily="34" charset="0"/>
              <a:cs typeface="Calibri"/>
            </a:endParaRPr>
          </a:p>
          <a:p>
            <a:pPr marL="285750" indent="-285750" algn="just" fontAlgn="base">
              <a:buFont typeface="Wingdings" pitchFamily="2" charset="2"/>
              <a:buChar char="§"/>
            </a:pPr>
            <a:r>
              <a:rPr lang="en-US">
                <a:latin typeface="Century Gothic"/>
                <a:cs typeface="Calibri"/>
              </a:rPr>
              <a:t>Company should work more on improving the performance of mobile application and website design in order to drive customers to next page.</a:t>
            </a:r>
            <a:endParaRPr lang="en-US">
              <a:latin typeface="Century Gothic"/>
              <a:ea typeface="Calibri"/>
              <a:cs typeface="Calibri"/>
            </a:endParaRPr>
          </a:p>
          <a:p>
            <a:pPr marL="285750" indent="-285750" algn="just" rtl="0" fontAlgn="base">
              <a:spcBef>
                <a:spcPts val="0"/>
              </a:spcBef>
              <a:spcAft>
                <a:spcPts val="0"/>
              </a:spcAft>
              <a:buFont typeface="Wingdings" pitchFamily="2" charset="2"/>
              <a:buChar char="§"/>
            </a:pPr>
            <a:endParaRPr lang="en-US" dirty="0">
              <a:latin typeface="Century Gothic" panose="020B0502020202020204" pitchFamily="34" charset="0"/>
              <a:cs typeface="Calibri"/>
            </a:endParaRPr>
          </a:p>
          <a:p>
            <a:pPr marL="285750" indent="-285750" algn="just" rtl="0" fontAlgn="base">
              <a:spcBef>
                <a:spcPts val="0"/>
              </a:spcBef>
              <a:spcAft>
                <a:spcPts val="0"/>
              </a:spcAft>
              <a:buFont typeface="Wingdings" pitchFamily="2" charset="2"/>
              <a:buChar char="§"/>
            </a:pPr>
            <a:r>
              <a:rPr lang="en-US">
                <a:latin typeface="Century Gothic"/>
                <a:cs typeface="Calibri"/>
              </a:rPr>
              <a:t>Bonus/ Credit points can be given to all the customers for their purchase and for posting a review which can help in customer retention.</a:t>
            </a:r>
            <a:endParaRPr lang="en-US">
              <a:latin typeface="Century Gothic"/>
              <a:ea typeface="Calibri"/>
              <a:cs typeface="Calibri"/>
            </a:endParaRPr>
          </a:p>
          <a:p>
            <a:pPr marL="285750" indent="-285750" algn="just" rtl="0" fontAlgn="base">
              <a:spcBef>
                <a:spcPts val="0"/>
              </a:spcBef>
              <a:spcAft>
                <a:spcPts val="0"/>
              </a:spcAft>
              <a:buFont typeface="Wingdings" pitchFamily="2" charset="2"/>
              <a:buChar char="§"/>
            </a:pPr>
            <a:endParaRPr lang="en-US" dirty="0">
              <a:latin typeface="Century Gothic" panose="020B0502020202020204" pitchFamily="34" charset="0"/>
              <a:cs typeface="Calibri"/>
            </a:endParaRPr>
          </a:p>
          <a:p>
            <a:pPr marL="285750" indent="-285750" algn="just" rtl="0" fontAlgn="base">
              <a:spcBef>
                <a:spcPts val="0"/>
              </a:spcBef>
              <a:spcAft>
                <a:spcPts val="0"/>
              </a:spcAft>
              <a:buFont typeface="Wingdings" pitchFamily="2" charset="2"/>
              <a:buChar char="§"/>
            </a:pPr>
            <a:r>
              <a:rPr lang="en-US">
                <a:latin typeface="Century Gothic"/>
                <a:cs typeface="Calibri"/>
              </a:rPr>
              <a:t>From the AOV we can find that the marketing team could improve the campaign products plus some target promotion to help with increasing the revenue.</a:t>
            </a:r>
            <a:endParaRPr lang="en-US">
              <a:latin typeface="Century Gothic"/>
              <a:ea typeface="Calibri"/>
              <a:cs typeface="Calibri"/>
            </a:endParaRPr>
          </a:p>
          <a:p>
            <a:pPr marL="285750" indent="-285750" algn="just" rtl="0" fontAlgn="base">
              <a:spcBef>
                <a:spcPts val="0"/>
              </a:spcBef>
              <a:spcAft>
                <a:spcPts val="0"/>
              </a:spcAft>
              <a:buFont typeface="Wingdings" pitchFamily="2" charset="2"/>
              <a:buChar char="§"/>
            </a:pPr>
            <a:endParaRPr lang="en-US" dirty="0">
              <a:latin typeface="Century Gothic" panose="020B0502020202020204" pitchFamily="34" charset="0"/>
              <a:cs typeface="Calibri"/>
            </a:endParaRPr>
          </a:p>
          <a:p>
            <a:pPr marL="285750" indent="-285750" algn="just" fontAlgn="base">
              <a:buFont typeface="Wingdings" pitchFamily="2" charset="2"/>
              <a:buChar char="§"/>
            </a:pPr>
            <a:r>
              <a:rPr lang="en-US">
                <a:latin typeface="Century Gothic"/>
                <a:cs typeface="Calibri"/>
              </a:rPr>
              <a:t>The company must have faced Covid pandemic, and we can see a significant drop in new customers as well as returning customers, cause the Revenue has dropped since 2019.  </a:t>
            </a:r>
            <a:endParaRPr lang="en-US">
              <a:latin typeface="Century Gothic"/>
              <a:ea typeface="Calibri"/>
              <a:cs typeface="Calibri"/>
            </a:endParaRPr>
          </a:p>
          <a:p>
            <a:pPr marL="285750" indent="-285750" algn="just" fontAlgn="base">
              <a:buFont typeface="Wingdings" pitchFamily="2" charset="2"/>
              <a:buChar char="§"/>
            </a:pPr>
            <a:endParaRPr lang="en-US" dirty="0">
              <a:latin typeface="Century Gothic" panose="020B0502020202020204" pitchFamily="34" charset="0"/>
              <a:cs typeface="Calibri"/>
            </a:endParaRPr>
          </a:p>
          <a:p>
            <a:pPr marL="285750" indent="-285750" algn="just" rtl="0" fontAlgn="base">
              <a:spcBef>
                <a:spcPts val="0"/>
              </a:spcBef>
              <a:spcAft>
                <a:spcPts val="0"/>
              </a:spcAft>
              <a:buFont typeface="Wingdings" pitchFamily="2" charset="2"/>
              <a:buChar char="§"/>
            </a:pPr>
            <a:r>
              <a:rPr lang="en-US">
                <a:latin typeface="Century Gothic"/>
                <a:cs typeface="Calibri"/>
              </a:rPr>
              <a:t>It is always recommended that the bounce rate should be as low as possible. And thus, to decrease the bounce rate, Macy can create attractive layouts and user interface for the application  and website which would make customer dive into other pages to make a purchase.</a:t>
            </a:r>
            <a:endParaRPr lang="en-US">
              <a:latin typeface="Century Gothic"/>
              <a:ea typeface="Calibri"/>
              <a:cs typeface="Calibri"/>
            </a:endParaRPr>
          </a:p>
        </p:txBody>
      </p:sp>
    </p:spTree>
    <p:extLst>
      <p:ext uri="{BB962C8B-B14F-4D97-AF65-F5344CB8AC3E}">
        <p14:creationId xmlns:p14="http://schemas.microsoft.com/office/powerpoint/2010/main" val="1020409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8B3B1D-376F-DCE3-B6E2-DDA6A048BA30}"/>
              </a:ext>
            </a:extLst>
          </p:cNvPr>
          <p:cNvSpPr/>
          <p:nvPr/>
        </p:nvSpPr>
        <p:spPr>
          <a:xfrm>
            <a:off x="0" y="-1"/>
            <a:ext cx="2508738" cy="6858001"/>
          </a:xfrm>
          <a:prstGeom prst="rect">
            <a:avLst/>
          </a:prstGeom>
          <a:solidFill>
            <a:srgbClr val="EF3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F08FFC61-3D14-369D-564F-965CC28F37F4}"/>
              </a:ext>
            </a:extLst>
          </p:cNvPr>
          <p:cNvPicPr>
            <a:picLocks noChangeAspect="1"/>
          </p:cNvPicPr>
          <p:nvPr/>
        </p:nvPicPr>
        <p:blipFill>
          <a:blip r:embed="rId2"/>
          <a:stretch>
            <a:fillRect/>
          </a:stretch>
        </p:blipFill>
        <p:spPr>
          <a:xfrm>
            <a:off x="-1" y="501678"/>
            <a:ext cx="2508738" cy="721344"/>
          </a:xfrm>
          <a:prstGeom prst="rect">
            <a:avLst/>
          </a:prstGeom>
          <a:ln>
            <a:solidFill>
              <a:schemeClr val="tx1"/>
            </a:solidFill>
          </a:ln>
        </p:spPr>
      </p:pic>
      <p:sp>
        <p:nvSpPr>
          <p:cNvPr id="4" name="TextBox 3">
            <a:extLst>
              <a:ext uri="{FF2B5EF4-FFF2-40B4-BE49-F238E27FC236}">
                <a16:creationId xmlns:a16="http://schemas.microsoft.com/office/drawing/2014/main" id="{84CB4752-E912-F62E-0EA7-1C8CB771DD62}"/>
              </a:ext>
            </a:extLst>
          </p:cNvPr>
          <p:cNvSpPr txBox="1"/>
          <p:nvPr/>
        </p:nvSpPr>
        <p:spPr>
          <a:xfrm>
            <a:off x="339968" y="3167389"/>
            <a:ext cx="1828800" cy="461665"/>
          </a:xfrm>
          <a:prstGeom prst="rect">
            <a:avLst/>
          </a:prstGeom>
          <a:noFill/>
        </p:spPr>
        <p:txBody>
          <a:bodyPr wrap="square" rtlCol="0">
            <a:spAutoFit/>
          </a:bodyPr>
          <a:lstStyle/>
          <a:p>
            <a:r>
              <a:rPr lang="en-US" sz="2400" dirty="0">
                <a:latin typeface="Century Gothic" panose="020B0502020202020204" pitchFamily="34" charset="0"/>
              </a:rPr>
              <a:t>Conclusion</a:t>
            </a:r>
          </a:p>
        </p:txBody>
      </p:sp>
      <p:sp>
        <p:nvSpPr>
          <p:cNvPr id="6" name="Text Placeholder 5">
            <a:extLst>
              <a:ext uri="{FF2B5EF4-FFF2-40B4-BE49-F238E27FC236}">
                <a16:creationId xmlns:a16="http://schemas.microsoft.com/office/drawing/2014/main" id="{8D493BF3-AF76-F042-025B-90E0BB134660}"/>
              </a:ext>
            </a:extLst>
          </p:cNvPr>
          <p:cNvSpPr>
            <a:spLocks noGrp="1"/>
          </p:cNvSpPr>
          <p:nvPr>
            <p:ph type="body" idx="1"/>
          </p:nvPr>
        </p:nvSpPr>
        <p:spPr>
          <a:xfrm>
            <a:off x="2811298" y="805739"/>
            <a:ext cx="8387256" cy="5721842"/>
          </a:xfrm>
        </p:spPr>
        <p:txBody>
          <a:bodyPr vert="horz" lIns="91440" tIns="45720" rIns="91440" bIns="45720" rtlCol="0" anchor="t">
            <a:noAutofit/>
          </a:bodyPr>
          <a:lstStyle/>
          <a:p>
            <a:r>
              <a:rPr lang="en-US" sz="1800">
                <a:solidFill>
                  <a:schemeClr val="tx1"/>
                </a:solidFill>
                <a:latin typeface="Century Gothic"/>
                <a:ea typeface="+mn-lt"/>
                <a:cs typeface="+mn-lt"/>
              </a:rPr>
              <a:t>   </a:t>
            </a:r>
            <a:r>
              <a:rPr lang="en-US" sz="1800">
                <a:solidFill>
                  <a:schemeClr val="tx1"/>
                </a:solidFill>
                <a:latin typeface="Century Gothic"/>
                <a:cs typeface="Calibri"/>
              </a:rPr>
              <a:t>In summary, </a:t>
            </a:r>
          </a:p>
          <a:p>
            <a:pPr marL="171450" indent="-171450">
              <a:buChar char="•"/>
            </a:pPr>
            <a:r>
              <a:rPr lang="en-US" sz="1800">
                <a:solidFill>
                  <a:schemeClr val="tx1"/>
                </a:solidFill>
                <a:latin typeface="Century Gothic"/>
                <a:cs typeface="Calibri"/>
              </a:rPr>
              <a:t>Overall, Macy's existing users, new user sessions, and the number of sessions per user have decreased, whereas pageviews, page/session, average session duration, and bounce rate have decreased from Oct 2019 to Oct 2020 </a:t>
            </a:r>
            <a:endParaRPr lang="en-US" sz="1800">
              <a:solidFill>
                <a:schemeClr val="tx1"/>
              </a:solidFill>
              <a:latin typeface="Century Gothic"/>
              <a:ea typeface="Calibri"/>
              <a:cs typeface="Calibri"/>
            </a:endParaRPr>
          </a:p>
          <a:p>
            <a:pPr marL="171450" indent="-171450">
              <a:buChar char="•"/>
            </a:pPr>
            <a:r>
              <a:rPr lang="en-US" sz="1800">
                <a:solidFill>
                  <a:schemeClr val="tx1"/>
                </a:solidFill>
                <a:latin typeface="Century Gothic"/>
                <a:cs typeface="Calibri"/>
              </a:rPr>
              <a:t>Progress in terms of a higher Average order value and new users' percentage. Macy's needs to find a way to retain existing customers and introduce additional new users. </a:t>
            </a:r>
            <a:endParaRPr lang="en-US" sz="1800">
              <a:solidFill>
                <a:schemeClr val="tx1"/>
              </a:solidFill>
              <a:latin typeface="Century Gothic"/>
              <a:ea typeface="Calibri"/>
              <a:cs typeface="Calibri"/>
            </a:endParaRPr>
          </a:p>
          <a:p>
            <a:pPr marL="171450" indent="-171450">
              <a:buChar char="•"/>
            </a:pPr>
            <a:r>
              <a:rPr lang="en-US" sz="1800">
                <a:solidFill>
                  <a:schemeClr val="tx1"/>
                </a:solidFill>
                <a:latin typeface="Century Gothic"/>
                <a:cs typeface="Calibri"/>
              </a:rPr>
              <a:t>In terms of top products, revenue has increased; namely, the zip hoodie F/c, clear framed gray shades, F/c long sleeve ash, heather green speckled tee and perk thermal tumbler. Overall marketing for these products should remain constant, along with increased marketing for other products. </a:t>
            </a:r>
            <a:endParaRPr lang="en-US" sz="1800">
              <a:solidFill>
                <a:schemeClr val="tx1"/>
              </a:solidFill>
              <a:latin typeface="Century Gothic"/>
              <a:ea typeface="Calibri"/>
              <a:cs typeface="Calibri"/>
            </a:endParaRPr>
          </a:p>
          <a:p>
            <a:pPr marL="171450" indent="-171450">
              <a:buChar char="•"/>
            </a:pPr>
            <a:r>
              <a:rPr lang="en-US" sz="1800">
                <a:solidFill>
                  <a:schemeClr val="tx1"/>
                </a:solidFill>
                <a:latin typeface="Century Gothic"/>
                <a:cs typeface="Calibri"/>
              </a:rPr>
              <a:t>Improvement in total abandonment rate, purchase completed, registrations, and entered checkout is required. </a:t>
            </a:r>
            <a:endParaRPr lang="en-US" sz="1800">
              <a:solidFill>
                <a:schemeClr val="tx1"/>
              </a:solidFill>
              <a:latin typeface="Century Gothic"/>
              <a:ea typeface="Calibri"/>
              <a:cs typeface="Calibri"/>
            </a:endParaRPr>
          </a:p>
          <a:p>
            <a:pPr marL="171450" indent="-171450">
              <a:buChar char="•"/>
            </a:pPr>
            <a:r>
              <a:rPr lang="en-US" sz="1800">
                <a:solidFill>
                  <a:schemeClr val="tx1"/>
                </a:solidFill>
                <a:latin typeface="Century Gothic"/>
                <a:cs typeface="Calibri"/>
              </a:rPr>
              <a:t>Revenue from marketing campaigns and internal promotions is decreasing; a change in the strategy is recommended.</a:t>
            </a:r>
            <a:endParaRPr lang="en-US" sz="1800">
              <a:solidFill>
                <a:schemeClr val="tx1"/>
              </a:solidFill>
              <a:latin typeface="Century Gothic"/>
              <a:ea typeface="Calibri"/>
              <a:cs typeface="Calibri"/>
            </a:endParaRPr>
          </a:p>
        </p:txBody>
      </p:sp>
    </p:spTree>
    <p:extLst>
      <p:ext uri="{BB962C8B-B14F-4D97-AF65-F5344CB8AC3E}">
        <p14:creationId xmlns:p14="http://schemas.microsoft.com/office/powerpoint/2010/main" val="1357597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C4C0B37-2F5F-135A-09E5-F46EBF0930AA}"/>
              </a:ext>
            </a:extLst>
          </p:cNvPr>
          <p:cNvSpPr/>
          <p:nvPr/>
        </p:nvSpPr>
        <p:spPr>
          <a:xfrm>
            <a:off x="0" y="-1"/>
            <a:ext cx="2508738" cy="6858001"/>
          </a:xfrm>
          <a:prstGeom prst="rect">
            <a:avLst/>
          </a:prstGeom>
          <a:solidFill>
            <a:srgbClr val="EF3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clipart&#10;&#10;Description automatically generated">
            <a:extLst>
              <a:ext uri="{FF2B5EF4-FFF2-40B4-BE49-F238E27FC236}">
                <a16:creationId xmlns:a16="http://schemas.microsoft.com/office/drawing/2014/main" id="{71829BBD-A9D0-6380-A44C-11DBF382CD4F}"/>
              </a:ext>
            </a:extLst>
          </p:cNvPr>
          <p:cNvPicPr>
            <a:picLocks noChangeAspect="1"/>
          </p:cNvPicPr>
          <p:nvPr/>
        </p:nvPicPr>
        <p:blipFill>
          <a:blip r:embed="rId2"/>
          <a:stretch>
            <a:fillRect/>
          </a:stretch>
        </p:blipFill>
        <p:spPr>
          <a:xfrm>
            <a:off x="-1" y="5352101"/>
            <a:ext cx="2508738" cy="721344"/>
          </a:xfrm>
          <a:prstGeom prst="rect">
            <a:avLst/>
          </a:prstGeom>
          <a:ln>
            <a:solidFill>
              <a:schemeClr val="tx1"/>
            </a:solidFill>
          </a:ln>
        </p:spPr>
      </p:pic>
      <p:pic>
        <p:nvPicPr>
          <p:cNvPr id="6" name="Picture 6" descr="A picture containing text&#10;&#10;Description automatically generated">
            <a:extLst>
              <a:ext uri="{FF2B5EF4-FFF2-40B4-BE49-F238E27FC236}">
                <a16:creationId xmlns:a16="http://schemas.microsoft.com/office/drawing/2014/main" id="{C891A856-1DD4-1302-E9DB-451D65A8D8FA}"/>
              </a:ext>
            </a:extLst>
          </p:cNvPr>
          <p:cNvPicPr>
            <a:picLocks noChangeAspect="1"/>
          </p:cNvPicPr>
          <p:nvPr/>
        </p:nvPicPr>
        <p:blipFill>
          <a:blip r:embed="rId3"/>
          <a:stretch>
            <a:fillRect/>
          </a:stretch>
        </p:blipFill>
        <p:spPr>
          <a:xfrm>
            <a:off x="2562959" y="84667"/>
            <a:ext cx="9564564" cy="4710397"/>
          </a:xfrm>
          <a:prstGeom prst="rect">
            <a:avLst/>
          </a:prstGeom>
        </p:spPr>
      </p:pic>
    </p:spTree>
    <p:extLst>
      <p:ext uri="{BB962C8B-B14F-4D97-AF65-F5344CB8AC3E}">
        <p14:creationId xmlns:p14="http://schemas.microsoft.com/office/powerpoint/2010/main" val="1693277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BC7935-39B5-9D7E-8A3A-C4A1B806E6D7}"/>
              </a:ext>
            </a:extLst>
          </p:cNvPr>
          <p:cNvSpPr/>
          <p:nvPr/>
        </p:nvSpPr>
        <p:spPr>
          <a:xfrm>
            <a:off x="1" y="-1"/>
            <a:ext cx="2508738" cy="6858001"/>
          </a:xfrm>
          <a:prstGeom prst="rect">
            <a:avLst/>
          </a:prstGeom>
          <a:solidFill>
            <a:srgbClr val="EF3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0ACB3F7-0625-8441-916B-0F6CDC03048F}"/>
              </a:ext>
            </a:extLst>
          </p:cNvPr>
          <p:cNvSpPr txBox="1"/>
          <p:nvPr/>
        </p:nvSpPr>
        <p:spPr>
          <a:xfrm>
            <a:off x="293077" y="2951946"/>
            <a:ext cx="1922584" cy="830997"/>
          </a:xfrm>
          <a:prstGeom prst="rect">
            <a:avLst/>
          </a:prstGeom>
          <a:noFill/>
        </p:spPr>
        <p:txBody>
          <a:bodyPr wrap="square" rtlCol="0">
            <a:spAutoFit/>
          </a:bodyPr>
          <a:lstStyle/>
          <a:p>
            <a:pPr algn="ctr"/>
            <a:r>
              <a:rPr lang="en-US" sz="2400" dirty="0">
                <a:latin typeface="Century Gothic" panose="020B0502020202020204" pitchFamily="34" charset="0"/>
              </a:rPr>
              <a:t>Company Description</a:t>
            </a:r>
          </a:p>
        </p:txBody>
      </p:sp>
      <p:pic>
        <p:nvPicPr>
          <p:cNvPr id="6" name="Picture 5">
            <a:extLst>
              <a:ext uri="{FF2B5EF4-FFF2-40B4-BE49-F238E27FC236}">
                <a16:creationId xmlns:a16="http://schemas.microsoft.com/office/drawing/2014/main" id="{21068194-367C-B3E5-2F84-D0CD43E5D273}"/>
              </a:ext>
            </a:extLst>
          </p:cNvPr>
          <p:cNvPicPr>
            <a:picLocks noChangeAspect="1"/>
          </p:cNvPicPr>
          <p:nvPr/>
        </p:nvPicPr>
        <p:blipFill>
          <a:blip r:embed="rId2"/>
          <a:stretch>
            <a:fillRect/>
          </a:stretch>
        </p:blipFill>
        <p:spPr>
          <a:xfrm>
            <a:off x="4056185" y="175647"/>
            <a:ext cx="6576645" cy="1689398"/>
          </a:xfrm>
          <a:prstGeom prst="rect">
            <a:avLst/>
          </a:prstGeom>
          <a:ln>
            <a:solidFill>
              <a:schemeClr val="tx1"/>
            </a:solidFill>
          </a:ln>
        </p:spPr>
      </p:pic>
      <p:sp>
        <p:nvSpPr>
          <p:cNvPr id="7" name="TextBox 6">
            <a:extLst>
              <a:ext uri="{FF2B5EF4-FFF2-40B4-BE49-F238E27FC236}">
                <a16:creationId xmlns:a16="http://schemas.microsoft.com/office/drawing/2014/main" id="{CA8842F8-B516-B1A5-188D-EBB5DC1A014C}"/>
              </a:ext>
            </a:extLst>
          </p:cNvPr>
          <p:cNvSpPr txBox="1"/>
          <p:nvPr/>
        </p:nvSpPr>
        <p:spPr>
          <a:xfrm>
            <a:off x="3294185" y="2450123"/>
            <a:ext cx="8358553" cy="3970318"/>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202122"/>
                </a:solidFill>
                <a:effectLst/>
                <a:latin typeface="Century Gothic" panose="020B0502020202020204" pitchFamily="34" charset="0"/>
              </a:rPr>
              <a:t>Macy's</a:t>
            </a:r>
            <a:r>
              <a:rPr lang="en-US" b="0" i="0" dirty="0">
                <a:solidFill>
                  <a:srgbClr val="202122"/>
                </a:solidFill>
                <a:effectLst/>
                <a:latin typeface="Century Gothic" panose="020B0502020202020204" pitchFamily="34" charset="0"/>
              </a:rPr>
              <a:t> (originally </a:t>
            </a:r>
            <a:r>
              <a:rPr lang="en-US" b="1" i="0" dirty="0">
                <a:solidFill>
                  <a:srgbClr val="202122"/>
                </a:solidFill>
                <a:effectLst/>
                <a:latin typeface="Century Gothic" panose="020B0502020202020204" pitchFamily="34" charset="0"/>
              </a:rPr>
              <a:t>R. H. Macy &amp; Co.</a:t>
            </a:r>
            <a:r>
              <a:rPr lang="en-US" b="0" i="0" dirty="0">
                <a:solidFill>
                  <a:srgbClr val="202122"/>
                </a:solidFill>
                <a:effectLst/>
                <a:latin typeface="Century Gothic" panose="020B0502020202020204" pitchFamily="34" charset="0"/>
              </a:rPr>
              <a:t>) is an American chain of high-end department stores founded in 1858 by Rowland Hussey Macy.</a:t>
            </a:r>
          </a:p>
          <a:p>
            <a:pPr marL="285750" indent="-285750">
              <a:buFont typeface="Arial" panose="020B0604020202020204" pitchFamily="34" charset="0"/>
              <a:buChar char="•"/>
            </a:pPr>
            <a:endParaRPr lang="en-US" dirty="0">
              <a:solidFill>
                <a:srgbClr val="202122"/>
              </a:solidFill>
              <a:latin typeface="Century Gothic" panose="020B0502020202020204" pitchFamily="34" charset="0"/>
            </a:endParaRPr>
          </a:p>
          <a:p>
            <a:pPr marL="285750" indent="-285750">
              <a:buFont typeface="Arial" panose="020B0604020202020204" pitchFamily="34" charset="0"/>
              <a:buChar char="•"/>
            </a:pPr>
            <a:r>
              <a:rPr lang="en-US" dirty="0">
                <a:solidFill>
                  <a:srgbClr val="202122"/>
                </a:solidFill>
                <a:latin typeface="Century Gothic" panose="020B0502020202020204" pitchFamily="34" charset="0"/>
              </a:rPr>
              <a:t>Macy’s mission is - </a:t>
            </a:r>
            <a:r>
              <a:rPr lang="en-US" b="1" dirty="0">
                <a:solidFill>
                  <a:srgbClr val="202122"/>
                </a:solidFill>
                <a:latin typeface="Century Gothic" panose="020B0502020202020204" pitchFamily="34" charset="0"/>
              </a:rPr>
              <a:t>to create a brighter future with bold representation.</a:t>
            </a:r>
          </a:p>
          <a:p>
            <a:pPr marL="285750" indent="-285750">
              <a:buFont typeface="Arial" panose="020B0604020202020204" pitchFamily="34" charset="0"/>
              <a:buChar char="•"/>
            </a:pPr>
            <a:endParaRPr lang="en-US" b="1" dirty="0">
              <a:solidFill>
                <a:srgbClr val="202122"/>
              </a:solidFill>
              <a:latin typeface="Century Gothic" panose="020B0502020202020204" pitchFamily="34" charset="0"/>
            </a:endParaRPr>
          </a:p>
          <a:p>
            <a:pPr marL="285750" indent="-285750">
              <a:buFont typeface="Arial" panose="020B0604020202020204" pitchFamily="34" charset="0"/>
              <a:buChar char="•"/>
            </a:pPr>
            <a:r>
              <a:rPr lang="en-US" dirty="0">
                <a:solidFill>
                  <a:srgbClr val="202122"/>
                </a:solidFill>
                <a:latin typeface="Century Gothic" panose="020B0502020202020204" pitchFamily="34" charset="0"/>
              </a:rPr>
              <a:t>Rowland Hussey Macy adopted a red star as his symbol of success, dating back to his days as a sailor.</a:t>
            </a:r>
          </a:p>
          <a:p>
            <a:pPr marL="285750" indent="-285750">
              <a:buFont typeface="Arial" panose="020B0604020202020204" pitchFamily="34" charset="0"/>
              <a:buChar char="•"/>
            </a:pPr>
            <a:endParaRPr lang="en-US" dirty="0">
              <a:solidFill>
                <a:srgbClr val="202122"/>
              </a:solidFill>
              <a:latin typeface="Century Gothic" panose="020B0502020202020204" pitchFamily="34" charset="0"/>
            </a:endParaRPr>
          </a:p>
          <a:p>
            <a:pPr marL="285750" indent="-285750">
              <a:buFont typeface="Arial" panose="020B0604020202020204" pitchFamily="34" charset="0"/>
              <a:buChar char="•"/>
            </a:pPr>
            <a:r>
              <a:rPr lang="en-US" dirty="0">
                <a:solidFill>
                  <a:srgbClr val="202122"/>
                </a:solidFill>
                <a:latin typeface="Century Gothic" panose="020B0502020202020204" pitchFamily="34" charset="0"/>
              </a:rPr>
              <a:t>Macy has a brand promise as - We will win with fashion and style by delivering products that meet core and new customer needs across all occasions and transforming our assortment architecture, fashion curation, inventory productivity and vendor relationships.</a:t>
            </a:r>
          </a:p>
          <a:p>
            <a:pPr marL="285750" indent="-285750">
              <a:buFont typeface="Arial" panose="020B0604020202020204" pitchFamily="34" charset="0"/>
              <a:buChar char="•"/>
            </a:pPr>
            <a:endParaRPr lang="en-US" dirty="0">
              <a:solidFill>
                <a:srgbClr val="202122"/>
              </a:solidFill>
              <a:latin typeface="Century Gothic" panose="020B0502020202020204" pitchFamily="34" charset="0"/>
            </a:endParaRPr>
          </a:p>
          <a:p>
            <a:pPr marL="285750" indent="-285750">
              <a:buFont typeface="Arial" panose="020B0604020202020204" pitchFamily="34" charset="0"/>
              <a:buChar char="•"/>
            </a:pPr>
            <a:r>
              <a:rPr lang="en-US" b="0" i="0" dirty="0">
                <a:solidFill>
                  <a:srgbClr val="202122"/>
                </a:solidFill>
                <a:effectLst/>
                <a:latin typeface="Century Gothic" panose="020B0502020202020204" pitchFamily="34" charset="0"/>
              </a:rPr>
              <a:t>Macy's as of October 29, 2022, has 510 stores throughout </a:t>
            </a:r>
            <a:r>
              <a:rPr lang="en-US" dirty="0">
                <a:solidFill>
                  <a:srgbClr val="202122"/>
                </a:solidFill>
                <a:latin typeface="Century Gothic" panose="020B0502020202020204" pitchFamily="34" charset="0"/>
              </a:rPr>
              <a:t>United States</a:t>
            </a:r>
          </a:p>
        </p:txBody>
      </p:sp>
    </p:spTree>
    <p:extLst>
      <p:ext uri="{BB962C8B-B14F-4D97-AF65-F5344CB8AC3E}">
        <p14:creationId xmlns:p14="http://schemas.microsoft.com/office/powerpoint/2010/main" val="3805492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9C7B69-7125-EA69-6BBB-D4D3E01B858F}"/>
              </a:ext>
            </a:extLst>
          </p:cNvPr>
          <p:cNvSpPr/>
          <p:nvPr/>
        </p:nvSpPr>
        <p:spPr>
          <a:xfrm>
            <a:off x="0" y="-1"/>
            <a:ext cx="2508738" cy="6858001"/>
          </a:xfrm>
          <a:prstGeom prst="rect">
            <a:avLst/>
          </a:prstGeom>
          <a:solidFill>
            <a:srgbClr val="EF3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149CA58-C4E0-2B5B-CFD4-AC051F9D2C28}"/>
              </a:ext>
            </a:extLst>
          </p:cNvPr>
          <p:cNvSpPr txBox="1"/>
          <p:nvPr/>
        </p:nvSpPr>
        <p:spPr>
          <a:xfrm>
            <a:off x="222738" y="2890391"/>
            <a:ext cx="1957753" cy="830997"/>
          </a:xfrm>
          <a:prstGeom prst="rect">
            <a:avLst/>
          </a:prstGeom>
          <a:noFill/>
        </p:spPr>
        <p:txBody>
          <a:bodyPr wrap="square" rtlCol="0">
            <a:spAutoFit/>
          </a:bodyPr>
          <a:lstStyle/>
          <a:p>
            <a:pPr algn="ctr"/>
            <a:r>
              <a:rPr lang="en-US" sz="2400" dirty="0">
                <a:latin typeface="Century Gothic" panose="020B0502020202020204" pitchFamily="34" charset="0"/>
              </a:rPr>
              <a:t>Company Target</a:t>
            </a:r>
          </a:p>
        </p:txBody>
      </p:sp>
      <p:pic>
        <p:nvPicPr>
          <p:cNvPr id="5" name="Picture 4">
            <a:extLst>
              <a:ext uri="{FF2B5EF4-FFF2-40B4-BE49-F238E27FC236}">
                <a16:creationId xmlns:a16="http://schemas.microsoft.com/office/drawing/2014/main" id="{B6095E9C-49E4-E911-FA49-B790208918A6}"/>
              </a:ext>
            </a:extLst>
          </p:cNvPr>
          <p:cNvPicPr>
            <a:picLocks noChangeAspect="1"/>
          </p:cNvPicPr>
          <p:nvPr/>
        </p:nvPicPr>
        <p:blipFill>
          <a:blip r:embed="rId2"/>
          <a:stretch>
            <a:fillRect/>
          </a:stretch>
        </p:blipFill>
        <p:spPr>
          <a:xfrm>
            <a:off x="7121769" y="1060938"/>
            <a:ext cx="4736123" cy="4736123"/>
          </a:xfrm>
          <a:prstGeom prst="rect">
            <a:avLst/>
          </a:prstGeom>
        </p:spPr>
      </p:pic>
      <p:sp>
        <p:nvSpPr>
          <p:cNvPr id="6" name="TextBox 5">
            <a:extLst>
              <a:ext uri="{FF2B5EF4-FFF2-40B4-BE49-F238E27FC236}">
                <a16:creationId xmlns:a16="http://schemas.microsoft.com/office/drawing/2014/main" id="{BE046CA7-E52A-25F9-11BA-699218E70503}"/>
              </a:ext>
            </a:extLst>
          </p:cNvPr>
          <p:cNvSpPr txBox="1"/>
          <p:nvPr/>
        </p:nvSpPr>
        <p:spPr>
          <a:xfrm>
            <a:off x="2731476" y="1166841"/>
            <a:ext cx="4062045" cy="507831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02122"/>
                </a:solidFill>
                <a:latin typeface="Century Gothic" panose="020B0502020202020204" pitchFamily="34" charset="0"/>
              </a:rPr>
              <a:t>Macy's target consumers for the Macy's brand stores are the American middle class who prefer quality products at reasonable prices.</a:t>
            </a:r>
          </a:p>
          <a:p>
            <a:endParaRPr lang="en-US" dirty="0">
              <a:solidFill>
                <a:srgbClr val="202122"/>
              </a:solidFill>
              <a:latin typeface="Century Gothic" panose="020B0502020202020204" pitchFamily="34" charset="0"/>
            </a:endParaRPr>
          </a:p>
          <a:p>
            <a:pPr marL="285750" indent="-285750">
              <a:buFont typeface="Arial" panose="020B0604020202020204" pitchFamily="34" charset="0"/>
              <a:buChar char="•"/>
            </a:pPr>
            <a:r>
              <a:rPr lang="en-US" dirty="0">
                <a:solidFill>
                  <a:srgbClr val="202122"/>
                </a:solidFill>
                <a:latin typeface="Century Gothic" panose="020B0502020202020204" pitchFamily="34" charset="0"/>
              </a:rPr>
              <a:t>Macy's is renowned for having excellent customer relationship management.</a:t>
            </a:r>
          </a:p>
          <a:p>
            <a:endParaRPr lang="en-US" dirty="0">
              <a:solidFill>
                <a:srgbClr val="202122"/>
              </a:solidFill>
              <a:latin typeface="Century Gothic" panose="020B0502020202020204" pitchFamily="34" charset="0"/>
            </a:endParaRPr>
          </a:p>
          <a:p>
            <a:pPr marL="285750" indent="-285750">
              <a:buFont typeface="Arial" panose="020B0604020202020204" pitchFamily="34" charset="0"/>
              <a:buChar char="•"/>
            </a:pPr>
            <a:r>
              <a:rPr lang="en-US" dirty="0">
                <a:solidFill>
                  <a:srgbClr val="202122"/>
                </a:solidFill>
                <a:latin typeface="Century Gothic" panose="020B0502020202020204" pitchFamily="34" charset="0"/>
              </a:rPr>
              <a:t>Valuable Brand: Since its founding, Macy's operations were driven by customer-centric strategies. </a:t>
            </a:r>
          </a:p>
          <a:p>
            <a:pPr marL="285750" indent="-285750">
              <a:buFont typeface="Arial" panose="020B0604020202020204" pitchFamily="34" charset="0"/>
              <a:buChar char="•"/>
            </a:pPr>
            <a:endParaRPr lang="en-US" dirty="0">
              <a:solidFill>
                <a:srgbClr val="202122"/>
              </a:solidFill>
              <a:latin typeface="Century Gothic" panose="020B0502020202020204" pitchFamily="34" charset="0"/>
            </a:endParaRPr>
          </a:p>
          <a:p>
            <a:pPr marL="285750" indent="-285750">
              <a:buFont typeface="Arial" panose="020B0604020202020204" pitchFamily="34" charset="0"/>
              <a:buChar char="•"/>
            </a:pPr>
            <a:r>
              <a:rPr lang="en-US" dirty="0">
                <a:solidFill>
                  <a:srgbClr val="202122"/>
                </a:solidFill>
                <a:latin typeface="Century Gothic" panose="020B0502020202020204" pitchFamily="34" charset="0"/>
              </a:rPr>
              <a:t>Macy's is ranked 120th by Fortune in Fortune 500 Companies.</a:t>
            </a:r>
          </a:p>
        </p:txBody>
      </p:sp>
      <p:pic>
        <p:nvPicPr>
          <p:cNvPr id="4" name="Picture 3">
            <a:extLst>
              <a:ext uri="{FF2B5EF4-FFF2-40B4-BE49-F238E27FC236}">
                <a16:creationId xmlns:a16="http://schemas.microsoft.com/office/drawing/2014/main" id="{ABA921EA-5EAB-20C7-6783-35C9B561C379}"/>
              </a:ext>
            </a:extLst>
          </p:cNvPr>
          <p:cNvPicPr>
            <a:picLocks noChangeAspect="1"/>
          </p:cNvPicPr>
          <p:nvPr/>
        </p:nvPicPr>
        <p:blipFill>
          <a:blip r:embed="rId3"/>
          <a:stretch>
            <a:fillRect/>
          </a:stretch>
        </p:blipFill>
        <p:spPr>
          <a:xfrm>
            <a:off x="-1" y="501678"/>
            <a:ext cx="2508738" cy="721344"/>
          </a:xfrm>
          <a:prstGeom prst="rect">
            <a:avLst/>
          </a:prstGeom>
          <a:ln>
            <a:solidFill>
              <a:schemeClr val="tx1"/>
            </a:solidFill>
          </a:ln>
        </p:spPr>
      </p:pic>
    </p:spTree>
    <p:extLst>
      <p:ext uri="{BB962C8B-B14F-4D97-AF65-F5344CB8AC3E}">
        <p14:creationId xmlns:p14="http://schemas.microsoft.com/office/powerpoint/2010/main" val="2904855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224EB2-7B93-C2E0-6BAA-B4C6D0B114D1}"/>
              </a:ext>
            </a:extLst>
          </p:cNvPr>
          <p:cNvSpPr/>
          <p:nvPr/>
        </p:nvSpPr>
        <p:spPr>
          <a:xfrm>
            <a:off x="0" y="-1"/>
            <a:ext cx="2508738" cy="6858001"/>
          </a:xfrm>
          <a:prstGeom prst="rect">
            <a:avLst/>
          </a:prstGeom>
          <a:solidFill>
            <a:srgbClr val="EF3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F6727C0-720B-6F4B-9890-3488BDBBE832}"/>
              </a:ext>
            </a:extLst>
          </p:cNvPr>
          <p:cNvSpPr txBox="1"/>
          <p:nvPr/>
        </p:nvSpPr>
        <p:spPr>
          <a:xfrm>
            <a:off x="187569" y="2936630"/>
            <a:ext cx="2133599" cy="830997"/>
          </a:xfrm>
          <a:prstGeom prst="rect">
            <a:avLst/>
          </a:prstGeom>
          <a:noFill/>
        </p:spPr>
        <p:txBody>
          <a:bodyPr wrap="square" rtlCol="0">
            <a:spAutoFit/>
          </a:bodyPr>
          <a:lstStyle/>
          <a:p>
            <a:pPr algn="ctr"/>
            <a:r>
              <a:rPr lang="en-US" sz="2400" dirty="0">
                <a:latin typeface="Century Gothic" panose="020B0502020202020204" pitchFamily="34" charset="0"/>
              </a:rPr>
              <a:t>Business Objectives</a:t>
            </a:r>
          </a:p>
        </p:txBody>
      </p:sp>
      <p:pic>
        <p:nvPicPr>
          <p:cNvPr id="4" name="Picture 3">
            <a:extLst>
              <a:ext uri="{FF2B5EF4-FFF2-40B4-BE49-F238E27FC236}">
                <a16:creationId xmlns:a16="http://schemas.microsoft.com/office/drawing/2014/main" id="{915B2178-0E46-5561-260C-6908065FBF39}"/>
              </a:ext>
            </a:extLst>
          </p:cNvPr>
          <p:cNvPicPr>
            <a:picLocks noChangeAspect="1"/>
          </p:cNvPicPr>
          <p:nvPr/>
        </p:nvPicPr>
        <p:blipFill>
          <a:blip r:embed="rId2"/>
          <a:stretch>
            <a:fillRect/>
          </a:stretch>
        </p:blipFill>
        <p:spPr>
          <a:xfrm>
            <a:off x="-1" y="501678"/>
            <a:ext cx="2508738" cy="721344"/>
          </a:xfrm>
          <a:prstGeom prst="rect">
            <a:avLst/>
          </a:prstGeom>
          <a:ln>
            <a:solidFill>
              <a:schemeClr val="tx1"/>
            </a:solidFill>
          </a:ln>
        </p:spPr>
      </p:pic>
      <p:sp>
        <p:nvSpPr>
          <p:cNvPr id="5" name="TextBox 4">
            <a:extLst>
              <a:ext uri="{FF2B5EF4-FFF2-40B4-BE49-F238E27FC236}">
                <a16:creationId xmlns:a16="http://schemas.microsoft.com/office/drawing/2014/main" id="{4B5DFC65-E6C4-103F-86CB-8AEC58449A7A}"/>
              </a:ext>
            </a:extLst>
          </p:cNvPr>
          <p:cNvSpPr txBox="1"/>
          <p:nvPr/>
        </p:nvSpPr>
        <p:spPr>
          <a:xfrm>
            <a:off x="4419600" y="845469"/>
            <a:ext cx="7338646" cy="5786199"/>
          </a:xfrm>
          <a:prstGeom prst="rect">
            <a:avLst/>
          </a:prstGeom>
          <a:noFill/>
        </p:spPr>
        <p:txBody>
          <a:bodyPr wrap="square" lIns="91440" tIns="45720" rIns="91440" bIns="45720" rtlCol="0" anchor="t">
            <a:spAutoFit/>
          </a:bodyPr>
          <a:lstStyle/>
          <a:p>
            <a:pPr marL="1085850" indent="-285750" rtl="0">
              <a:spcBef>
                <a:spcPts val="1200"/>
              </a:spcBef>
              <a:spcAft>
                <a:spcPts val="1200"/>
              </a:spcAft>
              <a:buFont typeface="Wingdings" pitchFamily="2" charset="2"/>
              <a:buChar char="§"/>
            </a:pPr>
            <a:r>
              <a:rPr lang="en-US" sz="1800" b="0" i="0" u="none" strike="noStrike" dirty="0">
                <a:solidFill>
                  <a:srgbClr val="000000"/>
                </a:solidFill>
                <a:effectLst/>
                <a:latin typeface="Century Gothic" panose="020B0502020202020204" pitchFamily="34" charset="0"/>
                <a:cs typeface="Calibri"/>
              </a:rPr>
              <a:t>Expanding usage of data-driven insights that fuel efforts to meet customer needs.</a:t>
            </a:r>
          </a:p>
          <a:p>
            <a:pPr marL="1085850" indent="-285750" rtl="0">
              <a:spcBef>
                <a:spcPts val="1200"/>
              </a:spcBef>
              <a:spcAft>
                <a:spcPts val="1200"/>
              </a:spcAft>
              <a:buFont typeface="Wingdings" pitchFamily="2" charset="2"/>
              <a:buChar char="§"/>
            </a:pPr>
            <a:r>
              <a:rPr lang="en-US" sz="1800" b="0" i="0" u="none" strike="noStrike" dirty="0">
                <a:solidFill>
                  <a:srgbClr val="000000"/>
                </a:solidFill>
                <a:effectLst/>
                <a:latin typeface="Century Gothic" panose="020B0502020202020204" pitchFamily="34" charset="0"/>
                <a:cs typeface="Arial"/>
              </a:rPr>
              <a:t>Accelerating economic growth through Product/brand/supplier expansion.</a:t>
            </a:r>
            <a:endParaRPr lang="en-US" b="0" dirty="0">
              <a:effectLst/>
              <a:latin typeface="Century Gothic" panose="020B0502020202020204" pitchFamily="34" charset="0"/>
              <a:cs typeface="Arial"/>
            </a:endParaRPr>
          </a:p>
          <a:p>
            <a:pPr marL="1085850" indent="-285750">
              <a:spcBef>
                <a:spcPts val="1200"/>
              </a:spcBef>
              <a:spcAft>
                <a:spcPts val="1200"/>
              </a:spcAft>
              <a:buFont typeface="Wingdings" pitchFamily="2" charset="2"/>
              <a:buChar char="§"/>
            </a:pPr>
            <a:r>
              <a:rPr lang="en-US" dirty="0">
                <a:solidFill>
                  <a:srgbClr val="000000"/>
                </a:solidFill>
                <a:latin typeface="Century Gothic" panose="020B0502020202020204" pitchFamily="34" charset="0"/>
                <a:cs typeface="Arial"/>
              </a:rPr>
              <a:t>Directing company’s spend towards technology architecture, data science applications for retail operations, digital platform enhancements, and further upstream, and personalization efforts.</a:t>
            </a:r>
          </a:p>
          <a:p>
            <a:pPr marL="1085850" indent="-285750" rtl="0">
              <a:spcBef>
                <a:spcPts val="1200"/>
              </a:spcBef>
              <a:spcAft>
                <a:spcPts val="1200"/>
              </a:spcAft>
              <a:buFont typeface="Wingdings" pitchFamily="2" charset="2"/>
              <a:buChar char="§"/>
            </a:pPr>
            <a:r>
              <a:rPr lang="en-US" sz="1800" b="0" i="0" u="none" strike="noStrike" dirty="0">
                <a:solidFill>
                  <a:srgbClr val="000000"/>
                </a:solidFill>
                <a:effectLst/>
                <a:latin typeface="Century Gothic" panose="020B0502020202020204" pitchFamily="34" charset="0"/>
                <a:cs typeface="Calibri"/>
              </a:rPr>
              <a:t>Enhancing digital marketplace and launching new offerings.</a:t>
            </a:r>
            <a:endParaRPr lang="en-US" b="0" dirty="0">
              <a:effectLst/>
              <a:latin typeface="Century Gothic" panose="020B0502020202020204" pitchFamily="34" charset="0"/>
              <a:cs typeface="Calibri"/>
            </a:endParaRPr>
          </a:p>
          <a:p>
            <a:pPr marL="1085850" indent="-285750" rtl="0">
              <a:spcBef>
                <a:spcPts val="1200"/>
              </a:spcBef>
              <a:spcAft>
                <a:spcPts val="1200"/>
              </a:spcAft>
              <a:buFont typeface="Wingdings" pitchFamily="2" charset="2"/>
              <a:buChar char="§"/>
            </a:pPr>
            <a:r>
              <a:rPr lang="en-US" sz="1800" b="0" i="0" u="none" strike="noStrike" dirty="0">
                <a:solidFill>
                  <a:srgbClr val="000000"/>
                </a:solidFill>
                <a:effectLst/>
                <a:latin typeface="Century Gothic" panose="020B0502020202020204" pitchFamily="34" charset="0"/>
                <a:cs typeface="Arial"/>
              </a:rPr>
              <a:t>Building upon strong merchandise foundation with key categories.</a:t>
            </a:r>
            <a:endParaRPr lang="en-US" b="0" dirty="0">
              <a:effectLst/>
              <a:latin typeface="Century Gothic" panose="020B0502020202020204" pitchFamily="34" charset="0"/>
              <a:cs typeface="Arial"/>
            </a:endParaRPr>
          </a:p>
          <a:p>
            <a:pPr marL="1085850" indent="-285750">
              <a:spcBef>
                <a:spcPts val="1200"/>
              </a:spcBef>
              <a:spcAft>
                <a:spcPts val="1200"/>
              </a:spcAft>
              <a:buFont typeface="Wingdings" pitchFamily="2" charset="2"/>
              <a:buChar char="§"/>
            </a:pPr>
            <a:r>
              <a:rPr lang="en-US" dirty="0">
                <a:latin typeface="Century Gothic" panose="020B0502020202020204" pitchFamily="34" charset="0"/>
              </a:rPr>
              <a:t>Increase engagement through marketing and the star rewards Loyalty Program.</a:t>
            </a:r>
            <a:br>
              <a:rPr lang="en-US" dirty="0">
                <a:latin typeface="Century Gothic" panose="020B0502020202020204" pitchFamily="34" charset="0"/>
              </a:rPr>
            </a:br>
            <a:endParaRPr lang="en-US" dirty="0">
              <a:latin typeface="Century Gothic" panose="020B0502020202020204" pitchFamily="34" charset="0"/>
            </a:endParaRPr>
          </a:p>
        </p:txBody>
      </p:sp>
      <p:pic>
        <p:nvPicPr>
          <p:cNvPr id="9" name="Picture 8">
            <a:extLst>
              <a:ext uri="{FF2B5EF4-FFF2-40B4-BE49-F238E27FC236}">
                <a16:creationId xmlns:a16="http://schemas.microsoft.com/office/drawing/2014/main" id="{A8990B22-56AC-9DE2-4928-1B1D2239AFC3}"/>
              </a:ext>
            </a:extLst>
          </p:cNvPr>
          <p:cNvPicPr>
            <a:picLocks noChangeAspect="1"/>
          </p:cNvPicPr>
          <p:nvPr/>
        </p:nvPicPr>
        <p:blipFill rotWithShape="1">
          <a:blip r:embed="rId3"/>
          <a:srcRect l="6250" t="16586" r="11178" b="12740"/>
          <a:stretch/>
        </p:blipFill>
        <p:spPr>
          <a:xfrm>
            <a:off x="2508737" y="2567352"/>
            <a:ext cx="2684585" cy="1723293"/>
          </a:xfrm>
          <a:prstGeom prst="rect">
            <a:avLst/>
          </a:prstGeom>
        </p:spPr>
      </p:pic>
    </p:spTree>
    <p:extLst>
      <p:ext uri="{BB962C8B-B14F-4D97-AF65-F5344CB8AC3E}">
        <p14:creationId xmlns:p14="http://schemas.microsoft.com/office/powerpoint/2010/main" val="3884766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54F92B-52ED-862F-F5C9-BDC59A7BDA0D}"/>
              </a:ext>
            </a:extLst>
          </p:cNvPr>
          <p:cNvSpPr/>
          <p:nvPr/>
        </p:nvSpPr>
        <p:spPr>
          <a:xfrm>
            <a:off x="0" y="-1"/>
            <a:ext cx="2508738" cy="6858001"/>
          </a:xfrm>
          <a:prstGeom prst="rect">
            <a:avLst/>
          </a:prstGeom>
          <a:solidFill>
            <a:srgbClr val="EF3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D5067533-D5F4-DD19-6D76-7A62C26DF621}"/>
              </a:ext>
            </a:extLst>
          </p:cNvPr>
          <p:cNvSpPr txBox="1"/>
          <p:nvPr/>
        </p:nvSpPr>
        <p:spPr>
          <a:xfrm>
            <a:off x="175846" y="2736501"/>
            <a:ext cx="2157045" cy="1200329"/>
          </a:xfrm>
          <a:prstGeom prst="rect">
            <a:avLst/>
          </a:prstGeom>
          <a:noFill/>
        </p:spPr>
        <p:txBody>
          <a:bodyPr wrap="square" rtlCol="0">
            <a:spAutoFit/>
          </a:bodyPr>
          <a:lstStyle/>
          <a:p>
            <a:pPr algn="ctr"/>
            <a:r>
              <a:rPr lang="en-US" sz="2400" dirty="0">
                <a:latin typeface="Century Gothic" panose="020B0502020202020204" pitchFamily="34" charset="0"/>
              </a:rPr>
              <a:t>Key Performance Indicators</a:t>
            </a:r>
          </a:p>
        </p:txBody>
      </p:sp>
      <p:pic>
        <p:nvPicPr>
          <p:cNvPr id="9" name="Picture 8">
            <a:extLst>
              <a:ext uri="{FF2B5EF4-FFF2-40B4-BE49-F238E27FC236}">
                <a16:creationId xmlns:a16="http://schemas.microsoft.com/office/drawing/2014/main" id="{A5983B83-8CDE-E6FB-57FC-D1F449CE5DD6}"/>
              </a:ext>
            </a:extLst>
          </p:cNvPr>
          <p:cNvPicPr>
            <a:picLocks noChangeAspect="1"/>
          </p:cNvPicPr>
          <p:nvPr/>
        </p:nvPicPr>
        <p:blipFill>
          <a:blip r:embed="rId2"/>
          <a:stretch>
            <a:fillRect/>
          </a:stretch>
        </p:blipFill>
        <p:spPr>
          <a:xfrm>
            <a:off x="3044677" y="135895"/>
            <a:ext cx="1446720" cy="1446720"/>
          </a:xfrm>
          <a:prstGeom prst="rect">
            <a:avLst/>
          </a:prstGeom>
        </p:spPr>
      </p:pic>
      <p:sp>
        <p:nvSpPr>
          <p:cNvPr id="14" name="TextBox 13">
            <a:extLst>
              <a:ext uri="{FF2B5EF4-FFF2-40B4-BE49-F238E27FC236}">
                <a16:creationId xmlns:a16="http://schemas.microsoft.com/office/drawing/2014/main" id="{436179EF-AA13-A1C8-2142-2B81C8EA15A9}"/>
              </a:ext>
            </a:extLst>
          </p:cNvPr>
          <p:cNvSpPr txBox="1"/>
          <p:nvPr/>
        </p:nvSpPr>
        <p:spPr>
          <a:xfrm>
            <a:off x="4665785" y="404805"/>
            <a:ext cx="7362091" cy="738664"/>
          </a:xfrm>
          <a:prstGeom prst="rect">
            <a:avLst/>
          </a:prstGeom>
          <a:noFill/>
        </p:spPr>
        <p:txBody>
          <a:bodyPr wrap="square" rtlCol="0">
            <a:spAutoFit/>
          </a:bodyPr>
          <a:lstStyle/>
          <a:p>
            <a:pPr marL="457200" rtl="0">
              <a:spcBef>
                <a:spcPts val="0"/>
              </a:spcBef>
              <a:spcAft>
                <a:spcPts val="0"/>
              </a:spcAft>
            </a:pPr>
            <a:r>
              <a:rPr lang="en-US" dirty="0">
                <a:latin typeface="Century Gothic" panose="020B0502020202020204" pitchFamily="34" charset="0"/>
              </a:rPr>
              <a:t>Bounce Rate - </a:t>
            </a:r>
            <a:r>
              <a:rPr lang="en-US" sz="1200" b="0" i="0" u="none" strike="noStrike" dirty="0">
                <a:solidFill>
                  <a:srgbClr val="1F1F1F"/>
                </a:solidFill>
                <a:effectLst/>
                <a:latin typeface="Century Gothic" panose="020B0502020202020204" pitchFamily="34" charset="0"/>
              </a:rPr>
              <a:t>Bounce rate is single-page sessions divided by all sessions, or the percentage of all sessions on your site in which users viewed only a single page and triggered only a single request to the Analytics server</a:t>
            </a:r>
            <a:endParaRPr lang="en-US" sz="1200" b="0" dirty="0">
              <a:effectLst/>
            </a:endParaRPr>
          </a:p>
        </p:txBody>
      </p:sp>
      <p:pic>
        <p:nvPicPr>
          <p:cNvPr id="4" name="Picture 3">
            <a:extLst>
              <a:ext uri="{FF2B5EF4-FFF2-40B4-BE49-F238E27FC236}">
                <a16:creationId xmlns:a16="http://schemas.microsoft.com/office/drawing/2014/main" id="{48A37B2C-6424-C2B9-E848-91F7346BFF66}"/>
              </a:ext>
            </a:extLst>
          </p:cNvPr>
          <p:cNvPicPr>
            <a:picLocks noChangeAspect="1"/>
          </p:cNvPicPr>
          <p:nvPr/>
        </p:nvPicPr>
        <p:blipFill>
          <a:blip r:embed="rId3"/>
          <a:stretch>
            <a:fillRect/>
          </a:stretch>
        </p:blipFill>
        <p:spPr>
          <a:xfrm>
            <a:off x="-1" y="501678"/>
            <a:ext cx="2508738" cy="721344"/>
          </a:xfrm>
          <a:prstGeom prst="rect">
            <a:avLst/>
          </a:prstGeom>
          <a:ln>
            <a:solidFill>
              <a:schemeClr val="tx1"/>
            </a:solidFill>
          </a:ln>
        </p:spPr>
      </p:pic>
      <p:pic>
        <p:nvPicPr>
          <p:cNvPr id="8" name="Picture 7">
            <a:extLst>
              <a:ext uri="{FF2B5EF4-FFF2-40B4-BE49-F238E27FC236}">
                <a16:creationId xmlns:a16="http://schemas.microsoft.com/office/drawing/2014/main" id="{931255E6-DB6A-DE4D-BC9C-A0C7E3CC42F3}"/>
              </a:ext>
            </a:extLst>
          </p:cNvPr>
          <p:cNvPicPr>
            <a:picLocks noChangeAspect="1"/>
          </p:cNvPicPr>
          <p:nvPr/>
        </p:nvPicPr>
        <p:blipFill>
          <a:blip r:embed="rId4"/>
          <a:stretch>
            <a:fillRect/>
          </a:stretch>
        </p:blipFill>
        <p:spPr>
          <a:xfrm>
            <a:off x="3020384" y="1906759"/>
            <a:ext cx="1558641" cy="1142210"/>
          </a:xfrm>
          <a:prstGeom prst="rect">
            <a:avLst/>
          </a:prstGeom>
        </p:spPr>
      </p:pic>
      <p:pic>
        <p:nvPicPr>
          <p:cNvPr id="16" name="Picture 15">
            <a:extLst>
              <a:ext uri="{FF2B5EF4-FFF2-40B4-BE49-F238E27FC236}">
                <a16:creationId xmlns:a16="http://schemas.microsoft.com/office/drawing/2014/main" id="{B9EF69BE-1F4B-04A0-44E3-5C53D027D861}"/>
              </a:ext>
            </a:extLst>
          </p:cNvPr>
          <p:cNvPicPr>
            <a:picLocks noChangeAspect="1"/>
          </p:cNvPicPr>
          <p:nvPr/>
        </p:nvPicPr>
        <p:blipFill>
          <a:blip r:embed="rId5"/>
          <a:stretch>
            <a:fillRect/>
          </a:stretch>
        </p:blipFill>
        <p:spPr>
          <a:xfrm>
            <a:off x="3118354" y="3538994"/>
            <a:ext cx="1299366" cy="1299366"/>
          </a:xfrm>
          <a:prstGeom prst="rect">
            <a:avLst/>
          </a:prstGeom>
        </p:spPr>
      </p:pic>
      <p:pic>
        <p:nvPicPr>
          <p:cNvPr id="18" name="Picture 17">
            <a:extLst>
              <a:ext uri="{FF2B5EF4-FFF2-40B4-BE49-F238E27FC236}">
                <a16:creationId xmlns:a16="http://schemas.microsoft.com/office/drawing/2014/main" id="{E2C2DD07-27A2-4440-CEC1-36ECCB2BA80F}"/>
              </a:ext>
            </a:extLst>
          </p:cNvPr>
          <p:cNvPicPr>
            <a:picLocks noChangeAspect="1"/>
          </p:cNvPicPr>
          <p:nvPr/>
        </p:nvPicPr>
        <p:blipFill rotWithShape="1">
          <a:blip r:embed="rId6"/>
          <a:srcRect l="10625" t="12089" r="9665" b="12876"/>
          <a:stretch/>
        </p:blipFill>
        <p:spPr>
          <a:xfrm>
            <a:off x="3118354" y="5328385"/>
            <a:ext cx="1299366" cy="1223147"/>
          </a:xfrm>
          <a:prstGeom prst="rect">
            <a:avLst/>
          </a:prstGeom>
        </p:spPr>
      </p:pic>
      <p:sp>
        <p:nvSpPr>
          <p:cNvPr id="19" name="TextBox 18">
            <a:extLst>
              <a:ext uri="{FF2B5EF4-FFF2-40B4-BE49-F238E27FC236}">
                <a16:creationId xmlns:a16="http://schemas.microsoft.com/office/drawing/2014/main" id="{4821B6B0-DB01-3EE0-F07D-46CD40BA56F8}"/>
              </a:ext>
            </a:extLst>
          </p:cNvPr>
          <p:cNvSpPr txBox="1"/>
          <p:nvPr/>
        </p:nvSpPr>
        <p:spPr>
          <a:xfrm>
            <a:off x="4654062" y="2016199"/>
            <a:ext cx="7362091" cy="923330"/>
          </a:xfrm>
          <a:prstGeom prst="rect">
            <a:avLst/>
          </a:prstGeom>
          <a:noFill/>
        </p:spPr>
        <p:txBody>
          <a:bodyPr wrap="square" rtlCol="0">
            <a:spAutoFit/>
          </a:bodyPr>
          <a:lstStyle/>
          <a:p>
            <a:pPr marL="457200" rtl="0">
              <a:spcBef>
                <a:spcPts val="0"/>
              </a:spcBef>
              <a:spcAft>
                <a:spcPts val="0"/>
              </a:spcAft>
            </a:pPr>
            <a:r>
              <a:rPr lang="en-US" dirty="0">
                <a:latin typeface="Century Gothic" panose="020B0502020202020204" pitchFamily="34" charset="0"/>
              </a:rPr>
              <a:t>Conversion Rate - </a:t>
            </a:r>
            <a:r>
              <a:rPr lang="en-US" sz="1200" dirty="0">
                <a:solidFill>
                  <a:srgbClr val="1F1F1F"/>
                </a:solidFill>
                <a:latin typeface="Century Gothic" panose="020B0502020202020204" pitchFamily="34" charset="0"/>
              </a:rPr>
              <a:t>Conversion rate is the percentage of visitors to your website that complete a desired goal (a </a:t>
            </a:r>
            <a:r>
              <a:rPr lang="en-US" sz="1200" dirty="0">
                <a:solidFill>
                  <a:srgbClr val="1F1F1F"/>
                </a:solidFill>
                <a:latin typeface="Century Gothic" panose="020B0502020202020204" pitchFamily="34" charset="0"/>
                <a:hlinkClick r:id="rId7" tooltip="Conversion: What Is a Conversion?">
                  <a:extLst>
                    <a:ext uri="{A12FA001-AC4F-418D-AE19-62706E023703}">
                      <ahyp:hlinkClr xmlns:ahyp="http://schemas.microsoft.com/office/drawing/2018/hyperlinkcolor" val="tx"/>
                    </a:ext>
                  </a:extLst>
                </a:hlinkClick>
              </a:rPr>
              <a:t>conversion</a:t>
            </a:r>
            <a:r>
              <a:rPr lang="en-US" sz="1200" dirty="0">
                <a:solidFill>
                  <a:srgbClr val="1F1F1F"/>
                </a:solidFill>
                <a:latin typeface="Century Gothic" panose="020B0502020202020204" pitchFamily="34" charset="0"/>
              </a:rPr>
              <a:t>) out of the total number of visitors. A </a:t>
            </a:r>
            <a:r>
              <a:rPr lang="en-US" sz="1200" dirty="0">
                <a:solidFill>
                  <a:srgbClr val="1F1F1F"/>
                </a:solidFill>
                <a:latin typeface="Century Gothic" panose="020B0502020202020204" pitchFamily="34" charset="0"/>
                <a:hlinkClick r:id="rId8">
                  <a:extLst>
                    <a:ext uri="{A12FA001-AC4F-418D-AE19-62706E023703}">
                      <ahyp:hlinkClr xmlns:ahyp="http://schemas.microsoft.com/office/drawing/2018/hyperlinkcolor" val="tx"/>
                    </a:ext>
                  </a:extLst>
                </a:hlinkClick>
              </a:rPr>
              <a:t>high conversion rate</a:t>
            </a:r>
            <a:r>
              <a:rPr lang="en-US" sz="1200" dirty="0">
                <a:solidFill>
                  <a:srgbClr val="1F1F1F"/>
                </a:solidFill>
                <a:latin typeface="Century Gothic" panose="020B0502020202020204" pitchFamily="34" charset="0"/>
              </a:rPr>
              <a:t> is indicative of successful marketing and web design: It means people want what you’re offering, and they’re easily able to get it.</a:t>
            </a:r>
          </a:p>
        </p:txBody>
      </p:sp>
      <p:sp>
        <p:nvSpPr>
          <p:cNvPr id="20" name="TextBox 19">
            <a:extLst>
              <a:ext uri="{FF2B5EF4-FFF2-40B4-BE49-F238E27FC236}">
                <a16:creationId xmlns:a16="http://schemas.microsoft.com/office/drawing/2014/main" id="{90F14AD5-E2BA-5AA4-20CB-99FFE708E2F8}"/>
              </a:ext>
            </a:extLst>
          </p:cNvPr>
          <p:cNvSpPr txBox="1"/>
          <p:nvPr/>
        </p:nvSpPr>
        <p:spPr>
          <a:xfrm>
            <a:off x="4665785" y="3752164"/>
            <a:ext cx="7362091" cy="923330"/>
          </a:xfrm>
          <a:prstGeom prst="rect">
            <a:avLst/>
          </a:prstGeom>
          <a:noFill/>
        </p:spPr>
        <p:txBody>
          <a:bodyPr wrap="square" rtlCol="0">
            <a:spAutoFit/>
          </a:bodyPr>
          <a:lstStyle/>
          <a:p>
            <a:pPr marL="457200" rtl="0">
              <a:spcBef>
                <a:spcPts val="0"/>
              </a:spcBef>
              <a:spcAft>
                <a:spcPts val="0"/>
              </a:spcAft>
            </a:pPr>
            <a:r>
              <a:rPr lang="en-US" dirty="0">
                <a:latin typeface="Century Gothic" panose="020B0502020202020204" pitchFamily="34" charset="0"/>
              </a:rPr>
              <a:t>Average Order Value - </a:t>
            </a:r>
            <a:r>
              <a:rPr lang="en-US" sz="1200" dirty="0">
                <a:solidFill>
                  <a:srgbClr val="1F1F1F"/>
                </a:solidFill>
                <a:latin typeface="Century Gothic" panose="020B0502020202020204" pitchFamily="34" charset="0"/>
              </a:rPr>
              <a:t>Average order value (AOV) tracks the average dollar amount spent each time a customer places an order on a website or mobile app. To calculate your company's average order value, simply divide total revenue by the number of orders.</a:t>
            </a:r>
          </a:p>
        </p:txBody>
      </p:sp>
      <p:sp>
        <p:nvSpPr>
          <p:cNvPr id="21" name="TextBox 20">
            <a:extLst>
              <a:ext uri="{FF2B5EF4-FFF2-40B4-BE49-F238E27FC236}">
                <a16:creationId xmlns:a16="http://schemas.microsoft.com/office/drawing/2014/main" id="{90EAFEE4-8308-216E-C110-1986AD214184}"/>
              </a:ext>
            </a:extLst>
          </p:cNvPr>
          <p:cNvSpPr txBox="1"/>
          <p:nvPr/>
        </p:nvSpPr>
        <p:spPr>
          <a:xfrm>
            <a:off x="4654062" y="5455891"/>
            <a:ext cx="7362091" cy="923330"/>
          </a:xfrm>
          <a:prstGeom prst="rect">
            <a:avLst/>
          </a:prstGeom>
          <a:noFill/>
        </p:spPr>
        <p:txBody>
          <a:bodyPr wrap="square" rtlCol="0">
            <a:spAutoFit/>
          </a:bodyPr>
          <a:lstStyle/>
          <a:p>
            <a:pPr marL="457200" rtl="0">
              <a:spcBef>
                <a:spcPts val="0"/>
              </a:spcBef>
              <a:spcAft>
                <a:spcPts val="0"/>
              </a:spcAft>
            </a:pPr>
            <a:r>
              <a:rPr lang="en-US" dirty="0">
                <a:latin typeface="Century Gothic" panose="020B0502020202020204" pitchFamily="34" charset="0"/>
              </a:rPr>
              <a:t>Revenue Per Visit - </a:t>
            </a:r>
            <a:r>
              <a:rPr lang="en-US" sz="1200" dirty="0">
                <a:solidFill>
                  <a:srgbClr val="1F1F1F"/>
                </a:solidFill>
                <a:latin typeface="Century Gothic" panose="020B0502020202020204" pitchFamily="34" charset="0"/>
              </a:rPr>
              <a:t>Revenue Growth is a KPI used to measure how sales are increasing or decreasing over time. It is calculated by dividing revenue generated during one time period by the revenue generated during a subsequent time period, subtracting 1, and then multiplying by 100 to obtain a percentage.</a:t>
            </a:r>
          </a:p>
        </p:txBody>
      </p:sp>
    </p:spTree>
    <p:extLst>
      <p:ext uri="{BB962C8B-B14F-4D97-AF65-F5344CB8AC3E}">
        <p14:creationId xmlns:p14="http://schemas.microsoft.com/office/powerpoint/2010/main" val="107483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CD7F79-731D-F8FC-47B6-3F1AF04F1808}"/>
              </a:ext>
            </a:extLst>
          </p:cNvPr>
          <p:cNvSpPr/>
          <p:nvPr/>
        </p:nvSpPr>
        <p:spPr>
          <a:xfrm>
            <a:off x="0" y="-1"/>
            <a:ext cx="2508738" cy="6858001"/>
          </a:xfrm>
          <a:prstGeom prst="rect">
            <a:avLst/>
          </a:prstGeom>
          <a:solidFill>
            <a:srgbClr val="EF3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EA1D3303-B88A-4ED1-30A9-4075985E8788}"/>
              </a:ext>
            </a:extLst>
          </p:cNvPr>
          <p:cNvPicPr>
            <a:picLocks noChangeAspect="1"/>
          </p:cNvPicPr>
          <p:nvPr/>
        </p:nvPicPr>
        <p:blipFill>
          <a:blip r:embed="rId2"/>
          <a:stretch>
            <a:fillRect/>
          </a:stretch>
        </p:blipFill>
        <p:spPr>
          <a:xfrm>
            <a:off x="-1" y="501678"/>
            <a:ext cx="2508738" cy="721344"/>
          </a:xfrm>
          <a:prstGeom prst="rect">
            <a:avLst/>
          </a:prstGeom>
          <a:ln>
            <a:solidFill>
              <a:schemeClr val="tx1"/>
            </a:solidFill>
          </a:ln>
        </p:spPr>
      </p:pic>
      <p:pic>
        <p:nvPicPr>
          <p:cNvPr id="4" name="Picture 3">
            <a:extLst>
              <a:ext uri="{FF2B5EF4-FFF2-40B4-BE49-F238E27FC236}">
                <a16:creationId xmlns:a16="http://schemas.microsoft.com/office/drawing/2014/main" id="{DE1CDC87-52F8-8173-DC0A-5B3F66134013}"/>
              </a:ext>
            </a:extLst>
          </p:cNvPr>
          <p:cNvPicPr>
            <a:picLocks noChangeAspect="1"/>
          </p:cNvPicPr>
          <p:nvPr/>
        </p:nvPicPr>
        <p:blipFill>
          <a:blip r:embed="rId3"/>
          <a:stretch>
            <a:fillRect/>
          </a:stretch>
        </p:blipFill>
        <p:spPr>
          <a:xfrm>
            <a:off x="3819679" y="480874"/>
            <a:ext cx="1738156" cy="1829638"/>
          </a:xfrm>
          <a:prstGeom prst="rect">
            <a:avLst/>
          </a:prstGeom>
        </p:spPr>
      </p:pic>
      <p:sp>
        <p:nvSpPr>
          <p:cNvPr id="6" name="TextBox 5">
            <a:extLst>
              <a:ext uri="{FF2B5EF4-FFF2-40B4-BE49-F238E27FC236}">
                <a16:creationId xmlns:a16="http://schemas.microsoft.com/office/drawing/2014/main" id="{DD387F58-7530-73F0-4701-39AAD5A1BAED}"/>
              </a:ext>
            </a:extLst>
          </p:cNvPr>
          <p:cNvSpPr txBox="1"/>
          <p:nvPr/>
        </p:nvSpPr>
        <p:spPr>
          <a:xfrm>
            <a:off x="2712576" y="2301690"/>
            <a:ext cx="4530942" cy="923330"/>
          </a:xfrm>
          <a:prstGeom prst="rect">
            <a:avLst/>
          </a:prstGeom>
          <a:noFill/>
        </p:spPr>
        <p:txBody>
          <a:bodyPr wrap="square" rtlCol="0">
            <a:spAutoFit/>
          </a:bodyPr>
          <a:lstStyle/>
          <a:p>
            <a:pPr algn="just" rtl="0" fontAlgn="base">
              <a:spcBef>
                <a:spcPts val="0"/>
              </a:spcBef>
              <a:spcAft>
                <a:spcPts val="0"/>
              </a:spcAft>
            </a:pPr>
            <a:r>
              <a:rPr lang="en-US" dirty="0">
                <a:latin typeface="Century Gothic" panose="020B0502020202020204" pitchFamily="34" charset="0"/>
              </a:rPr>
              <a:t>New users VS Returning User - </a:t>
            </a:r>
            <a:r>
              <a:rPr lang="en-US" sz="1200" b="0" i="0" u="none" strike="noStrike" dirty="0">
                <a:solidFill>
                  <a:srgbClr val="000000"/>
                </a:solidFill>
                <a:effectLst/>
                <a:latin typeface="Century Gothic" panose="020B0502020202020204" pitchFamily="34" charset="0"/>
              </a:rPr>
              <a:t>New users are users who have never been to your website, </a:t>
            </a:r>
            <a:r>
              <a:rPr lang="en-US" sz="1200" b="0" i="1" u="none" strike="noStrike" dirty="0">
                <a:solidFill>
                  <a:srgbClr val="000000"/>
                </a:solidFill>
                <a:effectLst/>
                <a:latin typeface="Century Gothic" panose="020B0502020202020204" pitchFamily="34" charset="0"/>
              </a:rPr>
              <a:t>according to Google’s tracking snippet</a:t>
            </a:r>
            <a:r>
              <a:rPr lang="en-US" sz="1200" b="0" i="0" u="none" strike="noStrike" dirty="0">
                <a:solidFill>
                  <a:srgbClr val="000000"/>
                </a:solidFill>
                <a:effectLst/>
                <a:latin typeface="Century Gothic" panose="020B0502020202020204" pitchFamily="34" charset="0"/>
              </a:rPr>
              <a:t>; returning users have visited your site before.</a:t>
            </a:r>
            <a:endParaRPr lang="en-US" sz="1200" b="0" i="0" u="none" strike="noStrike" dirty="0">
              <a:solidFill>
                <a:srgbClr val="A53010"/>
              </a:solidFill>
              <a:effectLst/>
              <a:latin typeface="Noto Sans Symbols"/>
            </a:endParaRPr>
          </a:p>
        </p:txBody>
      </p:sp>
      <p:pic>
        <p:nvPicPr>
          <p:cNvPr id="7" name="Picture 6">
            <a:extLst>
              <a:ext uri="{FF2B5EF4-FFF2-40B4-BE49-F238E27FC236}">
                <a16:creationId xmlns:a16="http://schemas.microsoft.com/office/drawing/2014/main" id="{A1F7A9C3-3AC5-57B7-E1D8-0194165C6A1B}"/>
              </a:ext>
            </a:extLst>
          </p:cNvPr>
          <p:cNvPicPr>
            <a:picLocks noChangeAspect="1"/>
          </p:cNvPicPr>
          <p:nvPr/>
        </p:nvPicPr>
        <p:blipFill>
          <a:blip r:embed="rId4"/>
          <a:stretch>
            <a:fillRect/>
          </a:stretch>
        </p:blipFill>
        <p:spPr>
          <a:xfrm>
            <a:off x="9279012" y="437021"/>
            <a:ext cx="1529680" cy="1822869"/>
          </a:xfrm>
          <a:prstGeom prst="rect">
            <a:avLst/>
          </a:prstGeom>
        </p:spPr>
      </p:pic>
      <p:sp>
        <p:nvSpPr>
          <p:cNvPr id="8" name="TextBox 7">
            <a:extLst>
              <a:ext uri="{FF2B5EF4-FFF2-40B4-BE49-F238E27FC236}">
                <a16:creationId xmlns:a16="http://schemas.microsoft.com/office/drawing/2014/main" id="{A25C7EB4-81CA-5394-E270-281128519E62}"/>
              </a:ext>
            </a:extLst>
          </p:cNvPr>
          <p:cNvSpPr txBox="1"/>
          <p:nvPr/>
        </p:nvSpPr>
        <p:spPr>
          <a:xfrm>
            <a:off x="7447356" y="2313579"/>
            <a:ext cx="4530942" cy="1107996"/>
          </a:xfrm>
          <a:prstGeom prst="rect">
            <a:avLst/>
          </a:prstGeom>
          <a:noFill/>
        </p:spPr>
        <p:txBody>
          <a:bodyPr wrap="square" rtlCol="0">
            <a:spAutoFit/>
          </a:bodyPr>
          <a:lstStyle/>
          <a:p>
            <a:pPr algn="just"/>
            <a:r>
              <a:rPr lang="en-US" dirty="0">
                <a:latin typeface="Century Gothic" panose="020B0502020202020204" pitchFamily="34" charset="0"/>
              </a:rPr>
              <a:t>Sessions Per User - </a:t>
            </a:r>
            <a:r>
              <a:rPr lang="en-US" sz="1200" dirty="0">
                <a:solidFill>
                  <a:srgbClr val="000000"/>
                </a:solidFill>
                <a:latin typeface="Century Gothic" panose="020B0502020202020204" pitchFamily="34" charset="0"/>
              </a:rPr>
              <a:t>Sessions per User counts the average number of sessions initiated by each user or visitor to your website/application. This metric is mainly used to determine how frequently users return to your website or app.</a:t>
            </a:r>
          </a:p>
        </p:txBody>
      </p:sp>
      <p:pic>
        <p:nvPicPr>
          <p:cNvPr id="9" name="Picture 8">
            <a:extLst>
              <a:ext uri="{FF2B5EF4-FFF2-40B4-BE49-F238E27FC236}">
                <a16:creationId xmlns:a16="http://schemas.microsoft.com/office/drawing/2014/main" id="{CFB01AA8-0069-2473-9DB6-90B630B45B71}"/>
              </a:ext>
            </a:extLst>
          </p:cNvPr>
          <p:cNvPicPr>
            <a:picLocks noChangeAspect="1"/>
          </p:cNvPicPr>
          <p:nvPr/>
        </p:nvPicPr>
        <p:blipFill>
          <a:blip r:embed="rId5"/>
          <a:stretch>
            <a:fillRect/>
          </a:stretch>
        </p:blipFill>
        <p:spPr>
          <a:xfrm>
            <a:off x="6238924" y="3417112"/>
            <a:ext cx="1738156" cy="1738156"/>
          </a:xfrm>
          <a:prstGeom prst="rect">
            <a:avLst/>
          </a:prstGeom>
        </p:spPr>
      </p:pic>
      <p:sp>
        <p:nvSpPr>
          <p:cNvPr id="10" name="TextBox 9">
            <a:extLst>
              <a:ext uri="{FF2B5EF4-FFF2-40B4-BE49-F238E27FC236}">
                <a16:creationId xmlns:a16="http://schemas.microsoft.com/office/drawing/2014/main" id="{A4EF44EB-9337-CD74-58A9-AEEB6FF7F341}"/>
              </a:ext>
            </a:extLst>
          </p:cNvPr>
          <p:cNvSpPr txBox="1"/>
          <p:nvPr/>
        </p:nvSpPr>
        <p:spPr>
          <a:xfrm>
            <a:off x="468921" y="3167389"/>
            <a:ext cx="1570893" cy="461665"/>
          </a:xfrm>
          <a:prstGeom prst="rect">
            <a:avLst/>
          </a:prstGeom>
          <a:noFill/>
        </p:spPr>
        <p:txBody>
          <a:bodyPr wrap="square" rtlCol="0">
            <a:spAutoFit/>
          </a:bodyPr>
          <a:lstStyle/>
          <a:p>
            <a:pPr algn="ctr"/>
            <a:r>
              <a:rPr lang="en-US" sz="2400" dirty="0">
                <a:latin typeface="Century Gothic" panose="020B0502020202020204" pitchFamily="34" charset="0"/>
              </a:rPr>
              <a:t>Metrics</a:t>
            </a:r>
          </a:p>
        </p:txBody>
      </p:sp>
      <p:sp>
        <p:nvSpPr>
          <p:cNvPr id="11" name="TextBox 10">
            <a:extLst>
              <a:ext uri="{FF2B5EF4-FFF2-40B4-BE49-F238E27FC236}">
                <a16:creationId xmlns:a16="http://schemas.microsoft.com/office/drawing/2014/main" id="{4CA94F14-C505-19ED-BB31-D6551005A9FD}"/>
              </a:ext>
            </a:extLst>
          </p:cNvPr>
          <p:cNvSpPr txBox="1"/>
          <p:nvPr/>
        </p:nvSpPr>
        <p:spPr>
          <a:xfrm>
            <a:off x="3819679" y="5155268"/>
            <a:ext cx="6576646" cy="923330"/>
          </a:xfrm>
          <a:prstGeom prst="rect">
            <a:avLst/>
          </a:prstGeom>
          <a:noFill/>
        </p:spPr>
        <p:txBody>
          <a:bodyPr wrap="square" rtlCol="0">
            <a:spAutoFit/>
          </a:bodyPr>
          <a:lstStyle/>
          <a:p>
            <a:pPr marL="457200" algn="just" rtl="0">
              <a:spcBef>
                <a:spcPts val="0"/>
              </a:spcBef>
              <a:spcAft>
                <a:spcPts val="0"/>
              </a:spcAft>
            </a:pPr>
            <a:r>
              <a:rPr lang="en-US" dirty="0">
                <a:latin typeface="Century Gothic" panose="020B0502020202020204" pitchFamily="34" charset="0"/>
              </a:rPr>
              <a:t>Average Session Duration - </a:t>
            </a:r>
            <a:r>
              <a:rPr lang="en-US" sz="1200" dirty="0">
                <a:solidFill>
                  <a:srgbClr val="000000"/>
                </a:solidFill>
                <a:latin typeface="Century Gothic" panose="020B0502020202020204" pitchFamily="34" charset="0"/>
              </a:rPr>
              <a:t>Average session duration’ is a metric that measures the average length of sessions on your website. Google Analytics begins counting a session from the moment a user lands on your site, and continues counting until the session ends</a:t>
            </a:r>
            <a:endParaRPr lang="en-US" dirty="0">
              <a:latin typeface="Century Gothic" panose="020B0502020202020204" pitchFamily="34" charset="0"/>
            </a:endParaRPr>
          </a:p>
        </p:txBody>
      </p:sp>
    </p:spTree>
    <p:extLst>
      <p:ext uri="{BB962C8B-B14F-4D97-AF65-F5344CB8AC3E}">
        <p14:creationId xmlns:p14="http://schemas.microsoft.com/office/powerpoint/2010/main" val="3032903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3919F5-D1D2-D6A7-6F95-9437CD940455}"/>
              </a:ext>
            </a:extLst>
          </p:cNvPr>
          <p:cNvSpPr/>
          <p:nvPr/>
        </p:nvSpPr>
        <p:spPr>
          <a:xfrm>
            <a:off x="0" y="-1"/>
            <a:ext cx="2508738" cy="6858001"/>
          </a:xfrm>
          <a:prstGeom prst="rect">
            <a:avLst/>
          </a:prstGeom>
          <a:solidFill>
            <a:srgbClr val="EF3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BE575805-E5A8-D593-C0A9-94C70CAAC40F}"/>
              </a:ext>
            </a:extLst>
          </p:cNvPr>
          <p:cNvSpPr txBox="1"/>
          <p:nvPr/>
        </p:nvSpPr>
        <p:spPr>
          <a:xfrm>
            <a:off x="386862" y="2951946"/>
            <a:ext cx="1723292" cy="830997"/>
          </a:xfrm>
          <a:prstGeom prst="rect">
            <a:avLst/>
          </a:prstGeom>
          <a:noFill/>
        </p:spPr>
        <p:txBody>
          <a:bodyPr wrap="square" rtlCol="0">
            <a:spAutoFit/>
          </a:bodyPr>
          <a:lstStyle/>
          <a:p>
            <a:pPr algn="ctr"/>
            <a:r>
              <a:rPr lang="en-US" sz="2400" dirty="0">
                <a:latin typeface="Century Gothic" panose="020B0502020202020204" pitchFamily="34" charset="0"/>
              </a:rPr>
              <a:t>Bounce Rate</a:t>
            </a:r>
          </a:p>
        </p:txBody>
      </p:sp>
      <p:pic>
        <p:nvPicPr>
          <p:cNvPr id="1026" name="Picture 2">
            <a:extLst>
              <a:ext uri="{FF2B5EF4-FFF2-40B4-BE49-F238E27FC236}">
                <a16:creationId xmlns:a16="http://schemas.microsoft.com/office/drawing/2014/main" id="{F5B894A6-4691-D2FA-2C86-0B2B3A82D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811823"/>
            <a:ext cx="8870533" cy="523435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4E7FDC5-FE59-656D-C59B-1CDF0137E70C}"/>
              </a:ext>
            </a:extLst>
          </p:cNvPr>
          <p:cNvPicPr>
            <a:picLocks noChangeAspect="1"/>
          </p:cNvPicPr>
          <p:nvPr/>
        </p:nvPicPr>
        <p:blipFill>
          <a:blip r:embed="rId3"/>
          <a:stretch>
            <a:fillRect/>
          </a:stretch>
        </p:blipFill>
        <p:spPr>
          <a:xfrm>
            <a:off x="-1" y="501678"/>
            <a:ext cx="2508738" cy="721344"/>
          </a:xfrm>
          <a:prstGeom prst="rect">
            <a:avLst/>
          </a:prstGeom>
        </p:spPr>
      </p:pic>
    </p:spTree>
    <p:extLst>
      <p:ext uri="{BB962C8B-B14F-4D97-AF65-F5344CB8AC3E}">
        <p14:creationId xmlns:p14="http://schemas.microsoft.com/office/powerpoint/2010/main" val="717698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BCA94F-D73D-9BF2-DAE2-551619E78A06}"/>
              </a:ext>
            </a:extLst>
          </p:cNvPr>
          <p:cNvSpPr/>
          <p:nvPr/>
        </p:nvSpPr>
        <p:spPr>
          <a:xfrm>
            <a:off x="0" y="-1"/>
            <a:ext cx="2508738" cy="6858001"/>
          </a:xfrm>
          <a:prstGeom prst="rect">
            <a:avLst/>
          </a:prstGeom>
          <a:solidFill>
            <a:srgbClr val="EF3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861DFD11-7AF7-F218-5208-727E5E6933AE}"/>
              </a:ext>
            </a:extLst>
          </p:cNvPr>
          <p:cNvSpPr txBox="1"/>
          <p:nvPr/>
        </p:nvSpPr>
        <p:spPr>
          <a:xfrm>
            <a:off x="334107" y="2736501"/>
            <a:ext cx="1840523" cy="830997"/>
          </a:xfrm>
          <a:prstGeom prst="rect">
            <a:avLst/>
          </a:prstGeom>
          <a:noFill/>
        </p:spPr>
        <p:txBody>
          <a:bodyPr wrap="square" rtlCol="0">
            <a:spAutoFit/>
          </a:bodyPr>
          <a:lstStyle/>
          <a:p>
            <a:pPr algn="ctr"/>
            <a:r>
              <a:rPr lang="en-US" sz="2400" dirty="0">
                <a:latin typeface="Century Gothic" panose="020B0502020202020204" pitchFamily="34" charset="0"/>
              </a:rPr>
              <a:t>Conversion Rate</a:t>
            </a:r>
          </a:p>
        </p:txBody>
      </p:sp>
      <p:pic>
        <p:nvPicPr>
          <p:cNvPr id="2050" name="Picture 2">
            <a:extLst>
              <a:ext uri="{FF2B5EF4-FFF2-40B4-BE49-F238E27FC236}">
                <a16:creationId xmlns:a16="http://schemas.microsoft.com/office/drawing/2014/main" id="{0CE231F1-07AE-98BC-685E-345DFE927F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784" y="862350"/>
            <a:ext cx="9202615" cy="15721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D395038-DF74-2C87-D54D-C13D98DC8729}"/>
              </a:ext>
            </a:extLst>
          </p:cNvPr>
          <p:cNvSpPr/>
          <p:nvPr/>
        </p:nvSpPr>
        <p:spPr>
          <a:xfrm>
            <a:off x="2760783" y="2883877"/>
            <a:ext cx="9202615" cy="1641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652976C-5D19-5516-6AE6-B16A161A65B8}"/>
              </a:ext>
            </a:extLst>
          </p:cNvPr>
          <p:cNvPicPr>
            <a:picLocks noChangeAspect="1"/>
          </p:cNvPicPr>
          <p:nvPr/>
        </p:nvPicPr>
        <p:blipFill>
          <a:blip r:embed="rId4"/>
          <a:stretch>
            <a:fillRect/>
          </a:stretch>
        </p:blipFill>
        <p:spPr>
          <a:xfrm>
            <a:off x="-1" y="501678"/>
            <a:ext cx="2508738" cy="721344"/>
          </a:xfrm>
          <a:prstGeom prst="rect">
            <a:avLst/>
          </a:prstGeom>
          <a:ln>
            <a:solidFill>
              <a:schemeClr val="tx1"/>
            </a:solidFill>
          </a:ln>
        </p:spPr>
      </p:pic>
      <p:pic>
        <p:nvPicPr>
          <p:cNvPr id="7" name="Picture 6">
            <a:extLst>
              <a:ext uri="{FF2B5EF4-FFF2-40B4-BE49-F238E27FC236}">
                <a16:creationId xmlns:a16="http://schemas.microsoft.com/office/drawing/2014/main" id="{5E25D146-815A-AC6B-28AB-19E987CEA23F}"/>
              </a:ext>
            </a:extLst>
          </p:cNvPr>
          <p:cNvPicPr>
            <a:picLocks noChangeAspect="1"/>
          </p:cNvPicPr>
          <p:nvPr/>
        </p:nvPicPr>
        <p:blipFill>
          <a:blip r:embed="rId5"/>
          <a:stretch>
            <a:fillRect/>
          </a:stretch>
        </p:blipFill>
        <p:spPr>
          <a:xfrm>
            <a:off x="2760783" y="3123058"/>
            <a:ext cx="5970583" cy="3594134"/>
          </a:xfrm>
          <a:prstGeom prst="rect">
            <a:avLst/>
          </a:prstGeom>
        </p:spPr>
      </p:pic>
      <p:sp>
        <p:nvSpPr>
          <p:cNvPr id="8" name="TextBox 7">
            <a:extLst>
              <a:ext uri="{FF2B5EF4-FFF2-40B4-BE49-F238E27FC236}">
                <a16:creationId xmlns:a16="http://schemas.microsoft.com/office/drawing/2014/main" id="{FAAD50CA-8134-1D78-3551-F019A8F1FE88}"/>
              </a:ext>
            </a:extLst>
          </p:cNvPr>
          <p:cNvSpPr txBox="1"/>
          <p:nvPr/>
        </p:nvSpPr>
        <p:spPr>
          <a:xfrm>
            <a:off x="8843058" y="3429000"/>
            <a:ext cx="3120340" cy="2308324"/>
          </a:xfrm>
          <a:prstGeom prst="rect">
            <a:avLst/>
          </a:prstGeom>
          <a:noFill/>
        </p:spPr>
        <p:txBody>
          <a:bodyPr wrap="square" rtlCol="0">
            <a:spAutoFit/>
          </a:bodyPr>
          <a:lstStyle/>
          <a:p>
            <a:pPr marL="285750" indent="-285750">
              <a:buFont typeface="Arial" panose="020B0604020202020204" pitchFamily="34" charset="0"/>
              <a:buChar char="•"/>
            </a:pPr>
            <a:r>
              <a:rPr lang="en-US" sz="1800" b="0" i="0" u="none" strike="noStrike" dirty="0">
                <a:solidFill>
                  <a:srgbClr val="3F3F3F"/>
                </a:solidFill>
                <a:effectLst/>
                <a:latin typeface="Century Gothic" panose="020B0502020202020204" pitchFamily="34" charset="0"/>
              </a:rPr>
              <a:t>Overall: Decreased by 10.51%</a:t>
            </a:r>
          </a:p>
          <a:p>
            <a:pPr marL="285750" indent="-285750">
              <a:buFont typeface="Arial" panose="020B0604020202020204" pitchFamily="34" charset="0"/>
              <a:buChar char="•"/>
            </a:pPr>
            <a:r>
              <a:rPr lang="en-US" dirty="0">
                <a:solidFill>
                  <a:srgbClr val="3F3F3F"/>
                </a:solidFill>
                <a:latin typeface="Century Gothic" panose="020B0502020202020204" pitchFamily="34" charset="0"/>
              </a:rPr>
              <a:t>Paid Search: highest conv rate.</a:t>
            </a:r>
          </a:p>
          <a:p>
            <a:pPr marL="285750" indent="-285750">
              <a:buFont typeface="Arial" panose="020B0604020202020204" pitchFamily="34" charset="0"/>
              <a:buChar char="•"/>
            </a:pPr>
            <a:r>
              <a:rPr lang="en-US" dirty="0">
                <a:solidFill>
                  <a:srgbClr val="3F3F3F"/>
                </a:solidFill>
                <a:latin typeface="Century Gothic" panose="020B0502020202020204" pitchFamily="34" charset="0"/>
              </a:rPr>
              <a:t>Best hour: 4 pm</a:t>
            </a:r>
          </a:p>
          <a:p>
            <a:pPr marL="285750" indent="-285750">
              <a:buFont typeface="Arial" panose="020B0604020202020204" pitchFamily="34" charset="0"/>
              <a:buChar char="•"/>
            </a:pPr>
            <a:r>
              <a:rPr lang="en-US" dirty="0">
                <a:solidFill>
                  <a:srgbClr val="3F3F3F"/>
                </a:solidFill>
                <a:latin typeface="Century Gothic" panose="020B0502020202020204" pitchFamily="34" charset="0"/>
              </a:rPr>
              <a:t>Landing page: Men’s T-shirt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0223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A042A9-137C-1FD1-9F5C-2C0A1D930C3A}"/>
              </a:ext>
            </a:extLst>
          </p:cNvPr>
          <p:cNvSpPr/>
          <p:nvPr/>
        </p:nvSpPr>
        <p:spPr>
          <a:xfrm>
            <a:off x="0" y="-1"/>
            <a:ext cx="2508738" cy="6858001"/>
          </a:xfrm>
          <a:prstGeom prst="rect">
            <a:avLst/>
          </a:prstGeom>
          <a:solidFill>
            <a:srgbClr val="EF31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E363BC8-E5E2-38B1-6B57-31224FDCE30F}"/>
              </a:ext>
            </a:extLst>
          </p:cNvPr>
          <p:cNvSpPr txBox="1"/>
          <p:nvPr/>
        </p:nvSpPr>
        <p:spPr>
          <a:xfrm>
            <a:off x="375138" y="3075055"/>
            <a:ext cx="1758461" cy="1200329"/>
          </a:xfrm>
          <a:prstGeom prst="rect">
            <a:avLst/>
          </a:prstGeom>
          <a:noFill/>
        </p:spPr>
        <p:txBody>
          <a:bodyPr wrap="square" rtlCol="0">
            <a:spAutoFit/>
          </a:bodyPr>
          <a:lstStyle/>
          <a:p>
            <a:pPr algn="ctr"/>
            <a:r>
              <a:rPr lang="en-US" sz="2400" dirty="0">
                <a:latin typeface="Century Gothic" panose="020B0502020202020204" pitchFamily="34" charset="0"/>
              </a:rPr>
              <a:t>Average Order Value</a:t>
            </a:r>
          </a:p>
        </p:txBody>
      </p:sp>
      <p:pic>
        <p:nvPicPr>
          <p:cNvPr id="3074" name="Picture 2">
            <a:extLst>
              <a:ext uri="{FF2B5EF4-FFF2-40B4-BE49-F238E27FC236}">
                <a16:creationId xmlns:a16="http://schemas.microsoft.com/office/drawing/2014/main" id="{72DBEACF-21DD-AE4B-19B0-15F4E0189F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691" y="386585"/>
            <a:ext cx="9413631" cy="223451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DC7AE0A-3D82-4CD2-12E1-32CE80DB6C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0535" y="2858639"/>
            <a:ext cx="5907942" cy="181782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90E1A9F-25C8-191B-461B-C07F6E01DC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1677" y="4852654"/>
            <a:ext cx="5907942" cy="179000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A5FC783-CD3C-2A4E-343D-3342B105766E}"/>
              </a:ext>
            </a:extLst>
          </p:cNvPr>
          <p:cNvPicPr>
            <a:picLocks noChangeAspect="1"/>
          </p:cNvPicPr>
          <p:nvPr/>
        </p:nvPicPr>
        <p:blipFill>
          <a:blip r:embed="rId5"/>
          <a:stretch>
            <a:fillRect/>
          </a:stretch>
        </p:blipFill>
        <p:spPr>
          <a:xfrm>
            <a:off x="-1" y="501678"/>
            <a:ext cx="2508738" cy="721344"/>
          </a:xfrm>
          <a:prstGeom prst="rect">
            <a:avLst/>
          </a:prstGeom>
          <a:ln>
            <a:solidFill>
              <a:schemeClr val="tx1"/>
            </a:solidFill>
          </a:ln>
        </p:spPr>
      </p:pic>
    </p:spTree>
    <p:extLst>
      <p:ext uri="{BB962C8B-B14F-4D97-AF65-F5344CB8AC3E}">
        <p14:creationId xmlns:p14="http://schemas.microsoft.com/office/powerpoint/2010/main" val="944082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1829</TotalTime>
  <Words>1308</Words>
  <Application>Microsoft Office PowerPoint</Application>
  <PresentationFormat>Widescreen</PresentationFormat>
  <Paragraphs>103</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Century Gothic</vt:lpstr>
      <vt:lpstr>Noto Sans Symbols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More, Rajnandini Y</dc:creator>
  <cp:lastModifiedBy>Bhingarde, Parth Milind</cp:lastModifiedBy>
  <cp:revision>35</cp:revision>
  <dcterms:created xsi:type="dcterms:W3CDTF">2022-11-20T20:09:46Z</dcterms:created>
  <dcterms:modified xsi:type="dcterms:W3CDTF">2025-08-06T22:40:04Z</dcterms:modified>
</cp:coreProperties>
</file>