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24FDC-686B-448B-9B7E-B3E80B516856}" type="doc">
      <dgm:prSet loTypeId="urn:microsoft.com/office/officeart/2005/8/layout/process2" loCatId="process" qsTypeId="urn:microsoft.com/office/officeart/2005/8/quickstyle/simple1" qsCatId="simple" csTypeId="urn:microsoft.com/office/officeart/2005/8/colors/accent0_2" csCatId="mainScheme" phldr="1"/>
      <dgm:spPr/>
    </dgm:pt>
    <dgm:pt modelId="{C90F11DC-FE5E-4730-9A33-3C0AF6A4E317}">
      <dgm:prSet phldrT="[Text]"/>
      <dgm:spPr/>
      <dgm:t>
        <a:bodyPr/>
        <a:lstStyle/>
        <a:p>
          <a:r>
            <a:rPr lang="en-GB" b="1" i="0" dirty="0" smtClean="0"/>
            <a:t>Raspberry Pi </a:t>
          </a:r>
        </a:p>
        <a:p>
          <a:r>
            <a:rPr lang="en-GB" b="0" i="0" dirty="0" smtClean="0"/>
            <a:t>GPIO Pins </a:t>
          </a:r>
          <a:endParaRPr lang="en-US" dirty="0"/>
        </a:p>
      </dgm:t>
    </dgm:pt>
    <dgm:pt modelId="{F476926E-7548-4E1A-9675-A09358F19BC9}" type="parTrans" cxnId="{C90C5930-0365-4303-8EF0-E19C54F8AA58}">
      <dgm:prSet/>
      <dgm:spPr/>
      <dgm:t>
        <a:bodyPr/>
        <a:lstStyle/>
        <a:p>
          <a:endParaRPr lang="en-US"/>
        </a:p>
      </dgm:t>
    </dgm:pt>
    <dgm:pt modelId="{D853DFDE-A042-4936-B2AB-C15644E362EC}" type="sibTrans" cxnId="{C90C5930-0365-4303-8EF0-E19C54F8AA58}">
      <dgm:prSet/>
      <dgm:spPr/>
      <dgm:t>
        <a:bodyPr/>
        <a:lstStyle/>
        <a:p>
          <a:endParaRPr lang="en-US"/>
        </a:p>
      </dgm:t>
    </dgm:pt>
    <dgm:pt modelId="{2F098FD7-2565-4B10-BC8A-51746DB5870C}">
      <dgm:prSet phldrT="[Text]"/>
      <dgm:spPr/>
      <dgm:t>
        <a:bodyPr/>
        <a:lstStyle/>
        <a:p>
          <a:r>
            <a:rPr lang="en-GB" b="1" i="0" dirty="0" smtClean="0"/>
            <a:t>Soil Moisture Sensor </a:t>
          </a:r>
        </a:p>
        <a:p>
          <a:r>
            <a:rPr lang="en-GB" b="0" i="0" dirty="0" smtClean="0"/>
            <a:t>Analog Output </a:t>
          </a:r>
          <a:endParaRPr lang="en-US" dirty="0"/>
        </a:p>
      </dgm:t>
    </dgm:pt>
    <dgm:pt modelId="{9C304094-1424-4212-AC99-F2D44E577A30}" type="parTrans" cxnId="{11C1BE30-A515-45DE-8A30-FB0C3720EFCA}">
      <dgm:prSet/>
      <dgm:spPr/>
      <dgm:t>
        <a:bodyPr/>
        <a:lstStyle/>
        <a:p>
          <a:endParaRPr lang="en-US"/>
        </a:p>
      </dgm:t>
    </dgm:pt>
    <dgm:pt modelId="{749A1035-A10E-4AA3-B719-EFE431DC9D25}" type="sibTrans" cxnId="{11C1BE30-A515-45DE-8A30-FB0C3720EFCA}">
      <dgm:prSet/>
      <dgm:spPr/>
      <dgm:t>
        <a:bodyPr/>
        <a:lstStyle/>
        <a:p>
          <a:endParaRPr lang="en-US"/>
        </a:p>
      </dgm:t>
    </dgm:pt>
    <dgm:pt modelId="{7AFA1495-72E4-46F2-B6A0-F6BECC3500D9}">
      <dgm:prSet phldrT="[Text]"/>
      <dgm:spPr/>
      <dgm:t>
        <a:bodyPr/>
        <a:lstStyle/>
        <a:p>
          <a:r>
            <a:rPr lang="en-GB" b="1" i="0" dirty="0" smtClean="0"/>
            <a:t>Water Pump</a:t>
          </a:r>
        </a:p>
        <a:p>
          <a:r>
            <a:rPr lang="en-GB" b="0" i="0" dirty="0" smtClean="0"/>
            <a:t> Power Supply Control Signal</a:t>
          </a:r>
          <a:endParaRPr lang="en-US" dirty="0"/>
        </a:p>
      </dgm:t>
    </dgm:pt>
    <dgm:pt modelId="{88BAAE15-A023-440C-B3F8-BB717ACCC8A6}" type="parTrans" cxnId="{BDAE8005-9794-45F2-9E53-0C9A10D9FDA3}">
      <dgm:prSet/>
      <dgm:spPr/>
      <dgm:t>
        <a:bodyPr/>
        <a:lstStyle/>
        <a:p>
          <a:endParaRPr lang="en-US"/>
        </a:p>
      </dgm:t>
    </dgm:pt>
    <dgm:pt modelId="{F0924872-294F-4BA6-B9F3-18DC6147B9C7}" type="sibTrans" cxnId="{BDAE8005-9794-45F2-9E53-0C9A10D9FDA3}">
      <dgm:prSet/>
      <dgm:spPr/>
      <dgm:t>
        <a:bodyPr/>
        <a:lstStyle/>
        <a:p>
          <a:endParaRPr lang="en-US"/>
        </a:p>
      </dgm:t>
    </dgm:pt>
    <dgm:pt modelId="{E9BC0F33-60A7-4C50-983A-9394B13E6BBB}" type="pres">
      <dgm:prSet presAssocID="{95A24FDC-686B-448B-9B7E-B3E80B516856}" presName="linearFlow" presStyleCnt="0">
        <dgm:presLayoutVars>
          <dgm:resizeHandles val="exact"/>
        </dgm:presLayoutVars>
      </dgm:prSet>
      <dgm:spPr/>
    </dgm:pt>
    <dgm:pt modelId="{46CEC57C-DE2E-4EC0-A91E-D50526CFC112}" type="pres">
      <dgm:prSet presAssocID="{C90F11DC-FE5E-4730-9A33-3C0AF6A4E317}" presName="node" presStyleLbl="node1" presStyleIdx="0" presStyleCnt="3">
        <dgm:presLayoutVars>
          <dgm:bulletEnabled val="1"/>
        </dgm:presLayoutVars>
      </dgm:prSet>
      <dgm:spPr/>
      <dgm:t>
        <a:bodyPr/>
        <a:lstStyle/>
        <a:p>
          <a:endParaRPr lang="en-US"/>
        </a:p>
      </dgm:t>
    </dgm:pt>
    <dgm:pt modelId="{E8E6FF67-AFA4-4815-8EB7-33A032C3C6AC}" type="pres">
      <dgm:prSet presAssocID="{D853DFDE-A042-4936-B2AB-C15644E362EC}" presName="sibTrans" presStyleLbl="sibTrans2D1" presStyleIdx="0" presStyleCnt="2"/>
      <dgm:spPr/>
    </dgm:pt>
    <dgm:pt modelId="{D1810156-DE65-4D2A-A1BB-24C5FE079750}" type="pres">
      <dgm:prSet presAssocID="{D853DFDE-A042-4936-B2AB-C15644E362EC}" presName="connectorText" presStyleLbl="sibTrans2D1" presStyleIdx="0" presStyleCnt="2"/>
      <dgm:spPr/>
    </dgm:pt>
    <dgm:pt modelId="{7798B908-AB2C-4700-ABD1-AE61D85073D4}" type="pres">
      <dgm:prSet presAssocID="{2F098FD7-2565-4B10-BC8A-51746DB5870C}" presName="node" presStyleLbl="node1" presStyleIdx="1" presStyleCnt="3">
        <dgm:presLayoutVars>
          <dgm:bulletEnabled val="1"/>
        </dgm:presLayoutVars>
      </dgm:prSet>
      <dgm:spPr/>
      <dgm:t>
        <a:bodyPr/>
        <a:lstStyle/>
        <a:p>
          <a:endParaRPr lang="en-US"/>
        </a:p>
      </dgm:t>
    </dgm:pt>
    <dgm:pt modelId="{DF3E09A4-4DC1-4FDB-B0F0-1B4959693F24}" type="pres">
      <dgm:prSet presAssocID="{749A1035-A10E-4AA3-B719-EFE431DC9D25}" presName="sibTrans" presStyleLbl="sibTrans2D1" presStyleIdx="1" presStyleCnt="2"/>
      <dgm:spPr/>
    </dgm:pt>
    <dgm:pt modelId="{E6DD3084-D263-4EDA-9C28-A589F5BE9753}" type="pres">
      <dgm:prSet presAssocID="{749A1035-A10E-4AA3-B719-EFE431DC9D25}" presName="connectorText" presStyleLbl="sibTrans2D1" presStyleIdx="1" presStyleCnt="2"/>
      <dgm:spPr/>
    </dgm:pt>
    <dgm:pt modelId="{C43D32AC-5D29-41FF-AE3D-B56AD3809E57}" type="pres">
      <dgm:prSet presAssocID="{7AFA1495-72E4-46F2-B6A0-F6BECC3500D9}" presName="node" presStyleLbl="node1" presStyleIdx="2" presStyleCnt="3">
        <dgm:presLayoutVars>
          <dgm:bulletEnabled val="1"/>
        </dgm:presLayoutVars>
      </dgm:prSet>
      <dgm:spPr/>
      <dgm:t>
        <a:bodyPr/>
        <a:lstStyle/>
        <a:p>
          <a:endParaRPr lang="en-US"/>
        </a:p>
      </dgm:t>
    </dgm:pt>
  </dgm:ptLst>
  <dgm:cxnLst>
    <dgm:cxn modelId="{11C1BE30-A515-45DE-8A30-FB0C3720EFCA}" srcId="{95A24FDC-686B-448B-9B7E-B3E80B516856}" destId="{2F098FD7-2565-4B10-BC8A-51746DB5870C}" srcOrd="1" destOrd="0" parTransId="{9C304094-1424-4212-AC99-F2D44E577A30}" sibTransId="{749A1035-A10E-4AA3-B719-EFE431DC9D25}"/>
    <dgm:cxn modelId="{AC932DF6-168B-48C5-8C08-33B68AA7A349}" type="presOf" srcId="{95A24FDC-686B-448B-9B7E-B3E80B516856}" destId="{E9BC0F33-60A7-4C50-983A-9394B13E6BBB}" srcOrd="0" destOrd="0" presId="urn:microsoft.com/office/officeart/2005/8/layout/process2"/>
    <dgm:cxn modelId="{C90C5930-0365-4303-8EF0-E19C54F8AA58}" srcId="{95A24FDC-686B-448B-9B7E-B3E80B516856}" destId="{C90F11DC-FE5E-4730-9A33-3C0AF6A4E317}" srcOrd="0" destOrd="0" parTransId="{F476926E-7548-4E1A-9675-A09358F19BC9}" sibTransId="{D853DFDE-A042-4936-B2AB-C15644E362EC}"/>
    <dgm:cxn modelId="{C8353A14-3147-4BED-B3BE-123F6015D571}" type="presOf" srcId="{749A1035-A10E-4AA3-B719-EFE431DC9D25}" destId="{DF3E09A4-4DC1-4FDB-B0F0-1B4959693F24}" srcOrd="0" destOrd="0" presId="urn:microsoft.com/office/officeart/2005/8/layout/process2"/>
    <dgm:cxn modelId="{522A17C0-5CB6-492E-8C07-D438751E9284}" type="presOf" srcId="{2F098FD7-2565-4B10-BC8A-51746DB5870C}" destId="{7798B908-AB2C-4700-ABD1-AE61D85073D4}" srcOrd="0" destOrd="0" presId="urn:microsoft.com/office/officeart/2005/8/layout/process2"/>
    <dgm:cxn modelId="{BDAE8005-9794-45F2-9E53-0C9A10D9FDA3}" srcId="{95A24FDC-686B-448B-9B7E-B3E80B516856}" destId="{7AFA1495-72E4-46F2-B6A0-F6BECC3500D9}" srcOrd="2" destOrd="0" parTransId="{88BAAE15-A023-440C-B3F8-BB717ACCC8A6}" sibTransId="{F0924872-294F-4BA6-B9F3-18DC6147B9C7}"/>
    <dgm:cxn modelId="{B07022A6-A4D5-4FA1-9921-88216B47ABF3}" type="presOf" srcId="{749A1035-A10E-4AA3-B719-EFE431DC9D25}" destId="{E6DD3084-D263-4EDA-9C28-A589F5BE9753}" srcOrd="1" destOrd="0" presId="urn:microsoft.com/office/officeart/2005/8/layout/process2"/>
    <dgm:cxn modelId="{85F0A1AD-C56D-4797-AB30-AECE84AA6F36}" type="presOf" srcId="{C90F11DC-FE5E-4730-9A33-3C0AF6A4E317}" destId="{46CEC57C-DE2E-4EC0-A91E-D50526CFC112}" srcOrd="0" destOrd="0" presId="urn:microsoft.com/office/officeart/2005/8/layout/process2"/>
    <dgm:cxn modelId="{DE762CA2-CF4C-4818-9EB8-A2FCDFE25C77}" type="presOf" srcId="{D853DFDE-A042-4936-B2AB-C15644E362EC}" destId="{E8E6FF67-AFA4-4815-8EB7-33A032C3C6AC}" srcOrd="0" destOrd="0" presId="urn:microsoft.com/office/officeart/2005/8/layout/process2"/>
    <dgm:cxn modelId="{53577DB3-E5D9-4AF1-9AA5-573F85C8DA18}" type="presOf" srcId="{7AFA1495-72E4-46F2-B6A0-F6BECC3500D9}" destId="{C43D32AC-5D29-41FF-AE3D-B56AD3809E57}" srcOrd="0" destOrd="0" presId="urn:microsoft.com/office/officeart/2005/8/layout/process2"/>
    <dgm:cxn modelId="{71D4BBF7-D4FF-49A5-97B0-1A926BC3F479}" type="presOf" srcId="{D853DFDE-A042-4936-B2AB-C15644E362EC}" destId="{D1810156-DE65-4D2A-A1BB-24C5FE079750}" srcOrd="1" destOrd="0" presId="urn:microsoft.com/office/officeart/2005/8/layout/process2"/>
    <dgm:cxn modelId="{7F32D543-0601-46C2-99A9-CD0278B51504}" type="presParOf" srcId="{E9BC0F33-60A7-4C50-983A-9394B13E6BBB}" destId="{46CEC57C-DE2E-4EC0-A91E-D50526CFC112}" srcOrd="0" destOrd="0" presId="urn:microsoft.com/office/officeart/2005/8/layout/process2"/>
    <dgm:cxn modelId="{F91F6A3B-3963-4601-B936-158768A823FB}" type="presParOf" srcId="{E9BC0F33-60A7-4C50-983A-9394B13E6BBB}" destId="{E8E6FF67-AFA4-4815-8EB7-33A032C3C6AC}" srcOrd="1" destOrd="0" presId="urn:microsoft.com/office/officeart/2005/8/layout/process2"/>
    <dgm:cxn modelId="{41EC7A40-1228-4C56-8A1A-3BFC1ED1EB77}" type="presParOf" srcId="{E8E6FF67-AFA4-4815-8EB7-33A032C3C6AC}" destId="{D1810156-DE65-4D2A-A1BB-24C5FE079750}" srcOrd="0" destOrd="0" presId="urn:microsoft.com/office/officeart/2005/8/layout/process2"/>
    <dgm:cxn modelId="{B53B534F-5396-4112-AA3D-E42EA9A20192}" type="presParOf" srcId="{E9BC0F33-60A7-4C50-983A-9394B13E6BBB}" destId="{7798B908-AB2C-4700-ABD1-AE61D85073D4}" srcOrd="2" destOrd="0" presId="urn:microsoft.com/office/officeart/2005/8/layout/process2"/>
    <dgm:cxn modelId="{DB6F3D19-967E-46BE-BEF2-25C3BBDEE83D}" type="presParOf" srcId="{E9BC0F33-60A7-4C50-983A-9394B13E6BBB}" destId="{DF3E09A4-4DC1-4FDB-B0F0-1B4959693F24}" srcOrd="3" destOrd="0" presId="urn:microsoft.com/office/officeart/2005/8/layout/process2"/>
    <dgm:cxn modelId="{532F5178-7A9C-4C18-9890-A14052529278}" type="presParOf" srcId="{DF3E09A4-4DC1-4FDB-B0F0-1B4959693F24}" destId="{E6DD3084-D263-4EDA-9C28-A589F5BE9753}" srcOrd="0" destOrd="0" presId="urn:microsoft.com/office/officeart/2005/8/layout/process2"/>
    <dgm:cxn modelId="{65F80109-9932-4728-82C1-F66803D19B48}" type="presParOf" srcId="{E9BC0F33-60A7-4C50-983A-9394B13E6BBB}" destId="{C43D32AC-5D29-41FF-AE3D-B56AD3809E5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EC57C-DE2E-4EC0-A91E-D50526CFC112}">
      <dsp:nvSpPr>
        <dsp:cNvPr id="0" name=""/>
        <dsp:cNvSpPr/>
      </dsp:nvSpPr>
      <dsp:spPr>
        <a:xfrm>
          <a:off x="560959" y="0"/>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Raspberry Pi </a:t>
          </a:r>
        </a:p>
        <a:p>
          <a:pPr lvl="0" algn="ctr" defTabSz="844550">
            <a:lnSpc>
              <a:spcPct val="90000"/>
            </a:lnSpc>
            <a:spcBef>
              <a:spcPct val="0"/>
            </a:spcBef>
            <a:spcAft>
              <a:spcPct val="35000"/>
            </a:spcAft>
          </a:pPr>
          <a:r>
            <a:rPr lang="en-GB" sz="1900" b="0" i="0" kern="1200" dirty="0" smtClean="0"/>
            <a:t>GPIO Pins </a:t>
          </a:r>
          <a:endParaRPr lang="en-US" sz="1900" kern="1200" dirty="0"/>
        </a:p>
      </dsp:txBody>
      <dsp:txXfrm>
        <a:off x="594236" y="33277"/>
        <a:ext cx="1978544" cy="1069612"/>
      </dsp:txXfrm>
    </dsp:sp>
    <dsp:sp modelId="{E8E6FF67-AFA4-4815-8EB7-33A032C3C6AC}">
      <dsp:nvSpPr>
        <dsp:cNvPr id="0" name=""/>
        <dsp:cNvSpPr/>
      </dsp:nvSpPr>
      <dsp:spPr>
        <a:xfrm rot="5400000">
          <a:off x="1370477" y="1164570"/>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1207176"/>
        <a:ext cx="306764" cy="298243"/>
      </dsp:txXfrm>
    </dsp:sp>
    <dsp:sp modelId="{7798B908-AB2C-4700-ABD1-AE61D85073D4}">
      <dsp:nvSpPr>
        <dsp:cNvPr id="0" name=""/>
        <dsp:cNvSpPr/>
      </dsp:nvSpPr>
      <dsp:spPr>
        <a:xfrm>
          <a:off x="560959" y="1704249"/>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Soil Moisture Sensor </a:t>
          </a:r>
        </a:p>
        <a:p>
          <a:pPr lvl="0" algn="ctr" defTabSz="844550">
            <a:lnSpc>
              <a:spcPct val="90000"/>
            </a:lnSpc>
            <a:spcBef>
              <a:spcPct val="0"/>
            </a:spcBef>
            <a:spcAft>
              <a:spcPct val="35000"/>
            </a:spcAft>
          </a:pPr>
          <a:r>
            <a:rPr lang="en-GB" sz="1900" b="0" i="0" kern="1200" dirty="0" smtClean="0"/>
            <a:t>Analog Output </a:t>
          </a:r>
          <a:endParaRPr lang="en-US" sz="1900" kern="1200" dirty="0"/>
        </a:p>
      </dsp:txBody>
      <dsp:txXfrm>
        <a:off x="594236" y="1737526"/>
        <a:ext cx="1978544" cy="1069612"/>
      </dsp:txXfrm>
    </dsp:sp>
    <dsp:sp modelId="{DF3E09A4-4DC1-4FDB-B0F0-1B4959693F24}">
      <dsp:nvSpPr>
        <dsp:cNvPr id="0" name=""/>
        <dsp:cNvSpPr/>
      </dsp:nvSpPr>
      <dsp:spPr>
        <a:xfrm rot="5400000">
          <a:off x="1370477" y="2868819"/>
          <a:ext cx="426062" cy="5112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1430127" y="2911425"/>
        <a:ext cx="306764" cy="298243"/>
      </dsp:txXfrm>
    </dsp:sp>
    <dsp:sp modelId="{C43D32AC-5D29-41FF-AE3D-B56AD3809E57}">
      <dsp:nvSpPr>
        <dsp:cNvPr id="0" name=""/>
        <dsp:cNvSpPr/>
      </dsp:nvSpPr>
      <dsp:spPr>
        <a:xfrm>
          <a:off x="560959" y="3408498"/>
          <a:ext cx="2045098" cy="1136166"/>
        </a:xfrm>
        <a:prstGeom prst="roundRect">
          <a:avLst>
            <a:gd name="adj" fmla="val 10000"/>
          </a:avLst>
        </a:prstGeom>
        <a:solidFill>
          <a:schemeClr val="lt1">
            <a:hueOff val="0"/>
            <a:satOff val="0"/>
            <a:lumOff val="0"/>
            <a:alphaOff val="0"/>
          </a:schemeClr>
        </a:solidFill>
        <a:ln w="15875"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i="0" kern="1200" dirty="0" smtClean="0"/>
            <a:t>Water Pump</a:t>
          </a:r>
        </a:p>
        <a:p>
          <a:pPr lvl="0" algn="ctr" defTabSz="844550">
            <a:lnSpc>
              <a:spcPct val="90000"/>
            </a:lnSpc>
            <a:spcBef>
              <a:spcPct val="0"/>
            </a:spcBef>
            <a:spcAft>
              <a:spcPct val="35000"/>
            </a:spcAft>
          </a:pPr>
          <a:r>
            <a:rPr lang="en-GB" sz="1900" b="0" i="0" kern="1200" dirty="0" smtClean="0"/>
            <a:t> Power Supply Control Signal</a:t>
          </a:r>
          <a:endParaRPr lang="en-US" sz="1900" kern="1200" dirty="0"/>
        </a:p>
      </dsp:txBody>
      <dsp:txXfrm>
        <a:off x="594236" y="3441775"/>
        <a:ext cx="1978544" cy="10696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7923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960063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20051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768216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912820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64756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736996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2372531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93839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2829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46A4F4-C65C-4E3E-9535-2E4E7CA77450}" type="datetimeFigureOut">
              <a:rPr lang="en-GB" smtClean="0"/>
              <a:t>17/03/2023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3802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46A4F4-C65C-4E3E-9535-2E4E7CA77450}"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5154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46A4F4-C65C-4E3E-9535-2E4E7CA77450}" type="datetimeFigureOut">
              <a:rPr lang="en-GB" smtClean="0"/>
              <a:t>17/03/2023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598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46A4F4-C65C-4E3E-9535-2E4E7CA77450}" type="datetimeFigureOut">
              <a:rPr lang="en-GB" smtClean="0"/>
              <a:t>17/03/2023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08716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6A4F4-C65C-4E3E-9535-2E4E7CA77450}" type="datetimeFigureOut">
              <a:rPr lang="en-GB" smtClean="0"/>
              <a:t>17/03/2023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402025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17324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746A4F4-C65C-4E3E-9535-2E4E7CA77450}" type="datetimeFigureOut">
              <a:rPr lang="en-GB" smtClean="0"/>
              <a:t>17/03/2023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FE9621-A99B-4016-8C1D-73B505781F60}" type="slidenum">
              <a:rPr lang="en-GB" smtClean="0"/>
              <a:t>‹#›</a:t>
            </a:fld>
            <a:endParaRPr lang="en-GB"/>
          </a:p>
        </p:txBody>
      </p:sp>
    </p:spTree>
    <p:extLst>
      <p:ext uri="{BB962C8B-B14F-4D97-AF65-F5344CB8AC3E}">
        <p14:creationId xmlns:p14="http://schemas.microsoft.com/office/powerpoint/2010/main" val="360397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46A4F4-C65C-4E3E-9535-2E4E7CA77450}" type="datetimeFigureOut">
              <a:rPr lang="en-GB" smtClean="0"/>
              <a:t>17/03/2023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FE9621-A99B-4016-8C1D-73B505781F60}" type="slidenum">
              <a:rPr lang="en-GB" smtClean="0"/>
              <a:t>‹#›</a:t>
            </a:fld>
            <a:endParaRPr lang="en-GB"/>
          </a:p>
        </p:txBody>
      </p:sp>
    </p:spTree>
    <p:extLst>
      <p:ext uri="{BB962C8B-B14F-4D97-AF65-F5344CB8AC3E}">
        <p14:creationId xmlns:p14="http://schemas.microsoft.com/office/powerpoint/2010/main" val="226673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www.reddit.com/r/Python/" TargetMode="External"/><Relationship Id="rId5" Type="http://schemas.openxmlformats.org/officeDocument/2006/relationships/hyperlink" Target="https://www.raspberrypi.org/forums/" TargetMode="External"/><Relationship Id="rId4" Type="http://schemas.openxmlformats.org/officeDocument/2006/relationships/hyperlink" Target="https://gpiozero.readthe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ip.pypa.io/en/stable/install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623" y="1788568"/>
            <a:ext cx="9144000" cy="2387600"/>
          </a:xfrm>
        </p:spPr>
        <p:txBody>
          <a:bodyPr/>
          <a:lstStyle/>
          <a:p>
            <a:r>
              <a:rPr lang="en-GB" b="1" dirty="0" smtClean="0"/>
              <a:t>Smart Irrigation System</a:t>
            </a:r>
            <a:endParaRPr lang="en-GB" dirty="0"/>
          </a:p>
        </p:txBody>
      </p:sp>
      <p:sp>
        <p:nvSpPr>
          <p:cNvPr id="3" name="Subtitle 2"/>
          <p:cNvSpPr>
            <a:spLocks noGrp="1"/>
          </p:cNvSpPr>
          <p:nvPr>
            <p:ph type="subTitle" idx="1"/>
          </p:nvPr>
        </p:nvSpPr>
        <p:spPr>
          <a:xfrm>
            <a:off x="1445623" y="4268243"/>
            <a:ext cx="9144000" cy="1655762"/>
          </a:xfrm>
        </p:spPr>
        <p:txBody>
          <a:bodyPr/>
          <a:lstStyle/>
          <a:p>
            <a:r>
              <a:rPr lang="en-GB" dirty="0"/>
              <a:t>A</a:t>
            </a:r>
            <a:r>
              <a:rPr lang="en-GB" dirty="0" smtClean="0"/>
              <a:t> soil moisture sensor, and a water pump to automate </a:t>
            </a:r>
          </a:p>
          <a:p>
            <a:r>
              <a:rPr lang="en-GB" dirty="0" smtClean="0"/>
              <a:t>the process of watering plants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431" y="1032045"/>
            <a:ext cx="3517697" cy="2633700"/>
          </a:xfrm>
          <a:prstGeom prst="rect">
            <a:avLst/>
          </a:prstGeom>
        </p:spPr>
      </p:pic>
    </p:spTree>
    <p:extLst>
      <p:ext uri="{BB962C8B-B14F-4D97-AF65-F5344CB8AC3E}">
        <p14:creationId xmlns:p14="http://schemas.microsoft.com/office/powerpoint/2010/main" val="240286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and future improvements</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In </a:t>
            </a:r>
            <a:r>
              <a:rPr lang="en-GB" b="1" dirty="0"/>
              <a:t>conclusion</a:t>
            </a:r>
            <a:r>
              <a:rPr lang="en-GB" dirty="0"/>
              <a:t>, </a:t>
            </a:r>
            <a:r>
              <a:rPr lang="en-GB" dirty="0" smtClean="0"/>
              <a:t>the </a:t>
            </a:r>
            <a:r>
              <a:rPr lang="en-GB" dirty="0"/>
              <a:t>project successfully automated the process of watering plants using a Raspberry Pi, soil moisture sensor, and water pump. With the help of the </a:t>
            </a:r>
            <a:r>
              <a:rPr lang="en-GB" dirty="0"/>
              <a:t>command prompt </a:t>
            </a:r>
            <a:r>
              <a:rPr lang="en-GB" dirty="0" smtClean="0"/>
              <a:t>, </a:t>
            </a:r>
            <a:r>
              <a:rPr lang="en-GB" dirty="0"/>
              <a:t>users can </a:t>
            </a:r>
            <a:r>
              <a:rPr lang="en-GB" dirty="0" smtClean="0"/>
              <a:t>monitor </a:t>
            </a:r>
            <a:r>
              <a:rPr lang="en-GB" dirty="0"/>
              <a:t>the soil moisture level and control the water pump manually.</a:t>
            </a:r>
          </a:p>
          <a:p>
            <a:pPr marL="0" indent="0">
              <a:buNone/>
            </a:pPr>
            <a:r>
              <a:rPr lang="en-GB" dirty="0"/>
              <a:t>As for</a:t>
            </a:r>
            <a:r>
              <a:rPr lang="en-GB" b="1" dirty="0"/>
              <a:t> future improvements</a:t>
            </a:r>
            <a:r>
              <a:rPr lang="en-GB" dirty="0"/>
              <a:t>, here are a few suggestions:</a:t>
            </a:r>
          </a:p>
          <a:p>
            <a:r>
              <a:rPr lang="en-GB" dirty="0" smtClean="0"/>
              <a:t>Using </a:t>
            </a:r>
            <a:r>
              <a:rPr lang="en-GB" dirty="0"/>
              <a:t>a more accurate sensor to measure the soil moisture level.</a:t>
            </a:r>
          </a:p>
          <a:p>
            <a:r>
              <a:rPr lang="en-GB" dirty="0" smtClean="0"/>
              <a:t>Adding </a:t>
            </a:r>
            <a:r>
              <a:rPr lang="en-GB" dirty="0"/>
              <a:t>more sensors to monitor other environmental factors like temperature and humidity.</a:t>
            </a:r>
          </a:p>
          <a:p>
            <a:r>
              <a:rPr lang="en-GB" dirty="0" smtClean="0"/>
              <a:t>Implementing </a:t>
            </a:r>
            <a:r>
              <a:rPr lang="en-GB" dirty="0"/>
              <a:t>a scheduling feature that automatically waters the plants at specific intervals.</a:t>
            </a:r>
          </a:p>
          <a:p>
            <a:r>
              <a:rPr lang="en-GB" dirty="0" smtClean="0"/>
              <a:t>Implementing </a:t>
            </a:r>
            <a:r>
              <a:rPr lang="en-GB" dirty="0"/>
              <a:t>a notification system to alert users when the soil moisture level is too low or too high.</a:t>
            </a:r>
          </a:p>
          <a:p>
            <a:r>
              <a:rPr lang="en-GB" dirty="0" smtClean="0"/>
              <a:t>Using </a:t>
            </a:r>
            <a:r>
              <a:rPr lang="en-GB" dirty="0"/>
              <a:t>machine learning algorithms to optimize the watering process based on the plant species and environmental factors.</a:t>
            </a:r>
          </a:p>
        </p:txBody>
      </p:sp>
    </p:spTree>
    <p:extLst>
      <p:ext uri="{BB962C8B-B14F-4D97-AF65-F5344CB8AC3E}">
        <p14:creationId xmlns:p14="http://schemas.microsoft.com/office/powerpoint/2010/main" val="227743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92500"/>
          </a:bodyPr>
          <a:lstStyle/>
          <a:p>
            <a:r>
              <a:rPr lang="en-GB" dirty="0"/>
              <a:t>The official websites for the Raspberry Pi (</a:t>
            </a:r>
            <a:r>
              <a:rPr lang="en-GB" u="sng" dirty="0">
                <a:hlinkClick r:id="rId2"/>
              </a:rPr>
              <a:t>https://www.raspberrypi.org/</a:t>
            </a:r>
            <a:r>
              <a:rPr lang="en-GB" dirty="0"/>
              <a:t>) and Python (</a:t>
            </a:r>
            <a:r>
              <a:rPr lang="en-GB" u="sng" dirty="0">
                <a:hlinkClick r:id="rId3"/>
              </a:rPr>
              <a:t>https://www.python.org/</a:t>
            </a:r>
            <a:r>
              <a:rPr lang="en-GB" dirty="0"/>
              <a:t>)</a:t>
            </a:r>
          </a:p>
          <a:p>
            <a:r>
              <a:rPr lang="en-GB" dirty="0"/>
              <a:t>The documentation for the </a:t>
            </a:r>
            <a:r>
              <a:rPr lang="en-GB" dirty="0" err="1"/>
              <a:t>gpiozero</a:t>
            </a:r>
            <a:r>
              <a:rPr lang="en-GB" dirty="0"/>
              <a:t> library (</a:t>
            </a:r>
            <a:r>
              <a:rPr lang="en-GB" u="sng" dirty="0">
                <a:hlinkClick r:id="rId4"/>
              </a:rPr>
              <a:t>https://gpiozero.readthedocs.io</a:t>
            </a:r>
            <a:r>
              <a:rPr lang="en-GB" u="sng" dirty="0" smtClean="0">
                <a:hlinkClick r:id="rId4"/>
              </a:rPr>
              <a:t>/</a:t>
            </a:r>
            <a:r>
              <a:rPr lang="en-GB" dirty="0" smtClean="0"/>
              <a:t>)</a:t>
            </a:r>
          </a:p>
          <a:p>
            <a:r>
              <a:rPr lang="en-GB" dirty="0" smtClean="0"/>
              <a:t> Online </a:t>
            </a:r>
            <a:r>
              <a:rPr lang="en-GB" dirty="0"/>
              <a:t>forums and communities such as the Raspberry Pi forum (</a:t>
            </a:r>
            <a:r>
              <a:rPr lang="en-GB" u="sng" dirty="0">
                <a:hlinkClick r:id="rId5"/>
              </a:rPr>
              <a:t>https://www.raspberrypi.org/forums/</a:t>
            </a:r>
            <a:r>
              <a:rPr lang="en-GB" dirty="0"/>
              <a:t>) </a:t>
            </a:r>
            <a:endParaRPr lang="en-GB" dirty="0" smtClean="0"/>
          </a:p>
          <a:p>
            <a:r>
              <a:rPr lang="en-GB" dirty="0" smtClean="0"/>
              <a:t>Python </a:t>
            </a:r>
            <a:r>
              <a:rPr lang="en-GB" dirty="0" err="1"/>
              <a:t>subreddit</a:t>
            </a:r>
            <a:r>
              <a:rPr lang="en-GB" dirty="0"/>
              <a:t> (</a:t>
            </a:r>
            <a:r>
              <a:rPr lang="en-GB" u="sng" dirty="0">
                <a:hlinkClick r:id="rId6"/>
              </a:rPr>
              <a:t>https://www.reddit.com/r/Python/</a:t>
            </a:r>
            <a:r>
              <a:rPr lang="en-GB" dirty="0"/>
              <a:t>) </a:t>
            </a:r>
            <a:r>
              <a:rPr lang="en-GB" dirty="0" smtClean="0"/>
              <a:t>to find </a:t>
            </a:r>
            <a:r>
              <a:rPr lang="en-GB" dirty="0"/>
              <a:t>information and ask questions related to the </a:t>
            </a:r>
            <a:r>
              <a:rPr lang="en-GB" dirty="0" smtClean="0"/>
              <a:t>project</a:t>
            </a:r>
            <a:endParaRPr lang="en-GB" dirty="0"/>
          </a:p>
        </p:txBody>
      </p:sp>
    </p:spTree>
    <p:extLst>
      <p:ext uri="{BB962C8B-B14F-4D97-AF65-F5344CB8AC3E}">
        <p14:creationId xmlns:p14="http://schemas.microsoft.com/office/powerpoint/2010/main" val="47211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Smart Irrigation System automates plant watering using a Raspberry Pi, a soil moisture sensor, and a water pump. It solves the problem of time-consuming and suboptimal manual watering by continuously measuring soil moisture and adjusting water flow accordingly. The result is healthier plants and saved time</a:t>
            </a:r>
            <a:r>
              <a:rPr lang="en-GB" dirty="0" smtClean="0"/>
              <a:t>.</a:t>
            </a:r>
          </a:p>
          <a:p>
            <a:r>
              <a:rPr lang="en-GB" dirty="0"/>
              <a:t>The Smart Irrigation System solves the problem of inefficient and inconsistent manual watering of plants. Manual watering can be time-consuming and lead to under- or over-watering, affecting plant health. The system automates plant watering using a soil moisture sensor and water pump, ensuring optimal moisture levels for healthy plant growth without manual intervention.</a:t>
            </a:r>
          </a:p>
          <a:p>
            <a:endParaRPr lang="en-GB" dirty="0"/>
          </a:p>
        </p:txBody>
      </p:sp>
    </p:spTree>
    <p:extLst>
      <p:ext uri="{BB962C8B-B14F-4D97-AF65-F5344CB8AC3E}">
        <p14:creationId xmlns:p14="http://schemas.microsoft.com/office/powerpoint/2010/main" val="257653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OVERVIEW</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Smart Irrigation System project uses a combination of hardware and software components to automate the process of watering plants. Here's an overview of the key components</a:t>
            </a:r>
            <a:r>
              <a:rPr lang="en-GB" dirty="0" smtClean="0"/>
              <a:t>:</a:t>
            </a:r>
          </a:p>
          <a:p>
            <a:pPr marL="0" indent="0">
              <a:buNone/>
            </a:pPr>
            <a:endParaRPr lang="en-GB" dirty="0"/>
          </a:p>
          <a:p>
            <a:r>
              <a:rPr lang="en-GB" dirty="0"/>
              <a:t>Raspberry Pi: A credit card-sized computer that runs the software needed to control the system. The Raspberry Pi is connected to the soil moisture sensor and the water pump and acts as the brain of the system.</a:t>
            </a:r>
          </a:p>
          <a:p>
            <a:r>
              <a:rPr lang="en-GB" dirty="0"/>
              <a:t>Soil Moisture Sensor: A sensor that measures the moisture level of the soil. The sensor is inserted into the soil near the plant and sends a signal to the Raspberry Pi, which uses this information to determine whether the plant needs to be watered.</a:t>
            </a:r>
          </a:p>
          <a:p>
            <a:r>
              <a:rPr lang="en-GB" dirty="0"/>
              <a:t>Water Pump: A pump that delivers water to the plant when it needs to be watered. The pump is controlled by the Raspberry Pi, which turns it on or off based on the readings from the soil moisture sensor.</a:t>
            </a:r>
            <a:endParaRPr lang="en-GB" dirty="0"/>
          </a:p>
        </p:txBody>
      </p:sp>
    </p:spTree>
    <p:extLst>
      <p:ext uri="{BB962C8B-B14F-4D97-AF65-F5344CB8AC3E}">
        <p14:creationId xmlns:p14="http://schemas.microsoft.com/office/powerpoint/2010/main" val="395045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it works?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components of the Smart Irrigation System work together to automate the process of watering plants in the following way:</a:t>
            </a:r>
          </a:p>
          <a:p>
            <a:r>
              <a:rPr lang="en-GB" dirty="0"/>
              <a:t>The soil moisture sensor continuously measures the moisture level of the soil around the plant.</a:t>
            </a:r>
          </a:p>
          <a:p>
            <a:r>
              <a:rPr lang="en-GB" dirty="0"/>
              <a:t>The Raspberry Pi reads the data from the soil moisture sensor and determines whether the soil is dry enough to require watering.</a:t>
            </a:r>
          </a:p>
          <a:p>
            <a:r>
              <a:rPr lang="en-GB" dirty="0"/>
              <a:t>If the soil is dry, the Raspberry Pi sends a signal to the water pump to turn it on and start delivering water to the plant.</a:t>
            </a:r>
          </a:p>
          <a:p>
            <a:r>
              <a:rPr lang="en-GB" dirty="0"/>
              <a:t>The water pump delivers water to the plant until the soil moisture sensor indicates that the soil is sufficiently moist.</a:t>
            </a:r>
          </a:p>
          <a:p>
            <a:r>
              <a:rPr lang="en-GB" dirty="0"/>
              <a:t>Once the soil reaches the desired moisture level, the Raspberry Pi sends a signal to the water pump to turn it off and stop delivering water to the plant.</a:t>
            </a:r>
          </a:p>
          <a:p>
            <a:r>
              <a:rPr lang="en-GB" dirty="0"/>
              <a:t>This process repeats on a regular basis, ensuring that plants receive the optimal amount of water for their growth and health, without the need for manual intervention.</a:t>
            </a:r>
          </a:p>
          <a:p>
            <a:endParaRPr lang="en-GB" dirty="0"/>
          </a:p>
        </p:txBody>
      </p:sp>
    </p:spTree>
    <p:extLst>
      <p:ext uri="{BB962C8B-B14F-4D97-AF65-F5344CB8AC3E}">
        <p14:creationId xmlns:p14="http://schemas.microsoft.com/office/powerpoint/2010/main" val="223523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068390" y="1152658"/>
            <a:ext cx="6434634" cy="4454676"/>
          </a:xfrm>
        </p:spPr>
        <p:txBody>
          <a:bodyPr>
            <a:normAutofit/>
          </a:bodyPr>
          <a:lstStyle/>
          <a:p>
            <a:pPr algn="l"/>
            <a:r>
              <a:rPr lang="en-GB" sz="1500" dirty="0">
                <a:latin typeface="+mn-lt"/>
              </a:rPr>
              <a:t>In this diagram, the Raspberry Pi is connected to both the soil moisture sensor and the water pump through its GPIO (General Purpose Input/Output) pins. The soil moisture sensor provides an </a:t>
            </a:r>
            <a:r>
              <a:rPr lang="en-GB" sz="1500" dirty="0" err="1">
                <a:latin typeface="+mn-lt"/>
              </a:rPr>
              <a:t>analog</a:t>
            </a:r>
            <a:r>
              <a:rPr lang="en-GB" sz="1500" dirty="0">
                <a:latin typeface="+mn-lt"/>
              </a:rPr>
              <a:t> output that is read by one of the GPIO pins on the Raspberry Pi, while another GPIO pin is used to send a control signal to the water pump. The power supply for the water pump is also connected separately to ensure that it has sufficient power to operate.</a:t>
            </a:r>
            <a:endParaRPr lang="en-GB" sz="1500" dirty="0">
              <a:latin typeface="+mn-lt"/>
            </a:endParaRPr>
          </a:p>
        </p:txBody>
      </p:sp>
      <p:graphicFrame>
        <p:nvGraphicFramePr>
          <p:cNvPr id="10" name="Diagram 9"/>
          <p:cNvGraphicFramePr/>
          <p:nvPr>
            <p:extLst>
              <p:ext uri="{D42A27DB-BD31-4B8C-83A1-F6EECF244321}">
                <p14:modId xmlns:p14="http://schemas.microsoft.com/office/powerpoint/2010/main" val="1737759042"/>
              </p:ext>
            </p:extLst>
          </p:nvPr>
        </p:nvGraphicFramePr>
        <p:xfrm>
          <a:off x="1901373" y="1259841"/>
          <a:ext cx="3167017" cy="4544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5068390" y="4921090"/>
            <a:ext cx="6136639" cy="784830"/>
          </a:xfrm>
          <a:prstGeom prst="rect">
            <a:avLst/>
          </a:prstGeom>
        </p:spPr>
        <p:txBody>
          <a:bodyPr wrap="square">
            <a:spAutoFit/>
          </a:bodyPr>
          <a:lstStyle/>
          <a:p>
            <a:r>
              <a:rPr lang="en-GB" sz="1500" b="1" i="0" dirty="0" smtClean="0">
                <a:effectLst/>
                <a:latin typeface="+mj-lt"/>
              </a:rPr>
              <a:t>Figure:</a:t>
            </a:r>
          </a:p>
          <a:p>
            <a:r>
              <a:rPr lang="en-GB" sz="1500" b="1" i="0" dirty="0" smtClean="0">
                <a:effectLst/>
                <a:latin typeface="+mj-lt"/>
              </a:rPr>
              <a:t>Diagram showing the connection between the Raspberry Pi, soil moisture sensor, and water pump:</a:t>
            </a:r>
            <a:endParaRPr lang="en-GB" sz="1500" b="1" dirty="0">
              <a:latin typeface="+mj-lt"/>
            </a:endParaRPr>
          </a:p>
        </p:txBody>
      </p:sp>
      <p:sp>
        <p:nvSpPr>
          <p:cNvPr id="14" name="Title 1"/>
          <p:cNvSpPr txBox="1">
            <a:spLocks/>
          </p:cNvSpPr>
          <p:nvPr/>
        </p:nvSpPr>
        <p:spPr>
          <a:xfrm>
            <a:off x="5068390" y="685800"/>
            <a:ext cx="643463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dirty="0" smtClean="0"/>
              <a:t>HARDWARE SETUP</a:t>
            </a:r>
            <a:endParaRPr lang="en-GB" dirty="0"/>
          </a:p>
        </p:txBody>
      </p:sp>
    </p:spTree>
    <p:extLst>
      <p:ext uri="{BB962C8B-B14F-4D97-AF65-F5344CB8AC3E}">
        <p14:creationId xmlns:p14="http://schemas.microsoft.com/office/powerpoint/2010/main" val="215006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Brief explanation of each </a:t>
            </a:r>
            <a:r>
              <a:rPr lang="en-GB" dirty="0" smtClean="0"/>
              <a:t>connection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t>Raspberry Pi GPIO pins: The GPIO pins on the Raspberry Pi are used to connect it to other hardware components in the system. In this case, one GPIO pin is used to read the </a:t>
            </a:r>
            <a:r>
              <a:rPr lang="en-GB" dirty="0" err="1"/>
              <a:t>analog</a:t>
            </a:r>
            <a:r>
              <a:rPr lang="en-GB" dirty="0"/>
              <a:t> output from the soil moisture sensor, while another GPIO pin is used to send a control signal to the water pump.</a:t>
            </a:r>
          </a:p>
          <a:p>
            <a:r>
              <a:rPr lang="en-GB" dirty="0"/>
              <a:t>Soil moisture sensor </a:t>
            </a:r>
            <a:r>
              <a:rPr lang="en-GB" dirty="0" err="1"/>
              <a:t>analog</a:t>
            </a:r>
            <a:r>
              <a:rPr lang="en-GB" dirty="0"/>
              <a:t> output: The soil moisture sensor provides an </a:t>
            </a:r>
            <a:r>
              <a:rPr lang="en-GB" dirty="0" err="1"/>
              <a:t>analog</a:t>
            </a:r>
            <a:r>
              <a:rPr lang="en-GB" dirty="0"/>
              <a:t> output signal that is proportional to the moisture level in the soil. This signal is connected to one of the Raspberry Pi's GPIO pins, which can read the voltage level and convert it into a digital value that can be processed by the software.</a:t>
            </a:r>
          </a:p>
          <a:p>
            <a:r>
              <a:rPr lang="en-GB" dirty="0"/>
              <a:t>Water pump power supply: The water pump requires a separate power supply to operate, which is connected to a power source (such as a battery or AC outlet) and then to the pump itself. This ensures that the pump has sufficient power to operate and can deliver water to the plants effectively.</a:t>
            </a:r>
          </a:p>
          <a:p>
            <a:r>
              <a:rPr lang="en-GB" dirty="0"/>
              <a:t>Water pump control signal: The Raspberry Pi sends a control signal to the water pump via another GPIO pin. This signal tells the pump when to turn on or off based on the moisture level in the soil. When the soil is dry, the Raspberry Pi sends a signal to turn the pump on and deliver water to the plants. When the soil is sufficiently moist, the Raspberry Pi sends a signal to turn the pump off and stop delivering water</a:t>
            </a:r>
            <a:r>
              <a:rPr lang="en-GB" dirty="0" smtClean="0"/>
              <a:t>.</a:t>
            </a:r>
            <a:endParaRPr lang="en-GB" dirty="0"/>
          </a:p>
        </p:txBody>
      </p:sp>
    </p:spTree>
    <p:extLst>
      <p:ext uri="{BB962C8B-B14F-4D97-AF65-F5344CB8AC3E}">
        <p14:creationId xmlns:p14="http://schemas.microsoft.com/office/powerpoint/2010/main" val="403182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SETUP</a:t>
            </a:r>
            <a:endParaRPr lang="en-GB" dirty="0"/>
          </a:p>
        </p:txBody>
      </p:sp>
      <p:sp>
        <p:nvSpPr>
          <p:cNvPr id="3" name="Content Placeholder 2"/>
          <p:cNvSpPr>
            <a:spLocks noGrp="1"/>
          </p:cNvSpPr>
          <p:nvPr>
            <p:ph idx="1"/>
          </p:nvPr>
        </p:nvSpPr>
        <p:spPr/>
        <p:txBody>
          <a:bodyPr>
            <a:normAutofit fontScale="70000" lnSpcReduction="20000"/>
          </a:bodyPr>
          <a:lstStyle/>
          <a:p>
            <a:pPr marL="0" lvl="0" indent="0" defTabSz="914400" eaLnBrk="0" fontAlgn="base" hangingPunct="0">
              <a:spcBef>
                <a:spcPct val="0"/>
              </a:spcBef>
              <a:spcAft>
                <a:spcPct val="0"/>
              </a:spcAft>
              <a:buClrTx/>
              <a:buSzTx/>
              <a:buNone/>
            </a:pPr>
            <a:r>
              <a:rPr lang="en-US" altLang="en-US" dirty="0"/>
              <a:t>To install </a:t>
            </a:r>
            <a:r>
              <a:rPr lang="en-US" altLang="en-US" b="1" dirty="0" err="1"/>
              <a:t>gpiozero</a:t>
            </a:r>
            <a:r>
              <a:rPr lang="en-US" altLang="en-US" dirty="0"/>
              <a:t> on your system, you can follow these steps:</a:t>
            </a:r>
            <a:endParaRPr lang="en-US" altLang="en-US" sz="2000" dirty="0"/>
          </a:p>
          <a:p>
            <a:pPr marL="0" lvl="0" indent="0" defTabSz="914400" eaLnBrk="0" fontAlgn="base" hangingPunct="0">
              <a:spcBef>
                <a:spcPct val="0"/>
              </a:spcBef>
              <a:spcAft>
                <a:spcPct val="0"/>
              </a:spcAft>
              <a:buClrTx/>
              <a:buSzTx/>
              <a:buFontTx/>
              <a:buAutoNum type="arabicPeriod"/>
            </a:pPr>
            <a:r>
              <a:rPr lang="en-US" altLang="en-US" dirty="0"/>
              <a:t>Open a terminal or command prompt on your system.</a:t>
            </a:r>
          </a:p>
          <a:p>
            <a:pPr marL="0" lvl="0" indent="0" defTabSz="914400" eaLnBrk="0" fontAlgn="base" hangingPunct="0">
              <a:spcBef>
                <a:spcPct val="0"/>
              </a:spcBef>
              <a:spcAft>
                <a:spcPct val="0"/>
              </a:spcAft>
              <a:buClrTx/>
              <a:buSzTx/>
              <a:buFontTx/>
              <a:buAutoNum type="arabicPeriod" startAt="2"/>
            </a:pPr>
            <a:r>
              <a:rPr lang="en-US" altLang="en-US" dirty="0"/>
              <a:t>Check if you have pip installed by running the command:</a:t>
            </a:r>
          </a:p>
          <a:p>
            <a:pPr marL="0" lvl="0" indent="0" defTabSz="914400" eaLnBrk="0" fontAlgn="base" hangingPunct="0">
              <a:spcBef>
                <a:spcPct val="0"/>
              </a:spcBef>
              <a:spcAft>
                <a:spcPct val="0"/>
              </a:spcAft>
              <a:buClrTx/>
              <a:buSzTx/>
              <a:buNone/>
            </a:pPr>
            <a:r>
              <a:rPr lang="en-US" altLang="en-US" sz="2300" b="1" dirty="0" smtClean="0"/>
              <a:t>pip </a:t>
            </a:r>
            <a:r>
              <a:rPr lang="en-US" altLang="en-US" sz="2300" b="1" dirty="0"/>
              <a:t>--version </a:t>
            </a:r>
            <a:endParaRPr lang="en-US" altLang="en-US" sz="3400" b="1" dirty="0"/>
          </a:p>
          <a:p>
            <a:pPr marL="0" lvl="0" indent="0" defTabSz="914400" eaLnBrk="0" fontAlgn="base" hangingPunct="0">
              <a:spcBef>
                <a:spcPct val="0"/>
              </a:spcBef>
              <a:spcAft>
                <a:spcPct val="0"/>
              </a:spcAft>
              <a:buClrTx/>
              <a:buSzTx/>
              <a:buNone/>
            </a:pPr>
            <a:r>
              <a:rPr lang="en-US" altLang="en-US" dirty="0"/>
              <a:t>If you see output with version information, then pip is already installed. Otherwise, you can download and install pip by following the instructions on the </a:t>
            </a:r>
            <a:r>
              <a:rPr lang="en-US" altLang="en-US" u="sng" dirty="0">
                <a:hlinkClick r:id="rId2"/>
              </a:rPr>
              <a:t>official pip website</a:t>
            </a:r>
            <a:r>
              <a:rPr lang="en-US" altLang="en-US" dirty="0"/>
              <a:t>.</a:t>
            </a:r>
          </a:p>
          <a:p>
            <a:pPr marL="0" lvl="0" indent="0" defTabSz="914400" eaLnBrk="0" fontAlgn="base" hangingPunct="0">
              <a:spcBef>
                <a:spcPct val="0"/>
              </a:spcBef>
              <a:spcAft>
                <a:spcPct val="0"/>
              </a:spcAft>
              <a:buClrTx/>
              <a:buSzTx/>
              <a:buFontTx/>
              <a:buAutoNum type="arabicPeriod" startAt="3"/>
            </a:pPr>
            <a:r>
              <a:rPr lang="en-US" altLang="en-US" dirty="0"/>
              <a:t>Install the </a:t>
            </a:r>
            <a:r>
              <a:rPr lang="en-US" altLang="en-US" b="1" dirty="0" err="1"/>
              <a:t>gpiozero</a:t>
            </a:r>
            <a:r>
              <a:rPr lang="en-US" altLang="en-US" dirty="0"/>
              <a:t> library by running the command:</a:t>
            </a:r>
          </a:p>
          <a:p>
            <a:pPr marL="0" lvl="0" indent="0" defTabSz="914400" eaLnBrk="0" fontAlgn="base" hangingPunct="0">
              <a:spcBef>
                <a:spcPct val="0"/>
              </a:spcBef>
              <a:spcAft>
                <a:spcPct val="0"/>
              </a:spcAft>
              <a:buClrTx/>
              <a:buSzTx/>
              <a:buNone/>
            </a:pPr>
            <a:r>
              <a:rPr lang="en-US" altLang="en-US" sz="2300" b="1" dirty="0" smtClean="0"/>
              <a:t>pip </a:t>
            </a:r>
            <a:r>
              <a:rPr lang="en-US" altLang="en-US" sz="2300" b="1" dirty="0"/>
              <a:t>install </a:t>
            </a:r>
            <a:r>
              <a:rPr lang="en-US" altLang="en-US" sz="2300" b="1" dirty="0" err="1"/>
              <a:t>gpiozero</a:t>
            </a:r>
            <a:r>
              <a:rPr lang="en-US" altLang="en-US" sz="1600" dirty="0"/>
              <a:t> </a:t>
            </a:r>
            <a:endParaRPr lang="en-US" altLang="en-US" dirty="0"/>
          </a:p>
          <a:p>
            <a:pPr marL="0" lvl="0" indent="0" defTabSz="914400" eaLnBrk="0" fontAlgn="base" hangingPunct="0">
              <a:spcBef>
                <a:spcPct val="0"/>
              </a:spcBef>
              <a:spcAft>
                <a:spcPct val="0"/>
              </a:spcAft>
              <a:buClrTx/>
              <a:buSzTx/>
              <a:buNone/>
            </a:pPr>
            <a:r>
              <a:rPr lang="en-US" altLang="en-US" dirty="0"/>
              <a:t>This will download and install the library and its dependencies.</a:t>
            </a:r>
          </a:p>
          <a:p>
            <a:pPr marL="0" lvl="0" indent="0" defTabSz="914400" eaLnBrk="0" fontAlgn="base" hangingPunct="0">
              <a:spcBef>
                <a:spcPct val="0"/>
              </a:spcBef>
              <a:spcAft>
                <a:spcPct val="0"/>
              </a:spcAft>
              <a:buClrTx/>
              <a:buSzTx/>
              <a:buFontTx/>
              <a:buAutoNum type="arabicPeriod" startAt="4"/>
            </a:pPr>
            <a:r>
              <a:rPr lang="en-US" altLang="en-US" dirty="0"/>
              <a:t>Verify that the installation was successful by running a Python interpreter and importing the library:</a:t>
            </a:r>
          </a:p>
          <a:p>
            <a:pPr marL="0" lvl="0" indent="0" defTabSz="914400" eaLnBrk="0" fontAlgn="base" hangingPunct="0">
              <a:spcBef>
                <a:spcPct val="0"/>
              </a:spcBef>
              <a:spcAft>
                <a:spcPct val="0"/>
              </a:spcAft>
              <a:buClrTx/>
              <a:buSzTx/>
              <a:buNone/>
            </a:pPr>
            <a:r>
              <a:rPr lang="en-US" altLang="en-US" dirty="0"/>
              <a:t>python</a:t>
            </a:r>
          </a:p>
          <a:p>
            <a:pPr marL="0" lvl="0" indent="0" defTabSz="914400" eaLnBrk="0" fontAlgn="base" hangingPunct="0">
              <a:spcBef>
                <a:spcPct val="0"/>
              </a:spcBef>
              <a:spcAft>
                <a:spcPct val="0"/>
              </a:spcAft>
              <a:buClrTx/>
              <a:buSzTx/>
              <a:buNone/>
            </a:pPr>
            <a:r>
              <a:rPr lang="en-US" altLang="en-US" sz="2300" b="1" dirty="0" smtClean="0"/>
              <a:t>python </a:t>
            </a:r>
            <a:r>
              <a:rPr lang="en-US" altLang="en-US" sz="2300" b="1" dirty="0"/>
              <a:t>&gt;&gt;&gt; import </a:t>
            </a:r>
            <a:r>
              <a:rPr lang="en-US" altLang="en-US" sz="2300" b="1" dirty="0" err="1"/>
              <a:t>gpiozero</a:t>
            </a:r>
            <a:r>
              <a:rPr lang="en-US" altLang="en-US" sz="2300" b="1" dirty="0"/>
              <a:t> </a:t>
            </a:r>
            <a:endParaRPr lang="en-US" altLang="en-US" sz="3400" b="1" dirty="0"/>
          </a:p>
          <a:p>
            <a:pPr marL="0" lvl="0" indent="0" defTabSz="914400" eaLnBrk="0" fontAlgn="base" hangingPunct="0">
              <a:spcBef>
                <a:spcPct val="0"/>
              </a:spcBef>
              <a:spcAft>
                <a:spcPct val="0"/>
              </a:spcAft>
              <a:buClrTx/>
              <a:buSzTx/>
              <a:buNone/>
            </a:pPr>
            <a:r>
              <a:rPr lang="en-US" altLang="en-US" dirty="0"/>
              <a:t>If you don't see any error messages, then the library was successfully installed and you can proceed to use it in your Python code.</a:t>
            </a:r>
          </a:p>
        </p:txBody>
      </p:sp>
      <p:sp>
        <p:nvSpPr>
          <p:cNvPr id="6" name="Rectangle 3"/>
          <p:cNvSpPr>
            <a:spLocks noChangeArrowheads="1"/>
          </p:cNvSpPr>
          <p:nvPr/>
        </p:nvSpPr>
        <p:spPr bwMode="auto">
          <a:xfrm>
            <a:off x="0" y="90100"/>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itle 1"/>
          <p:cNvSpPr txBox="1">
            <a:spLocks/>
          </p:cNvSpPr>
          <p:nvPr/>
        </p:nvSpPr>
        <p:spPr>
          <a:xfrm>
            <a:off x="1636711" y="1892300"/>
            <a:ext cx="10059989" cy="6984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Steps to install required Python </a:t>
            </a:r>
            <a:r>
              <a:rPr lang="en-GB" sz="2800" dirty="0" smtClean="0"/>
              <a:t>library(</a:t>
            </a:r>
            <a:r>
              <a:rPr lang="en-GB" sz="2800" dirty="0" err="1" smtClean="0"/>
              <a:t>gpiozero</a:t>
            </a:r>
            <a:r>
              <a:rPr lang="en-GB" sz="2800" dirty="0"/>
              <a:t>)</a:t>
            </a:r>
            <a:endParaRPr lang="en-GB" sz="2800" dirty="0"/>
          </a:p>
        </p:txBody>
      </p:sp>
    </p:spTree>
    <p:extLst>
      <p:ext uri="{BB962C8B-B14F-4D97-AF65-F5344CB8AC3E}">
        <p14:creationId xmlns:p14="http://schemas.microsoft.com/office/powerpoint/2010/main" val="285768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Steps to clone or download the project repository</a:t>
            </a:r>
            <a:endParaRPr lang="en-GB" sz="2800"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a:t>To clone or download the project repository, </a:t>
            </a:r>
            <a:r>
              <a:rPr lang="en-GB" dirty="0" smtClean="0"/>
              <a:t>these steps were followed:</a:t>
            </a:r>
            <a:endParaRPr lang="en-GB" dirty="0"/>
          </a:p>
          <a:p>
            <a:r>
              <a:rPr lang="en-GB" dirty="0"/>
              <a:t>Open the project's GitHub repository in your web browser.</a:t>
            </a:r>
          </a:p>
          <a:p>
            <a:r>
              <a:rPr lang="en-GB" dirty="0"/>
              <a:t>Click on the green "Code" button.</a:t>
            </a:r>
          </a:p>
          <a:p>
            <a:r>
              <a:rPr lang="en-GB" dirty="0"/>
              <a:t>If </a:t>
            </a:r>
            <a:r>
              <a:rPr lang="en-GB" dirty="0" smtClean="0"/>
              <a:t>Git is already </a:t>
            </a:r>
            <a:r>
              <a:rPr lang="en-GB" dirty="0"/>
              <a:t>installed </a:t>
            </a:r>
            <a:r>
              <a:rPr lang="en-GB" dirty="0" smtClean="0"/>
              <a:t>on computer</a:t>
            </a:r>
            <a:r>
              <a:rPr lang="en-GB" dirty="0"/>
              <a:t>, click on "Open with GitHub Desktop" or "Download ZIP". If </a:t>
            </a:r>
            <a:r>
              <a:rPr lang="en-GB" dirty="0" smtClean="0"/>
              <a:t>not, </a:t>
            </a:r>
            <a:r>
              <a:rPr lang="en-GB" dirty="0"/>
              <a:t>click on "Download ZIP".</a:t>
            </a:r>
          </a:p>
          <a:p>
            <a:r>
              <a:rPr lang="en-GB" dirty="0"/>
              <a:t>If you clicked on "Open with GitHub Desktop", choose a directory to clone the repository to and click "Clone".</a:t>
            </a:r>
          </a:p>
          <a:p>
            <a:r>
              <a:rPr lang="en-GB" dirty="0"/>
              <a:t>If you clicked on "Download ZIP", extract the contents of the ZIP file to a directory of your choice.</a:t>
            </a:r>
          </a:p>
        </p:txBody>
      </p:sp>
    </p:spTree>
    <p:extLst>
      <p:ext uri="{BB962C8B-B14F-4D97-AF65-F5344CB8AC3E}">
        <p14:creationId xmlns:p14="http://schemas.microsoft.com/office/powerpoint/2010/main" val="38681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1484310" y="3924300"/>
            <a:ext cx="10018713" cy="1866900"/>
          </a:xfrm>
        </p:spPr>
        <p:txBody>
          <a:bodyPr>
            <a:normAutofit fontScale="92500" lnSpcReduction="20000"/>
          </a:bodyPr>
          <a:lstStyle/>
          <a:p>
            <a:r>
              <a:rPr lang="en-GB" dirty="0"/>
              <a:t>The project is able to successfully automate the process of watering plants based on soil moisture levels. The Raspberry Pi reads the soil moisture sensor and turns the water pump on or off accordingly. The command prompt also provides an interface for manual control of the water pump. The project has been set up correctly and is able to maintain optimal soil moisture levels for healthy plant growth.</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9162" y="2082800"/>
            <a:ext cx="1689100" cy="16891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00" y="2082800"/>
            <a:ext cx="1689100" cy="1689100"/>
          </a:xfrm>
          <a:prstGeom prst="rect">
            <a:avLst/>
          </a:prstGeom>
        </p:spPr>
      </p:pic>
    </p:spTree>
    <p:extLst>
      <p:ext uri="{BB962C8B-B14F-4D97-AF65-F5344CB8AC3E}">
        <p14:creationId xmlns:p14="http://schemas.microsoft.com/office/powerpoint/2010/main" val="1630607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TotalTime>
  <Words>1400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Smart Irrigation System</vt:lpstr>
      <vt:lpstr>INTRODUCTION</vt:lpstr>
      <vt:lpstr>PROJECT OVERVIEW</vt:lpstr>
      <vt:lpstr>How it works?</vt:lpstr>
      <vt:lpstr>In this diagram, the Raspberry Pi is connected to both the soil moisture sensor and the water pump through its GPIO (General Purpose Input/Output) pins. The soil moisture sensor provides an analog output that is read by one of the GPIO pins on the Raspberry Pi, while another GPIO pin is used to send a control signal to the water pump. The power supply for the water pump is also connected separately to ensure that it has sufficient power to operate.</vt:lpstr>
      <vt:lpstr>Brief explanation of each connection</vt:lpstr>
      <vt:lpstr>SOFTWARE SETUP</vt:lpstr>
      <vt:lpstr>Steps to clone or download the project repository</vt:lpstr>
      <vt:lpstr>RESULTS</vt:lpstr>
      <vt:lpstr>Conclusion and future improvements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dc:creator>DELL</dc:creator>
  <cp:lastModifiedBy>DELL</cp:lastModifiedBy>
  <cp:revision>11</cp:revision>
  <dcterms:created xsi:type="dcterms:W3CDTF">2023-03-17T16:33:05Z</dcterms:created>
  <dcterms:modified xsi:type="dcterms:W3CDTF">2023-03-17T18:38:00Z</dcterms:modified>
</cp:coreProperties>
</file>