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A24FDC-686B-448B-9B7E-B3E80B516856}" type="doc">
      <dgm:prSet loTypeId="urn:microsoft.com/office/officeart/2005/8/layout/process2" loCatId="process" qsTypeId="urn:microsoft.com/office/officeart/2005/8/quickstyle/simple1" qsCatId="simple" csTypeId="urn:microsoft.com/office/officeart/2005/8/colors/accent0_2" csCatId="mainScheme" phldr="1"/>
      <dgm:spPr/>
    </dgm:pt>
    <dgm:pt modelId="{C90F11DC-FE5E-4730-9A33-3C0AF6A4E317}">
      <dgm:prSet phldrT="[Text]"/>
      <dgm:spPr/>
      <dgm:t>
        <a:bodyPr/>
        <a:lstStyle/>
        <a:p>
          <a:r>
            <a:rPr lang="en-GB" b="1" i="0" dirty="0" smtClean="0"/>
            <a:t>Raspberry Pi </a:t>
          </a:r>
        </a:p>
        <a:p>
          <a:r>
            <a:rPr lang="en-GB" b="0" i="0" dirty="0" smtClean="0"/>
            <a:t>GPIO Pins </a:t>
          </a:r>
          <a:endParaRPr lang="en-US" dirty="0"/>
        </a:p>
      </dgm:t>
    </dgm:pt>
    <dgm:pt modelId="{F476926E-7548-4E1A-9675-A09358F19BC9}" type="parTrans" cxnId="{C90C5930-0365-4303-8EF0-E19C54F8AA58}">
      <dgm:prSet/>
      <dgm:spPr/>
      <dgm:t>
        <a:bodyPr/>
        <a:lstStyle/>
        <a:p>
          <a:endParaRPr lang="en-US"/>
        </a:p>
      </dgm:t>
    </dgm:pt>
    <dgm:pt modelId="{D853DFDE-A042-4936-B2AB-C15644E362EC}" type="sibTrans" cxnId="{C90C5930-0365-4303-8EF0-E19C54F8AA58}">
      <dgm:prSet/>
      <dgm:spPr/>
      <dgm:t>
        <a:bodyPr/>
        <a:lstStyle/>
        <a:p>
          <a:endParaRPr lang="en-US"/>
        </a:p>
      </dgm:t>
    </dgm:pt>
    <dgm:pt modelId="{2F098FD7-2565-4B10-BC8A-51746DB5870C}">
      <dgm:prSet phldrT="[Text]"/>
      <dgm:spPr/>
      <dgm:t>
        <a:bodyPr/>
        <a:lstStyle/>
        <a:p>
          <a:r>
            <a:rPr lang="en-GB" b="1" i="0" dirty="0" smtClean="0"/>
            <a:t>Soil Moisture Sensor </a:t>
          </a:r>
        </a:p>
        <a:p>
          <a:r>
            <a:rPr lang="en-GB" b="0" i="0" dirty="0" smtClean="0"/>
            <a:t>Analog Output </a:t>
          </a:r>
          <a:endParaRPr lang="en-US" dirty="0"/>
        </a:p>
      </dgm:t>
    </dgm:pt>
    <dgm:pt modelId="{9C304094-1424-4212-AC99-F2D44E577A30}" type="parTrans" cxnId="{11C1BE30-A515-45DE-8A30-FB0C3720EFCA}">
      <dgm:prSet/>
      <dgm:spPr/>
      <dgm:t>
        <a:bodyPr/>
        <a:lstStyle/>
        <a:p>
          <a:endParaRPr lang="en-US"/>
        </a:p>
      </dgm:t>
    </dgm:pt>
    <dgm:pt modelId="{749A1035-A10E-4AA3-B719-EFE431DC9D25}" type="sibTrans" cxnId="{11C1BE30-A515-45DE-8A30-FB0C3720EFCA}">
      <dgm:prSet/>
      <dgm:spPr/>
      <dgm:t>
        <a:bodyPr/>
        <a:lstStyle/>
        <a:p>
          <a:endParaRPr lang="en-US"/>
        </a:p>
      </dgm:t>
    </dgm:pt>
    <dgm:pt modelId="{7AFA1495-72E4-46F2-B6A0-F6BECC3500D9}">
      <dgm:prSet phldrT="[Text]"/>
      <dgm:spPr/>
      <dgm:t>
        <a:bodyPr/>
        <a:lstStyle/>
        <a:p>
          <a:r>
            <a:rPr lang="en-GB" b="1" i="0" dirty="0" smtClean="0"/>
            <a:t>Water Pump</a:t>
          </a:r>
        </a:p>
        <a:p>
          <a:r>
            <a:rPr lang="en-GB" b="0" i="0" dirty="0" smtClean="0"/>
            <a:t> Power Supply Control Signal</a:t>
          </a:r>
          <a:endParaRPr lang="en-US" dirty="0"/>
        </a:p>
      </dgm:t>
    </dgm:pt>
    <dgm:pt modelId="{88BAAE15-A023-440C-B3F8-BB717ACCC8A6}" type="parTrans" cxnId="{BDAE8005-9794-45F2-9E53-0C9A10D9FDA3}">
      <dgm:prSet/>
      <dgm:spPr/>
      <dgm:t>
        <a:bodyPr/>
        <a:lstStyle/>
        <a:p>
          <a:endParaRPr lang="en-US"/>
        </a:p>
      </dgm:t>
    </dgm:pt>
    <dgm:pt modelId="{F0924872-294F-4BA6-B9F3-18DC6147B9C7}" type="sibTrans" cxnId="{BDAE8005-9794-45F2-9E53-0C9A10D9FDA3}">
      <dgm:prSet/>
      <dgm:spPr/>
      <dgm:t>
        <a:bodyPr/>
        <a:lstStyle/>
        <a:p>
          <a:endParaRPr lang="en-US"/>
        </a:p>
      </dgm:t>
    </dgm:pt>
    <dgm:pt modelId="{E9BC0F33-60A7-4C50-983A-9394B13E6BBB}" type="pres">
      <dgm:prSet presAssocID="{95A24FDC-686B-448B-9B7E-B3E80B516856}" presName="linearFlow" presStyleCnt="0">
        <dgm:presLayoutVars>
          <dgm:resizeHandles val="exact"/>
        </dgm:presLayoutVars>
      </dgm:prSet>
      <dgm:spPr/>
    </dgm:pt>
    <dgm:pt modelId="{46CEC57C-DE2E-4EC0-A91E-D50526CFC112}" type="pres">
      <dgm:prSet presAssocID="{C90F11DC-FE5E-4730-9A33-3C0AF6A4E317}" presName="node" presStyleLbl="node1" presStyleIdx="0" presStyleCnt="3">
        <dgm:presLayoutVars>
          <dgm:bulletEnabled val="1"/>
        </dgm:presLayoutVars>
      </dgm:prSet>
      <dgm:spPr/>
      <dgm:t>
        <a:bodyPr/>
        <a:lstStyle/>
        <a:p>
          <a:endParaRPr lang="en-US"/>
        </a:p>
      </dgm:t>
    </dgm:pt>
    <dgm:pt modelId="{E8E6FF67-AFA4-4815-8EB7-33A032C3C6AC}" type="pres">
      <dgm:prSet presAssocID="{D853DFDE-A042-4936-B2AB-C15644E362EC}" presName="sibTrans" presStyleLbl="sibTrans2D1" presStyleIdx="0" presStyleCnt="2"/>
      <dgm:spPr/>
      <dgm:t>
        <a:bodyPr/>
        <a:lstStyle/>
        <a:p>
          <a:endParaRPr lang="en-US"/>
        </a:p>
      </dgm:t>
    </dgm:pt>
    <dgm:pt modelId="{D1810156-DE65-4D2A-A1BB-24C5FE079750}" type="pres">
      <dgm:prSet presAssocID="{D853DFDE-A042-4936-B2AB-C15644E362EC}" presName="connectorText" presStyleLbl="sibTrans2D1" presStyleIdx="0" presStyleCnt="2"/>
      <dgm:spPr/>
      <dgm:t>
        <a:bodyPr/>
        <a:lstStyle/>
        <a:p>
          <a:endParaRPr lang="en-US"/>
        </a:p>
      </dgm:t>
    </dgm:pt>
    <dgm:pt modelId="{7798B908-AB2C-4700-ABD1-AE61D85073D4}" type="pres">
      <dgm:prSet presAssocID="{2F098FD7-2565-4B10-BC8A-51746DB5870C}" presName="node" presStyleLbl="node1" presStyleIdx="1" presStyleCnt="3">
        <dgm:presLayoutVars>
          <dgm:bulletEnabled val="1"/>
        </dgm:presLayoutVars>
      </dgm:prSet>
      <dgm:spPr/>
      <dgm:t>
        <a:bodyPr/>
        <a:lstStyle/>
        <a:p>
          <a:endParaRPr lang="en-US"/>
        </a:p>
      </dgm:t>
    </dgm:pt>
    <dgm:pt modelId="{DF3E09A4-4DC1-4FDB-B0F0-1B4959693F24}" type="pres">
      <dgm:prSet presAssocID="{749A1035-A10E-4AA3-B719-EFE431DC9D25}" presName="sibTrans" presStyleLbl="sibTrans2D1" presStyleIdx="1" presStyleCnt="2"/>
      <dgm:spPr/>
      <dgm:t>
        <a:bodyPr/>
        <a:lstStyle/>
        <a:p>
          <a:endParaRPr lang="en-US"/>
        </a:p>
      </dgm:t>
    </dgm:pt>
    <dgm:pt modelId="{E6DD3084-D263-4EDA-9C28-A589F5BE9753}" type="pres">
      <dgm:prSet presAssocID="{749A1035-A10E-4AA3-B719-EFE431DC9D25}" presName="connectorText" presStyleLbl="sibTrans2D1" presStyleIdx="1" presStyleCnt="2"/>
      <dgm:spPr/>
      <dgm:t>
        <a:bodyPr/>
        <a:lstStyle/>
        <a:p>
          <a:endParaRPr lang="en-US"/>
        </a:p>
      </dgm:t>
    </dgm:pt>
    <dgm:pt modelId="{C43D32AC-5D29-41FF-AE3D-B56AD3809E57}" type="pres">
      <dgm:prSet presAssocID="{7AFA1495-72E4-46F2-B6A0-F6BECC3500D9}" presName="node" presStyleLbl="node1" presStyleIdx="2" presStyleCnt="3">
        <dgm:presLayoutVars>
          <dgm:bulletEnabled val="1"/>
        </dgm:presLayoutVars>
      </dgm:prSet>
      <dgm:spPr/>
      <dgm:t>
        <a:bodyPr/>
        <a:lstStyle/>
        <a:p>
          <a:endParaRPr lang="en-US"/>
        </a:p>
      </dgm:t>
    </dgm:pt>
  </dgm:ptLst>
  <dgm:cxnLst>
    <dgm:cxn modelId="{53577DB3-E5D9-4AF1-9AA5-573F85C8DA18}" type="presOf" srcId="{7AFA1495-72E4-46F2-B6A0-F6BECC3500D9}" destId="{C43D32AC-5D29-41FF-AE3D-B56AD3809E57}" srcOrd="0" destOrd="0" presId="urn:microsoft.com/office/officeart/2005/8/layout/process2"/>
    <dgm:cxn modelId="{522A17C0-5CB6-492E-8C07-D438751E9284}" type="presOf" srcId="{2F098FD7-2565-4B10-BC8A-51746DB5870C}" destId="{7798B908-AB2C-4700-ABD1-AE61D85073D4}" srcOrd="0" destOrd="0" presId="urn:microsoft.com/office/officeart/2005/8/layout/process2"/>
    <dgm:cxn modelId="{11C1BE30-A515-45DE-8A30-FB0C3720EFCA}" srcId="{95A24FDC-686B-448B-9B7E-B3E80B516856}" destId="{2F098FD7-2565-4B10-BC8A-51746DB5870C}" srcOrd="1" destOrd="0" parTransId="{9C304094-1424-4212-AC99-F2D44E577A30}" sibTransId="{749A1035-A10E-4AA3-B719-EFE431DC9D25}"/>
    <dgm:cxn modelId="{85F0A1AD-C56D-4797-AB30-AECE84AA6F36}" type="presOf" srcId="{C90F11DC-FE5E-4730-9A33-3C0AF6A4E317}" destId="{46CEC57C-DE2E-4EC0-A91E-D50526CFC112}" srcOrd="0" destOrd="0" presId="urn:microsoft.com/office/officeart/2005/8/layout/process2"/>
    <dgm:cxn modelId="{BDAE8005-9794-45F2-9E53-0C9A10D9FDA3}" srcId="{95A24FDC-686B-448B-9B7E-B3E80B516856}" destId="{7AFA1495-72E4-46F2-B6A0-F6BECC3500D9}" srcOrd="2" destOrd="0" parTransId="{88BAAE15-A023-440C-B3F8-BB717ACCC8A6}" sibTransId="{F0924872-294F-4BA6-B9F3-18DC6147B9C7}"/>
    <dgm:cxn modelId="{AC932DF6-168B-48C5-8C08-33B68AA7A349}" type="presOf" srcId="{95A24FDC-686B-448B-9B7E-B3E80B516856}" destId="{E9BC0F33-60A7-4C50-983A-9394B13E6BBB}" srcOrd="0" destOrd="0" presId="urn:microsoft.com/office/officeart/2005/8/layout/process2"/>
    <dgm:cxn modelId="{DE762CA2-CF4C-4818-9EB8-A2FCDFE25C77}" type="presOf" srcId="{D853DFDE-A042-4936-B2AB-C15644E362EC}" destId="{E8E6FF67-AFA4-4815-8EB7-33A032C3C6AC}" srcOrd="0" destOrd="0" presId="urn:microsoft.com/office/officeart/2005/8/layout/process2"/>
    <dgm:cxn modelId="{C8353A14-3147-4BED-B3BE-123F6015D571}" type="presOf" srcId="{749A1035-A10E-4AA3-B719-EFE431DC9D25}" destId="{DF3E09A4-4DC1-4FDB-B0F0-1B4959693F24}" srcOrd="0" destOrd="0" presId="urn:microsoft.com/office/officeart/2005/8/layout/process2"/>
    <dgm:cxn modelId="{C90C5930-0365-4303-8EF0-E19C54F8AA58}" srcId="{95A24FDC-686B-448B-9B7E-B3E80B516856}" destId="{C90F11DC-FE5E-4730-9A33-3C0AF6A4E317}" srcOrd="0" destOrd="0" parTransId="{F476926E-7548-4E1A-9675-A09358F19BC9}" sibTransId="{D853DFDE-A042-4936-B2AB-C15644E362EC}"/>
    <dgm:cxn modelId="{71D4BBF7-D4FF-49A5-97B0-1A926BC3F479}" type="presOf" srcId="{D853DFDE-A042-4936-B2AB-C15644E362EC}" destId="{D1810156-DE65-4D2A-A1BB-24C5FE079750}" srcOrd="1" destOrd="0" presId="urn:microsoft.com/office/officeart/2005/8/layout/process2"/>
    <dgm:cxn modelId="{B07022A6-A4D5-4FA1-9921-88216B47ABF3}" type="presOf" srcId="{749A1035-A10E-4AA3-B719-EFE431DC9D25}" destId="{E6DD3084-D263-4EDA-9C28-A589F5BE9753}" srcOrd="1" destOrd="0" presId="urn:microsoft.com/office/officeart/2005/8/layout/process2"/>
    <dgm:cxn modelId="{7F32D543-0601-46C2-99A9-CD0278B51504}" type="presParOf" srcId="{E9BC0F33-60A7-4C50-983A-9394B13E6BBB}" destId="{46CEC57C-DE2E-4EC0-A91E-D50526CFC112}" srcOrd="0" destOrd="0" presId="urn:microsoft.com/office/officeart/2005/8/layout/process2"/>
    <dgm:cxn modelId="{F91F6A3B-3963-4601-B936-158768A823FB}" type="presParOf" srcId="{E9BC0F33-60A7-4C50-983A-9394B13E6BBB}" destId="{E8E6FF67-AFA4-4815-8EB7-33A032C3C6AC}" srcOrd="1" destOrd="0" presId="urn:microsoft.com/office/officeart/2005/8/layout/process2"/>
    <dgm:cxn modelId="{41EC7A40-1228-4C56-8A1A-3BFC1ED1EB77}" type="presParOf" srcId="{E8E6FF67-AFA4-4815-8EB7-33A032C3C6AC}" destId="{D1810156-DE65-4D2A-A1BB-24C5FE079750}" srcOrd="0" destOrd="0" presId="urn:microsoft.com/office/officeart/2005/8/layout/process2"/>
    <dgm:cxn modelId="{B53B534F-5396-4112-AA3D-E42EA9A20192}" type="presParOf" srcId="{E9BC0F33-60A7-4C50-983A-9394B13E6BBB}" destId="{7798B908-AB2C-4700-ABD1-AE61D85073D4}" srcOrd="2" destOrd="0" presId="urn:microsoft.com/office/officeart/2005/8/layout/process2"/>
    <dgm:cxn modelId="{DB6F3D19-967E-46BE-BEF2-25C3BBDEE83D}" type="presParOf" srcId="{E9BC0F33-60A7-4C50-983A-9394B13E6BBB}" destId="{DF3E09A4-4DC1-4FDB-B0F0-1B4959693F24}" srcOrd="3" destOrd="0" presId="urn:microsoft.com/office/officeart/2005/8/layout/process2"/>
    <dgm:cxn modelId="{532F5178-7A9C-4C18-9890-A14052529278}" type="presParOf" srcId="{DF3E09A4-4DC1-4FDB-B0F0-1B4959693F24}" destId="{E6DD3084-D263-4EDA-9C28-A589F5BE9753}" srcOrd="0" destOrd="0" presId="urn:microsoft.com/office/officeart/2005/8/layout/process2"/>
    <dgm:cxn modelId="{65F80109-9932-4728-82C1-F66803D19B48}" type="presParOf" srcId="{E9BC0F33-60A7-4C50-983A-9394B13E6BBB}" destId="{C43D32AC-5D29-41FF-AE3D-B56AD3809E57}"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CEC57C-DE2E-4EC0-A91E-D50526CFC112}">
      <dsp:nvSpPr>
        <dsp:cNvPr id="0" name=""/>
        <dsp:cNvSpPr/>
      </dsp:nvSpPr>
      <dsp:spPr>
        <a:xfrm>
          <a:off x="560959" y="0"/>
          <a:ext cx="2045098" cy="1136166"/>
        </a:xfrm>
        <a:prstGeom prst="roundRect">
          <a:avLst>
            <a:gd name="adj" fmla="val 10000"/>
          </a:avLst>
        </a:prstGeom>
        <a:solidFill>
          <a:schemeClr val="lt1">
            <a:hueOff val="0"/>
            <a:satOff val="0"/>
            <a:lumOff val="0"/>
            <a:alphaOff val="0"/>
          </a:schemeClr>
        </a:solidFill>
        <a:ln w="15875"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GB" sz="1900" b="1" i="0" kern="1200" dirty="0" smtClean="0"/>
            <a:t>Raspberry Pi </a:t>
          </a:r>
        </a:p>
        <a:p>
          <a:pPr lvl="0" algn="ctr" defTabSz="844550">
            <a:lnSpc>
              <a:spcPct val="90000"/>
            </a:lnSpc>
            <a:spcBef>
              <a:spcPct val="0"/>
            </a:spcBef>
            <a:spcAft>
              <a:spcPct val="35000"/>
            </a:spcAft>
          </a:pPr>
          <a:r>
            <a:rPr lang="en-GB" sz="1900" b="0" i="0" kern="1200" dirty="0" smtClean="0"/>
            <a:t>GPIO Pins </a:t>
          </a:r>
          <a:endParaRPr lang="en-US" sz="1900" kern="1200" dirty="0"/>
        </a:p>
      </dsp:txBody>
      <dsp:txXfrm>
        <a:off x="594236" y="33277"/>
        <a:ext cx="1978544" cy="1069612"/>
      </dsp:txXfrm>
    </dsp:sp>
    <dsp:sp modelId="{E8E6FF67-AFA4-4815-8EB7-33A032C3C6AC}">
      <dsp:nvSpPr>
        <dsp:cNvPr id="0" name=""/>
        <dsp:cNvSpPr/>
      </dsp:nvSpPr>
      <dsp:spPr>
        <a:xfrm rot="5400000">
          <a:off x="1370477" y="1164570"/>
          <a:ext cx="426062" cy="51127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5400000">
        <a:off x="1430127" y="1207176"/>
        <a:ext cx="306764" cy="298243"/>
      </dsp:txXfrm>
    </dsp:sp>
    <dsp:sp modelId="{7798B908-AB2C-4700-ABD1-AE61D85073D4}">
      <dsp:nvSpPr>
        <dsp:cNvPr id="0" name=""/>
        <dsp:cNvSpPr/>
      </dsp:nvSpPr>
      <dsp:spPr>
        <a:xfrm>
          <a:off x="560959" y="1704249"/>
          <a:ext cx="2045098" cy="1136166"/>
        </a:xfrm>
        <a:prstGeom prst="roundRect">
          <a:avLst>
            <a:gd name="adj" fmla="val 10000"/>
          </a:avLst>
        </a:prstGeom>
        <a:solidFill>
          <a:schemeClr val="lt1">
            <a:hueOff val="0"/>
            <a:satOff val="0"/>
            <a:lumOff val="0"/>
            <a:alphaOff val="0"/>
          </a:schemeClr>
        </a:solidFill>
        <a:ln w="15875"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GB" sz="1900" b="1" i="0" kern="1200" dirty="0" smtClean="0"/>
            <a:t>Soil Moisture Sensor </a:t>
          </a:r>
        </a:p>
        <a:p>
          <a:pPr lvl="0" algn="ctr" defTabSz="844550">
            <a:lnSpc>
              <a:spcPct val="90000"/>
            </a:lnSpc>
            <a:spcBef>
              <a:spcPct val="0"/>
            </a:spcBef>
            <a:spcAft>
              <a:spcPct val="35000"/>
            </a:spcAft>
          </a:pPr>
          <a:r>
            <a:rPr lang="en-GB" sz="1900" b="0" i="0" kern="1200" dirty="0" smtClean="0"/>
            <a:t>Analog Output </a:t>
          </a:r>
          <a:endParaRPr lang="en-US" sz="1900" kern="1200" dirty="0"/>
        </a:p>
      </dsp:txBody>
      <dsp:txXfrm>
        <a:off x="594236" y="1737526"/>
        <a:ext cx="1978544" cy="1069612"/>
      </dsp:txXfrm>
    </dsp:sp>
    <dsp:sp modelId="{DF3E09A4-4DC1-4FDB-B0F0-1B4959693F24}">
      <dsp:nvSpPr>
        <dsp:cNvPr id="0" name=""/>
        <dsp:cNvSpPr/>
      </dsp:nvSpPr>
      <dsp:spPr>
        <a:xfrm rot="5400000">
          <a:off x="1370477" y="2868819"/>
          <a:ext cx="426062" cy="51127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5400000">
        <a:off x="1430127" y="2911425"/>
        <a:ext cx="306764" cy="298243"/>
      </dsp:txXfrm>
    </dsp:sp>
    <dsp:sp modelId="{C43D32AC-5D29-41FF-AE3D-B56AD3809E57}">
      <dsp:nvSpPr>
        <dsp:cNvPr id="0" name=""/>
        <dsp:cNvSpPr/>
      </dsp:nvSpPr>
      <dsp:spPr>
        <a:xfrm>
          <a:off x="560959" y="3408498"/>
          <a:ext cx="2045098" cy="1136166"/>
        </a:xfrm>
        <a:prstGeom prst="roundRect">
          <a:avLst>
            <a:gd name="adj" fmla="val 10000"/>
          </a:avLst>
        </a:prstGeom>
        <a:solidFill>
          <a:schemeClr val="lt1">
            <a:hueOff val="0"/>
            <a:satOff val="0"/>
            <a:lumOff val="0"/>
            <a:alphaOff val="0"/>
          </a:schemeClr>
        </a:solidFill>
        <a:ln w="15875"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GB" sz="1900" b="1" i="0" kern="1200" dirty="0" smtClean="0"/>
            <a:t>Water Pump</a:t>
          </a:r>
        </a:p>
        <a:p>
          <a:pPr lvl="0" algn="ctr" defTabSz="844550">
            <a:lnSpc>
              <a:spcPct val="90000"/>
            </a:lnSpc>
            <a:spcBef>
              <a:spcPct val="0"/>
            </a:spcBef>
            <a:spcAft>
              <a:spcPct val="35000"/>
            </a:spcAft>
          </a:pPr>
          <a:r>
            <a:rPr lang="en-GB" sz="1900" b="0" i="0" kern="1200" dirty="0" smtClean="0"/>
            <a:t> Power Supply Control Signal</a:t>
          </a:r>
          <a:endParaRPr lang="en-US" sz="1900" kern="1200" dirty="0"/>
        </a:p>
      </dsp:txBody>
      <dsp:txXfrm>
        <a:off x="594236" y="3441775"/>
        <a:ext cx="1978544" cy="1069612"/>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746A4F4-C65C-4E3E-9535-2E4E7CA77450}" type="datetimeFigureOut">
              <a:rPr lang="en-GB" smtClean="0"/>
              <a:t>18/03/2023</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3279236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746A4F4-C65C-4E3E-9535-2E4E7CA77450}" type="datetimeFigureOut">
              <a:rPr lang="en-GB" smtClean="0"/>
              <a:t>18/03/2023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1960063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746A4F4-C65C-4E3E-9535-2E4E7CA77450}" type="datetimeFigureOut">
              <a:rPr lang="en-GB" smtClean="0"/>
              <a:t>18/03/2023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4200517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746A4F4-C65C-4E3E-9535-2E4E7CA77450}" type="datetimeFigureOut">
              <a:rPr lang="en-GB" smtClean="0"/>
              <a:t>18/03/2023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2768216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746A4F4-C65C-4E3E-9535-2E4E7CA77450}" type="datetimeFigureOut">
              <a:rPr lang="en-GB" smtClean="0"/>
              <a:t>18/03/2023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912820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746A4F4-C65C-4E3E-9535-2E4E7CA77450}" type="datetimeFigureOut">
              <a:rPr lang="en-GB" smtClean="0"/>
              <a:t>18/03/2023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2647562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746A4F4-C65C-4E3E-9535-2E4E7CA77450}" type="datetimeFigureOut">
              <a:rPr lang="en-GB" smtClean="0"/>
              <a:t>18/03/2023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37369960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46A4F4-C65C-4E3E-9535-2E4E7CA77450}" type="datetimeFigureOut">
              <a:rPr lang="en-GB" smtClean="0"/>
              <a:t>18/03/2023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23725314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46A4F4-C65C-4E3E-9535-2E4E7CA77450}" type="datetimeFigureOut">
              <a:rPr lang="en-GB" smtClean="0"/>
              <a:t>18/03/2023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3938396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46A4F4-C65C-4E3E-9535-2E4E7CA77450}" type="datetimeFigureOut">
              <a:rPr lang="en-GB" smtClean="0"/>
              <a:t>18/03/2023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3282994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746A4F4-C65C-4E3E-9535-2E4E7CA77450}" type="datetimeFigureOut">
              <a:rPr lang="en-GB" smtClean="0"/>
              <a:t>18/03/2023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4038028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746A4F4-C65C-4E3E-9535-2E4E7CA77450}" type="datetimeFigureOut">
              <a:rPr lang="en-GB" smtClean="0"/>
              <a:t>18/03/2023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515446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746A4F4-C65C-4E3E-9535-2E4E7CA77450}" type="datetimeFigureOut">
              <a:rPr lang="en-GB" smtClean="0"/>
              <a:t>18/03/2023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305988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746A4F4-C65C-4E3E-9535-2E4E7CA77450}" type="datetimeFigureOut">
              <a:rPr lang="en-GB" smtClean="0"/>
              <a:t>18/03/2023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3087169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46A4F4-C65C-4E3E-9535-2E4E7CA77450}" type="datetimeFigureOut">
              <a:rPr lang="en-GB" smtClean="0"/>
              <a:t>18/03/2023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4020252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746A4F4-C65C-4E3E-9535-2E4E7CA77450}" type="datetimeFigureOut">
              <a:rPr lang="en-GB" smtClean="0"/>
              <a:t>18/03/2023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1732438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746A4F4-C65C-4E3E-9535-2E4E7CA77450}" type="datetimeFigureOut">
              <a:rPr lang="en-GB" smtClean="0"/>
              <a:t>18/03/2023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3603978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746A4F4-C65C-4E3E-9535-2E4E7CA77450}" type="datetimeFigureOut">
              <a:rPr lang="en-GB" smtClean="0"/>
              <a:t>18/03/2023</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2FE9621-A99B-4016-8C1D-73B505781F60}" type="slidenum">
              <a:rPr lang="en-GB" smtClean="0"/>
              <a:t>‹#›</a:t>
            </a:fld>
            <a:endParaRPr lang="en-GB"/>
          </a:p>
        </p:txBody>
      </p:sp>
    </p:spTree>
    <p:extLst>
      <p:ext uri="{BB962C8B-B14F-4D97-AF65-F5344CB8AC3E}">
        <p14:creationId xmlns:p14="http://schemas.microsoft.com/office/powerpoint/2010/main" val="22667384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hyperlink" Target="https://www.raspberrypi.org/" TargetMode="External"/><Relationship Id="rId1" Type="http://schemas.openxmlformats.org/officeDocument/2006/relationships/slideLayout" Target="../slideLayouts/slideLayout2.xml"/><Relationship Id="rId6" Type="http://schemas.openxmlformats.org/officeDocument/2006/relationships/hyperlink" Target="https://www.reddit.com/r/Python/" TargetMode="External"/><Relationship Id="rId5" Type="http://schemas.openxmlformats.org/officeDocument/2006/relationships/hyperlink" Target="https://www.raspberrypi.org/forums/" TargetMode="External"/><Relationship Id="rId4" Type="http://schemas.openxmlformats.org/officeDocument/2006/relationships/hyperlink" Target="https://gpiozero.readthedocs.i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5623" y="1030918"/>
            <a:ext cx="9144000" cy="2387600"/>
          </a:xfrm>
        </p:spPr>
        <p:txBody>
          <a:bodyPr/>
          <a:lstStyle/>
          <a:p>
            <a:r>
              <a:rPr lang="en-GB" b="1" dirty="0" smtClean="0"/>
              <a:t/>
            </a:r>
            <a:br>
              <a:rPr lang="en-GB" b="1" dirty="0" smtClean="0"/>
            </a:br>
            <a:r>
              <a:rPr lang="en-GB" b="1" dirty="0" smtClean="0"/>
              <a:t>Smart Irrigation System</a:t>
            </a:r>
            <a:endParaRPr lang="en-GB" dirty="0"/>
          </a:p>
        </p:txBody>
      </p:sp>
      <p:sp>
        <p:nvSpPr>
          <p:cNvPr id="3" name="Subtitle 2"/>
          <p:cNvSpPr>
            <a:spLocks noGrp="1"/>
          </p:cNvSpPr>
          <p:nvPr>
            <p:ph type="subTitle" idx="1"/>
          </p:nvPr>
        </p:nvSpPr>
        <p:spPr>
          <a:xfrm>
            <a:off x="1445623" y="3510593"/>
            <a:ext cx="9144000" cy="1655762"/>
          </a:xfrm>
        </p:spPr>
        <p:txBody>
          <a:bodyPr/>
          <a:lstStyle/>
          <a:p>
            <a:r>
              <a:rPr lang="en-GB" dirty="0"/>
              <a:t>A</a:t>
            </a:r>
            <a:r>
              <a:rPr lang="en-GB" dirty="0" smtClean="0"/>
              <a:t> soil moisture sensor, and a water pump to automate </a:t>
            </a:r>
          </a:p>
          <a:p>
            <a:r>
              <a:rPr lang="en-GB" dirty="0" smtClean="0"/>
              <a:t>the process of watering plants</a:t>
            </a:r>
          </a:p>
          <a:p>
            <a:r>
              <a:rPr lang="en-GB" dirty="0" smtClean="0"/>
              <a:t>(17-03-2023)</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0431" y="274395"/>
            <a:ext cx="3517697" cy="2633700"/>
          </a:xfrm>
          <a:prstGeom prst="rect">
            <a:avLst/>
          </a:prstGeom>
        </p:spPr>
      </p:pic>
      <p:sp>
        <p:nvSpPr>
          <p:cNvPr id="5" name="Subtitle 2"/>
          <p:cNvSpPr txBox="1">
            <a:spLocks/>
          </p:cNvSpPr>
          <p:nvPr/>
        </p:nvSpPr>
        <p:spPr>
          <a:xfrm>
            <a:off x="8347165" y="5254490"/>
            <a:ext cx="2242457" cy="1655762"/>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r>
              <a:rPr lang="en-GB" b="1" dirty="0" err="1" smtClean="0"/>
              <a:t>Priyanshu</a:t>
            </a:r>
            <a:r>
              <a:rPr lang="en-GB" b="1" dirty="0" smtClean="0"/>
              <a:t> Gupta</a:t>
            </a:r>
          </a:p>
          <a:p>
            <a:r>
              <a:rPr lang="en-GB" b="1" dirty="0" smtClean="0"/>
              <a:t>200014045037</a:t>
            </a:r>
          </a:p>
          <a:p>
            <a:r>
              <a:rPr lang="en-GB" b="1" dirty="0" smtClean="0"/>
              <a:t>BCA 3</a:t>
            </a:r>
            <a:r>
              <a:rPr lang="en-GB" b="1" baseline="30000" dirty="0"/>
              <a:t>r</a:t>
            </a:r>
            <a:r>
              <a:rPr lang="en-GB" b="1" baseline="30000" dirty="0" smtClean="0"/>
              <a:t>d</a:t>
            </a:r>
            <a:r>
              <a:rPr lang="en-GB" b="1" dirty="0" smtClean="0"/>
              <a:t> Year</a:t>
            </a:r>
            <a:endParaRPr lang="en-GB" b="1" dirty="0"/>
          </a:p>
        </p:txBody>
      </p:sp>
      <p:sp>
        <p:nvSpPr>
          <p:cNvPr id="6" name="Subtitle 2"/>
          <p:cNvSpPr txBox="1">
            <a:spLocks/>
          </p:cNvSpPr>
          <p:nvPr/>
        </p:nvSpPr>
        <p:spPr>
          <a:xfrm>
            <a:off x="478971" y="5254490"/>
            <a:ext cx="2381795" cy="1655762"/>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GB" b="1" dirty="0" err="1" smtClean="0"/>
              <a:t>Annu</a:t>
            </a:r>
            <a:r>
              <a:rPr lang="en-GB" b="1" dirty="0" smtClean="0"/>
              <a:t> Shukla</a:t>
            </a:r>
          </a:p>
          <a:p>
            <a:pPr algn="l"/>
            <a:r>
              <a:rPr lang="en-GB" b="1" dirty="0" smtClean="0"/>
              <a:t>200013139026</a:t>
            </a:r>
          </a:p>
          <a:p>
            <a:pPr algn="l"/>
            <a:r>
              <a:rPr lang="en-GB" b="1" dirty="0" err="1" smtClean="0"/>
              <a:t>Btech</a:t>
            </a:r>
            <a:r>
              <a:rPr lang="en-GB" b="1" dirty="0" smtClean="0"/>
              <a:t>(CSE) 3</a:t>
            </a:r>
            <a:r>
              <a:rPr lang="en-GB" b="1" baseline="30000" dirty="0"/>
              <a:t>r</a:t>
            </a:r>
            <a:r>
              <a:rPr lang="en-GB" b="1" baseline="30000" dirty="0" smtClean="0"/>
              <a:t>d</a:t>
            </a:r>
            <a:r>
              <a:rPr lang="en-GB" b="1" dirty="0" smtClean="0"/>
              <a:t> Year</a:t>
            </a:r>
            <a:endParaRPr lang="en-GB" b="1" dirty="0"/>
          </a:p>
        </p:txBody>
      </p:sp>
    </p:spTree>
    <p:extLst>
      <p:ext uri="{BB962C8B-B14F-4D97-AF65-F5344CB8AC3E}">
        <p14:creationId xmlns:p14="http://schemas.microsoft.com/office/powerpoint/2010/main" val="2402862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 and future improvements</a:t>
            </a:r>
          </a:p>
        </p:txBody>
      </p:sp>
      <p:sp>
        <p:nvSpPr>
          <p:cNvPr id="3" name="Content Placeholder 2"/>
          <p:cNvSpPr>
            <a:spLocks noGrp="1"/>
          </p:cNvSpPr>
          <p:nvPr>
            <p:ph idx="1"/>
          </p:nvPr>
        </p:nvSpPr>
        <p:spPr/>
        <p:txBody>
          <a:bodyPr>
            <a:normAutofit fontScale="70000" lnSpcReduction="20000"/>
          </a:bodyPr>
          <a:lstStyle/>
          <a:p>
            <a:pPr marL="0" indent="0">
              <a:buNone/>
            </a:pPr>
            <a:r>
              <a:rPr lang="en-GB" dirty="0"/>
              <a:t>In </a:t>
            </a:r>
            <a:r>
              <a:rPr lang="en-GB" b="1" dirty="0"/>
              <a:t>conclusion</a:t>
            </a:r>
            <a:r>
              <a:rPr lang="en-GB" dirty="0"/>
              <a:t>, </a:t>
            </a:r>
            <a:r>
              <a:rPr lang="en-GB" dirty="0" smtClean="0"/>
              <a:t>the </a:t>
            </a:r>
            <a:r>
              <a:rPr lang="en-GB" dirty="0"/>
              <a:t>project successfully automated the process of watering plants using a Raspberry Pi, soil moisture sensor, and water pump. With the help of the Flask web interface</a:t>
            </a:r>
            <a:r>
              <a:rPr lang="en-GB" dirty="0" smtClean="0"/>
              <a:t>, </a:t>
            </a:r>
            <a:r>
              <a:rPr lang="en-GB" dirty="0"/>
              <a:t>users can </a:t>
            </a:r>
            <a:r>
              <a:rPr lang="en-GB" dirty="0" smtClean="0"/>
              <a:t>easily monitor </a:t>
            </a:r>
            <a:r>
              <a:rPr lang="en-GB" dirty="0"/>
              <a:t>the soil moisture level and control the water pump manually.</a:t>
            </a:r>
          </a:p>
          <a:p>
            <a:pPr marL="0" indent="0">
              <a:buNone/>
            </a:pPr>
            <a:r>
              <a:rPr lang="en-GB" dirty="0"/>
              <a:t>As for</a:t>
            </a:r>
            <a:r>
              <a:rPr lang="en-GB" b="1" dirty="0"/>
              <a:t> future improvements</a:t>
            </a:r>
            <a:r>
              <a:rPr lang="en-GB" dirty="0"/>
              <a:t>, here are a few suggestions:</a:t>
            </a:r>
          </a:p>
          <a:p>
            <a:r>
              <a:rPr lang="en-GB" dirty="0" smtClean="0"/>
              <a:t>Using </a:t>
            </a:r>
            <a:r>
              <a:rPr lang="en-GB" dirty="0"/>
              <a:t>a more accurate sensor to measure the soil moisture level.</a:t>
            </a:r>
          </a:p>
          <a:p>
            <a:r>
              <a:rPr lang="en-GB" dirty="0" smtClean="0"/>
              <a:t>Adding </a:t>
            </a:r>
            <a:r>
              <a:rPr lang="en-GB" dirty="0"/>
              <a:t>more sensors to monitor other environmental factors like temperature and humidity.</a:t>
            </a:r>
          </a:p>
          <a:p>
            <a:r>
              <a:rPr lang="en-GB" dirty="0" smtClean="0"/>
              <a:t>Implementing </a:t>
            </a:r>
            <a:r>
              <a:rPr lang="en-GB" dirty="0"/>
              <a:t>a scheduling feature that automatically waters the plants at specific intervals.</a:t>
            </a:r>
          </a:p>
          <a:p>
            <a:r>
              <a:rPr lang="en-GB" dirty="0" smtClean="0"/>
              <a:t>Implementing </a:t>
            </a:r>
            <a:r>
              <a:rPr lang="en-GB" dirty="0"/>
              <a:t>a notification system to alert users when the soil moisture level is too low or too high.</a:t>
            </a:r>
          </a:p>
          <a:p>
            <a:r>
              <a:rPr lang="en-GB" dirty="0" smtClean="0"/>
              <a:t>Using </a:t>
            </a:r>
            <a:r>
              <a:rPr lang="en-GB" dirty="0"/>
              <a:t>machine learning algorithms to optimize the watering process based on the plant species and environmental factors.</a:t>
            </a:r>
          </a:p>
        </p:txBody>
      </p:sp>
    </p:spTree>
    <p:extLst>
      <p:ext uri="{BB962C8B-B14F-4D97-AF65-F5344CB8AC3E}">
        <p14:creationId xmlns:p14="http://schemas.microsoft.com/office/powerpoint/2010/main" val="2277438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Content Placeholder 2"/>
          <p:cNvSpPr>
            <a:spLocks noGrp="1"/>
          </p:cNvSpPr>
          <p:nvPr>
            <p:ph idx="1"/>
          </p:nvPr>
        </p:nvSpPr>
        <p:spPr/>
        <p:txBody>
          <a:bodyPr>
            <a:normAutofit fontScale="92500"/>
          </a:bodyPr>
          <a:lstStyle/>
          <a:p>
            <a:r>
              <a:rPr lang="en-GB" dirty="0"/>
              <a:t>The official websites for the Raspberry Pi (</a:t>
            </a:r>
            <a:r>
              <a:rPr lang="en-GB" u="sng" dirty="0">
                <a:hlinkClick r:id="rId2"/>
              </a:rPr>
              <a:t>https://www.raspberrypi.org/</a:t>
            </a:r>
            <a:r>
              <a:rPr lang="en-GB" dirty="0"/>
              <a:t>) and Python (</a:t>
            </a:r>
            <a:r>
              <a:rPr lang="en-GB" u="sng" dirty="0">
                <a:hlinkClick r:id="rId3"/>
              </a:rPr>
              <a:t>https://www.python.org/</a:t>
            </a:r>
            <a:r>
              <a:rPr lang="en-GB" dirty="0"/>
              <a:t>)</a:t>
            </a:r>
          </a:p>
          <a:p>
            <a:r>
              <a:rPr lang="en-GB" dirty="0"/>
              <a:t>The documentation for the </a:t>
            </a:r>
            <a:r>
              <a:rPr lang="en-GB" dirty="0" err="1"/>
              <a:t>gpiozero</a:t>
            </a:r>
            <a:r>
              <a:rPr lang="en-GB" dirty="0"/>
              <a:t> library (</a:t>
            </a:r>
            <a:r>
              <a:rPr lang="en-GB" u="sng" dirty="0">
                <a:hlinkClick r:id="rId4"/>
              </a:rPr>
              <a:t>https://gpiozero.readthedocs.io</a:t>
            </a:r>
            <a:r>
              <a:rPr lang="en-GB" u="sng" dirty="0" smtClean="0">
                <a:hlinkClick r:id="rId4"/>
              </a:rPr>
              <a:t>/</a:t>
            </a:r>
            <a:r>
              <a:rPr lang="en-GB" dirty="0" smtClean="0"/>
              <a:t>)</a:t>
            </a:r>
          </a:p>
          <a:p>
            <a:r>
              <a:rPr lang="en-GB" dirty="0" smtClean="0"/>
              <a:t> Online </a:t>
            </a:r>
            <a:r>
              <a:rPr lang="en-GB" dirty="0"/>
              <a:t>forums and communities such as the Raspberry Pi forum (</a:t>
            </a:r>
            <a:r>
              <a:rPr lang="en-GB" u="sng" dirty="0">
                <a:hlinkClick r:id="rId5"/>
              </a:rPr>
              <a:t>https://www.raspberrypi.org/forums/</a:t>
            </a:r>
            <a:r>
              <a:rPr lang="en-GB" dirty="0"/>
              <a:t>) </a:t>
            </a:r>
            <a:endParaRPr lang="en-GB" dirty="0" smtClean="0"/>
          </a:p>
          <a:p>
            <a:r>
              <a:rPr lang="en-GB" dirty="0" smtClean="0"/>
              <a:t>Python </a:t>
            </a:r>
            <a:r>
              <a:rPr lang="en-GB" dirty="0" err="1"/>
              <a:t>subreddit</a:t>
            </a:r>
            <a:r>
              <a:rPr lang="en-GB" dirty="0"/>
              <a:t> (</a:t>
            </a:r>
            <a:r>
              <a:rPr lang="en-GB" u="sng" dirty="0">
                <a:hlinkClick r:id="rId6"/>
              </a:rPr>
              <a:t>https://www.reddit.com/r/Python/</a:t>
            </a:r>
            <a:r>
              <a:rPr lang="en-GB" dirty="0"/>
              <a:t>) </a:t>
            </a:r>
            <a:r>
              <a:rPr lang="en-GB" dirty="0" smtClean="0"/>
              <a:t>to find </a:t>
            </a:r>
            <a:r>
              <a:rPr lang="en-GB" dirty="0"/>
              <a:t>information and ask questions related to the </a:t>
            </a:r>
            <a:r>
              <a:rPr lang="en-GB" dirty="0" smtClean="0"/>
              <a:t>project</a:t>
            </a:r>
            <a:endParaRPr lang="en-GB" dirty="0"/>
          </a:p>
        </p:txBody>
      </p:sp>
    </p:spTree>
    <p:extLst>
      <p:ext uri="{BB962C8B-B14F-4D97-AF65-F5344CB8AC3E}">
        <p14:creationId xmlns:p14="http://schemas.microsoft.com/office/powerpoint/2010/main" val="472110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normAutofit fontScale="92500" lnSpcReduction="10000"/>
          </a:bodyPr>
          <a:lstStyle/>
          <a:p>
            <a:r>
              <a:rPr lang="en-GB" dirty="0"/>
              <a:t>The Smart Irrigation System automates plant watering using a Raspberry Pi, a soil moisture sensor, and a water pump. It solves the problem of time-consuming and suboptimal manual watering by continuously measuring soil moisture and adjusting water flow accordingly. The result is healthier plants and saved time</a:t>
            </a:r>
            <a:r>
              <a:rPr lang="en-GB" dirty="0" smtClean="0"/>
              <a:t>.</a:t>
            </a:r>
          </a:p>
          <a:p>
            <a:r>
              <a:rPr lang="en-GB" dirty="0"/>
              <a:t>The Smart Irrigation System solves the problem of inefficient and inconsistent manual watering of plants. Manual watering can be time-consuming and lead to under- or over-watering, affecting plant health. The system automates plant watering using a soil moisture sensor and water pump, ensuring optimal moisture levels for healthy plant growth without manual intervention.</a:t>
            </a:r>
          </a:p>
          <a:p>
            <a:endParaRPr lang="en-GB" dirty="0"/>
          </a:p>
        </p:txBody>
      </p:sp>
    </p:spTree>
    <p:extLst>
      <p:ext uri="{BB962C8B-B14F-4D97-AF65-F5344CB8AC3E}">
        <p14:creationId xmlns:p14="http://schemas.microsoft.com/office/powerpoint/2010/main" val="2576530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 OVERVIEW</a:t>
            </a:r>
            <a:endParaRPr lang="en-GB" dirty="0"/>
          </a:p>
        </p:txBody>
      </p:sp>
      <p:sp>
        <p:nvSpPr>
          <p:cNvPr id="3" name="Content Placeholder 2"/>
          <p:cNvSpPr>
            <a:spLocks noGrp="1"/>
          </p:cNvSpPr>
          <p:nvPr>
            <p:ph idx="1"/>
          </p:nvPr>
        </p:nvSpPr>
        <p:spPr>
          <a:xfrm>
            <a:off x="1484310" y="2438399"/>
            <a:ext cx="7333119" cy="4066904"/>
          </a:xfrm>
        </p:spPr>
        <p:txBody>
          <a:bodyPr>
            <a:normAutofit fontScale="70000" lnSpcReduction="20000"/>
          </a:bodyPr>
          <a:lstStyle/>
          <a:p>
            <a:pPr marL="0" indent="0">
              <a:buNone/>
            </a:pPr>
            <a:r>
              <a:rPr lang="en-GB" dirty="0"/>
              <a:t>The Smart Irrigation System project uses a combination of hardware and software components to automate the process of watering plants. Here's an overview of the key components</a:t>
            </a:r>
            <a:r>
              <a:rPr lang="en-GB" dirty="0" smtClean="0"/>
              <a:t>:</a:t>
            </a:r>
          </a:p>
          <a:p>
            <a:pPr marL="0" indent="0">
              <a:buNone/>
            </a:pPr>
            <a:endParaRPr lang="en-GB" dirty="0"/>
          </a:p>
          <a:p>
            <a:r>
              <a:rPr lang="en-GB" dirty="0" smtClean="0"/>
              <a:t>Raspberry Pi: </a:t>
            </a:r>
            <a:r>
              <a:rPr lang="en-GB" dirty="0"/>
              <a:t>A credit card-sized computer that runs the software needed to control the system. The Raspberry Pi is connected to the soil moisture sensor and the water pump and acts as the brain of the system.</a:t>
            </a:r>
          </a:p>
          <a:p>
            <a:r>
              <a:rPr lang="en-GB" dirty="0"/>
              <a:t>Soil Moisture Sensor: A sensor that measures the moisture level of the soil. The sensor is inserted into the soil near the plant and sends a signal to the Raspberry Pi, which uses this information to determine whether the plant needs to be watered.</a:t>
            </a:r>
          </a:p>
          <a:p>
            <a:r>
              <a:rPr lang="en-GB" dirty="0"/>
              <a:t>Water Pump: A pump that delivers water to the plant when it needs to be watered. The pump is controlled by the Raspberry Pi, which turns it on or off based on the readings from the soil moisture sensor.</a:t>
            </a:r>
          </a:p>
        </p:txBody>
      </p:sp>
      <p:pic>
        <p:nvPicPr>
          <p:cNvPr id="4" name="Picture 3" descr="File:&lt;strong&gt;Raspberry Pi&lt;/strong&gt; Photo.jpg - Wikipedia"/>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1382" y="2690948"/>
            <a:ext cx="2609347" cy="1926335"/>
          </a:xfrm>
          <a:prstGeom prst="rect">
            <a:avLst/>
          </a:prstGeom>
        </p:spPr>
      </p:pic>
      <p:pic>
        <p:nvPicPr>
          <p:cNvPr id="5" name="Picture 4" descr="&lt;strong&gt;Soil Moisture Sensor&lt;/strong&gt; - jpralves.ne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1920" y="4869832"/>
            <a:ext cx="1436977" cy="1436977"/>
          </a:xfrm>
          <a:prstGeom prst="rect">
            <a:avLst/>
          </a:prstGeom>
        </p:spPr>
      </p:pic>
      <p:sp>
        <p:nvSpPr>
          <p:cNvPr id="6" name="Rectangle 5"/>
          <p:cNvSpPr/>
          <p:nvPr/>
        </p:nvSpPr>
        <p:spPr>
          <a:xfrm>
            <a:off x="8979085" y="2719643"/>
            <a:ext cx="917239" cy="261610"/>
          </a:xfrm>
          <a:prstGeom prst="rect">
            <a:avLst/>
          </a:prstGeom>
        </p:spPr>
        <p:txBody>
          <a:bodyPr wrap="none">
            <a:spAutoFit/>
          </a:bodyPr>
          <a:lstStyle/>
          <a:p>
            <a:r>
              <a:rPr lang="en-GB" sz="1100" dirty="0"/>
              <a:t>Raspberry Pi</a:t>
            </a:r>
          </a:p>
        </p:txBody>
      </p:sp>
      <p:sp>
        <p:nvSpPr>
          <p:cNvPr id="7" name="Rectangle 6"/>
          <p:cNvSpPr/>
          <p:nvPr/>
        </p:nvSpPr>
        <p:spPr>
          <a:xfrm>
            <a:off x="9621109" y="4843662"/>
            <a:ext cx="1383712" cy="261610"/>
          </a:xfrm>
          <a:prstGeom prst="rect">
            <a:avLst/>
          </a:prstGeom>
        </p:spPr>
        <p:txBody>
          <a:bodyPr wrap="none">
            <a:spAutoFit/>
          </a:bodyPr>
          <a:lstStyle/>
          <a:p>
            <a:r>
              <a:rPr lang="en-GB" sz="1100" dirty="0"/>
              <a:t>Soil Moisture Sensor</a:t>
            </a:r>
          </a:p>
        </p:txBody>
      </p:sp>
    </p:spTree>
    <p:extLst>
      <p:ext uri="{BB962C8B-B14F-4D97-AF65-F5344CB8AC3E}">
        <p14:creationId xmlns:p14="http://schemas.microsoft.com/office/powerpoint/2010/main" val="3950453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it works?</a:t>
            </a:r>
            <a:endParaRPr lang="en-GB" dirty="0"/>
          </a:p>
        </p:txBody>
      </p:sp>
      <p:sp>
        <p:nvSpPr>
          <p:cNvPr id="3" name="Content Placeholder 2"/>
          <p:cNvSpPr>
            <a:spLocks noGrp="1"/>
          </p:cNvSpPr>
          <p:nvPr>
            <p:ph idx="1"/>
          </p:nvPr>
        </p:nvSpPr>
        <p:spPr/>
        <p:txBody>
          <a:bodyPr>
            <a:normAutofit fontScale="62500" lnSpcReduction="20000"/>
          </a:bodyPr>
          <a:lstStyle/>
          <a:p>
            <a:pPr marL="0" indent="0">
              <a:buNone/>
            </a:pPr>
            <a:r>
              <a:rPr lang="en-GB" dirty="0"/>
              <a:t>The components of the Smart Irrigation System work together to automate the process of watering plants in the following way:</a:t>
            </a:r>
          </a:p>
          <a:p>
            <a:r>
              <a:rPr lang="en-GB" dirty="0"/>
              <a:t>The soil moisture sensor continuously measures the moisture level of the soil around the plant.</a:t>
            </a:r>
          </a:p>
          <a:p>
            <a:r>
              <a:rPr lang="en-GB" dirty="0"/>
              <a:t>The Raspberry Pi reads the data from the soil moisture sensor and determines whether the soil is dry enough to require watering.</a:t>
            </a:r>
          </a:p>
          <a:p>
            <a:r>
              <a:rPr lang="en-GB" dirty="0"/>
              <a:t>If the soil is dry, the Raspberry Pi sends a signal to the water pump to turn it on and start delivering water to the plant.</a:t>
            </a:r>
          </a:p>
          <a:p>
            <a:r>
              <a:rPr lang="en-GB" dirty="0"/>
              <a:t>The water pump delivers water to the plant until the soil moisture sensor indicates that the soil is sufficiently moist.</a:t>
            </a:r>
          </a:p>
          <a:p>
            <a:r>
              <a:rPr lang="en-GB" dirty="0"/>
              <a:t>Once the soil reaches the desired moisture level, the Raspberry Pi sends a signal to the water pump to turn it off and stop delivering water to the plant.</a:t>
            </a:r>
          </a:p>
          <a:p>
            <a:r>
              <a:rPr lang="en-GB" dirty="0"/>
              <a:t>This process repeats on a regular basis, ensuring that plants receive the optimal amount of water for their growth and health, without the need for manual intervention.</a:t>
            </a:r>
          </a:p>
          <a:p>
            <a:endParaRPr lang="en-GB" dirty="0"/>
          </a:p>
        </p:txBody>
      </p:sp>
    </p:spTree>
    <p:extLst>
      <p:ext uri="{BB962C8B-B14F-4D97-AF65-F5344CB8AC3E}">
        <p14:creationId xmlns:p14="http://schemas.microsoft.com/office/powerpoint/2010/main" val="2235231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068390" y="1152658"/>
            <a:ext cx="6434634" cy="4454676"/>
          </a:xfrm>
        </p:spPr>
        <p:txBody>
          <a:bodyPr>
            <a:normAutofit/>
          </a:bodyPr>
          <a:lstStyle/>
          <a:p>
            <a:pPr algn="l"/>
            <a:r>
              <a:rPr lang="en-GB" sz="1500" dirty="0">
                <a:latin typeface="+mn-lt"/>
              </a:rPr>
              <a:t>In this diagram, the Raspberry Pi is connected to both the soil moisture sensor and the water pump through its GPIO (General Purpose Input/Output) pins. The soil moisture sensor provides an </a:t>
            </a:r>
            <a:r>
              <a:rPr lang="en-GB" sz="1500" dirty="0" err="1">
                <a:latin typeface="+mn-lt"/>
              </a:rPr>
              <a:t>analog</a:t>
            </a:r>
            <a:r>
              <a:rPr lang="en-GB" sz="1500" dirty="0">
                <a:latin typeface="+mn-lt"/>
              </a:rPr>
              <a:t> output that is read by one of the GPIO pins on the Raspberry Pi, while another GPIO pin is used to send a control signal to the water pump. The power supply for the water pump is also connected separately to ensure that it has sufficient power to operate.</a:t>
            </a:r>
          </a:p>
        </p:txBody>
      </p:sp>
      <p:graphicFrame>
        <p:nvGraphicFramePr>
          <p:cNvPr id="10" name="Diagram 9"/>
          <p:cNvGraphicFramePr/>
          <p:nvPr>
            <p:extLst>
              <p:ext uri="{D42A27DB-BD31-4B8C-83A1-F6EECF244321}">
                <p14:modId xmlns:p14="http://schemas.microsoft.com/office/powerpoint/2010/main" val="1737759042"/>
              </p:ext>
            </p:extLst>
          </p:nvPr>
        </p:nvGraphicFramePr>
        <p:xfrm>
          <a:off x="1901373" y="1259841"/>
          <a:ext cx="3167017" cy="4544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Rectangle 12"/>
          <p:cNvSpPr/>
          <p:nvPr/>
        </p:nvSpPr>
        <p:spPr>
          <a:xfrm>
            <a:off x="5068390" y="4921090"/>
            <a:ext cx="6136639" cy="784830"/>
          </a:xfrm>
          <a:prstGeom prst="rect">
            <a:avLst/>
          </a:prstGeom>
        </p:spPr>
        <p:txBody>
          <a:bodyPr wrap="square">
            <a:spAutoFit/>
          </a:bodyPr>
          <a:lstStyle/>
          <a:p>
            <a:r>
              <a:rPr lang="en-GB" sz="1500" b="1" i="0" dirty="0" smtClean="0">
                <a:effectLst/>
                <a:latin typeface="+mj-lt"/>
              </a:rPr>
              <a:t>Figure:</a:t>
            </a:r>
          </a:p>
          <a:p>
            <a:r>
              <a:rPr lang="en-GB" sz="1500" b="1" i="0" dirty="0" smtClean="0">
                <a:effectLst/>
                <a:latin typeface="+mj-lt"/>
              </a:rPr>
              <a:t>Diagram showing the connection between the Raspberry Pi, soil moisture sensor, and water pump:</a:t>
            </a:r>
            <a:endParaRPr lang="en-GB" sz="1500" b="1" dirty="0">
              <a:latin typeface="+mj-lt"/>
            </a:endParaRPr>
          </a:p>
        </p:txBody>
      </p:sp>
      <p:sp>
        <p:nvSpPr>
          <p:cNvPr id="14" name="Title 1"/>
          <p:cNvSpPr txBox="1">
            <a:spLocks/>
          </p:cNvSpPr>
          <p:nvPr/>
        </p:nvSpPr>
        <p:spPr>
          <a:xfrm>
            <a:off x="5068390" y="685800"/>
            <a:ext cx="6434634"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dirty="0" smtClean="0"/>
              <a:t>HARDWARE SETUP</a:t>
            </a:r>
            <a:endParaRPr lang="en-GB" dirty="0"/>
          </a:p>
        </p:txBody>
      </p:sp>
    </p:spTree>
    <p:extLst>
      <p:ext uri="{BB962C8B-B14F-4D97-AF65-F5344CB8AC3E}">
        <p14:creationId xmlns:p14="http://schemas.microsoft.com/office/powerpoint/2010/main" val="2150062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Brief explanation of each </a:t>
            </a:r>
            <a:r>
              <a:rPr lang="en-GB" dirty="0" smtClean="0"/>
              <a:t>connection</a:t>
            </a:r>
            <a:endParaRPr lang="en-GB" dirty="0"/>
          </a:p>
        </p:txBody>
      </p:sp>
      <p:sp>
        <p:nvSpPr>
          <p:cNvPr id="3" name="Content Placeholder 2"/>
          <p:cNvSpPr>
            <a:spLocks noGrp="1"/>
          </p:cNvSpPr>
          <p:nvPr>
            <p:ph idx="1"/>
          </p:nvPr>
        </p:nvSpPr>
        <p:spPr/>
        <p:txBody>
          <a:bodyPr>
            <a:normAutofit fontScale="62500" lnSpcReduction="20000"/>
          </a:bodyPr>
          <a:lstStyle/>
          <a:p>
            <a:r>
              <a:rPr lang="en-GB" dirty="0"/>
              <a:t>Raspberry Pi GPIO pins: The GPIO pins on the Raspberry Pi are used to connect it to other hardware components in the system. In this case, one GPIO pin is used to read the </a:t>
            </a:r>
            <a:r>
              <a:rPr lang="en-GB" dirty="0" err="1"/>
              <a:t>analog</a:t>
            </a:r>
            <a:r>
              <a:rPr lang="en-GB" dirty="0"/>
              <a:t> output from the soil moisture sensor, while another GPIO pin is used to send a control signal to the water pump.</a:t>
            </a:r>
          </a:p>
          <a:p>
            <a:r>
              <a:rPr lang="en-GB" dirty="0"/>
              <a:t>Soil moisture sensor </a:t>
            </a:r>
            <a:r>
              <a:rPr lang="en-GB" dirty="0" err="1"/>
              <a:t>analog</a:t>
            </a:r>
            <a:r>
              <a:rPr lang="en-GB" dirty="0"/>
              <a:t> output: The soil moisture sensor provides an </a:t>
            </a:r>
            <a:r>
              <a:rPr lang="en-GB" dirty="0" err="1"/>
              <a:t>analog</a:t>
            </a:r>
            <a:r>
              <a:rPr lang="en-GB" dirty="0"/>
              <a:t> output signal that is proportional to the moisture level in the soil. This signal is connected to one of the Raspberry Pi's GPIO pins, which can read the voltage level and convert it into a digital value that can be processed by the software.</a:t>
            </a:r>
          </a:p>
          <a:p>
            <a:r>
              <a:rPr lang="en-GB" dirty="0"/>
              <a:t>Water pump power supply: The water pump requires a separate power supply to operate, which is connected to a power source (such as a battery or AC outlet) and then to the pump itself. This ensures that the pump has sufficient power to operate and can deliver water to the plants effectively.</a:t>
            </a:r>
          </a:p>
          <a:p>
            <a:r>
              <a:rPr lang="en-GB" dirty="0"/>
              <a:t>Water pump control signal: The Raspberry Pi sends a control signal to the water pump via another GPIO pin. This signal tells the pump when to turn on or off based on the moisture level in the soil. When the soil is dry, the Raspberry Pi sends a signal to turn the pump on and deliver water to the plants. When the soil is sufficiently moist, the Raspberry Pi sends a signal to turn the pump off and stop delivering water</a:t>
            </a:r>
            <a:r>
              <a:rPr lang="en-GB" dirty="0" smtClean="0"/>
              <a:t>.</a:t>
            </a:r>
            <a:endParaRPr lang="en-GB" dirty="0"/>
          </a:p>
        </p:txBody>
      </p:sp>
    </p:spTree>
    <p:extLst>
      <p:ext uri="{BB962C8B-B14F-4D97-AF65-F5344CB8AC3E}">
        <p14:creationId xmlns:p14="http://schemas.microsoft.com/office/powerpoint/2010/main" val="4031828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SETUP</a:t>
            </a:r>
            <a:endParaRPr lang="en-GB" dirty="0"/>
          </a:p>
        </p:txBody>
      </p:sp>
      <p:sp>
        <p:nvSpPr>
          <p:cNvPr id="3" name="Content Placeholder 2"/>
          <p:cNvSpPr>
            <a:spLocks noGrp="1"/>
          </p:cNvSpPr>
          <p:nvPr>
            <p:ph idx="1"/>
          </p:nvPr>
        </p:nvSpPr>
        <p:spPr/>
        <p:txBody>
          <a:bodyPr>
            <a:normAutofit fontScale="62500" lnSpcReduction="20000"/>
          </a:bodyPr>
          <a:lstStyle/>
          <a:p>
            <a:pPr marL="0" indent="0" defTabSz="914400" eaLnBrk="0" fontAlgn="base" hangingPunct="0">
              <a:spcBef>
                <a:spcPct val="0"/>
              </a:spcBef>
              <a:spcAft>
                <a:spcPct val="0"/>
              </a:spcAft>
              <a:buSzPct val="200000"/>
              <a:buNone/>
            </a:pPr>
            <a:r>
              <a:rPr lang="en-GB" altLang="en-US" dirty="0"/>
              <a:t>To install the required Python libraries </a:t>
            </a:r>
            <a:r>
              <a:rPr lang="en-GB" altLang="en-US" dirty="0" err="1"/>
              <a:t>gpiozero</a:t>
            </a:r>
            <a:r>
              <a:rPr lang="en-GB" altLang="en-US" dirty="0"/>
              <a:t> and Flask, you can follow these steps:</a:t>
            </a:r>
          </a:p>
          <a:p>
            <a:pPr defTabSz="914400" eaLnBrk="0" fontAlgn="base" hangingPunct="0">
              <a:spcBef>
                <a:spcPct val="0"/>
              </a:spcBef>
              <a:spcAft>
                <a:spcPct val="0"/>
              </a:spcAft>
              <a:buSzPct val="200000"/>
              <a:buFont typeface="Arial" panose="020B0604020202020204" pitchFamily="34" charset="0"/>
              <a:buChar char="•"/>
            </a:pPr>
            <a:endParaRPr lang="en-GB" altLang="en-US" dirty="0"/>
          </a:p>
          <a:p>
            <a:pPr defTabSz="914400" eaLnBrk="0" fontAlgn="base" hangingPunct="0">
              <a:spcBef>
                <a:spcPct val="0"/>
              </a:spcBef>
              <a:spcAft>
                <a:spcPct val="0"/>
              </a:spcAft>
              <a:buSzPct val="200000"/>
              <a:buFont typeface="Arial" panose="020B0604020202020204" pitchFamily="34" charset="0"/>
              <a:buChar char="•"/>
            </a:pPr>
            <a:r>
              <a:rPr lang="en-GB" altLang="en-US" dirty="0"/>
              <a:t>Open a terminal or command prompt on your computer.</a:t>
            </a:r>
          </a:p>
          <a:p>
            <a:pPr defTabSz="914400" eaLnBrk="0" fontAlgn="base" hangingPunct="0">
              <a:spcBef>
                <a:spcPct val="0"/>
              </a:spcBef>
              <a:spcAft>
                <a:spcPct val="0"/>
              </a:spcAft>
              <a:buSzPct val="200000"/>
              <a:buFont typeface="Arial" panose="020B0604020202020204" pitchFamily="34" charset="0"/>
              <a:buChar char="•"/>
            </a:pPr>
            <a:endParaRPr lang="en-GB" altLang="en-US" dirty="0"/>
          </a:p>
          <a:p>
            <a:pPr defTabSz="914400" eaLnBrk="0" fontAlgn="base" hangingPunct="0">
              <a:spcBef>
                <a:spcPct val="0"/>
              </a:spcBef>
              <a:spcAft>
                <a:spcPct val="0"/>
              </a:spcAft>
              <a:buSzPct val="200000"/>
              <a:buFont typeface="Arial" panose="020B0604020202020204" pitchFamily="34" charset="0"/>
              <a:buChar char="•"/>
            </a:pPr>
            <a:r>
              <a:rPr lang="en-GB" altLang="en-US" dirty="0"/>
              <a:t>Make sure you have Python installed by typing </a:t>
            </a:r>
            <a:r>
              <a:rPr lang="en-GB" altLang="en-US" b="1" dirty="0"/>
              <a:t>python</a:t>
            </a:r>
            <a:r>
              <a:rPr lang="en-GB" altLang="en-US" dirty="0"/>
              <a:t> or </a:t>
            </a:r>
            <a:r>
              <a:rPr lang="en-GB" altLang="en-US" b="1" dirty="0"/>
              <a:t>python3</a:t>
            </a:r>
            <a:r>
              <a:rPr lang="en-GB" altLang="en-US" dirty="0"/>
              <a:t> in the terminal. If you get an error message or see a version number lower than 3.5, you will need to install Python 3 from the official website.</a:t>
            </a:r>
          </a:p>
          <a:p>
            <a:pPr defTabSz="914400" eaLnBrk="0" fontAlgn="base" hangingPunct="0">
              <a:spcBef>
                <a:spcPct val="0"/>
              </a:spcBef>
              <a:spcAft>
                <a:spcPct val="0"/>
              </a:spcAft>
              <a:buSzPct val="200000"/>
              <a:buFont typeface="Arial" panose="020B0604020202020204" pitchFamily="34" charset="0"/>
              <a:buChar char="•"/>
            </a:pPr>
            <a:endParaRPr lang="en-GB" altLang="en-US" dirty="0"/>
          </a:p>
          <a:p>
            <a:pPr defTabSz="914400" eaLnBrk="0" fontAlgn="base" hangingPunct="0">
              <a:spcBef>
                <a:spcPct val="0"/>
              </a:spcBef>
              <a:spcAft>
                <a:spcPct val="0"/>
              </a:spcAft>
              <a:buSzPct val="200000"/>
              <a:buFont typeface="Arial" panose="020B0604020202020204" pitchFamily="34" charset="0"/>
              <a:buChar char="•"/>
            </a:pPr>
            <a:r>
              <a:rPr lang="en-GB" altLang="en-US" dirty="0"/>
              <a:t>Install </a:t>
            </a:r>
            <a:r>
              <a:rPr lang="en-GB" altLang="en-US" dirty="0" err="1"/>
              <a:t>gpiozero</a:t>
            </a:r>
            <a:r>
              <a:rPr lang="en-GB" altLang="en-US" dirty="0"/>
              <a:t> by typing </a:t>
            </a:r>
            <a:r>
              <a:rPr lang="en-GB" altLang="en-US" b="1" dirty="0"/>
              <a:t>pip install </a:t>
            </a:r>
            <a:r>
              <a:rPr lang="en-GB" altLang="en-US" b="1" dirty="0" err="1"/>
              <a:t>gpiozero</a:t>
            </a:r>
            <a:r>
              <a:rPr lang="en-GB" altLang="en-US" b="1" dirty="0"/>
              <a:t> </a:t>
            </a:r>
            <a:r>
              <a:rPr lang="en-GB" altLang="en-US" dirty="0"/>
              <a:t>in the terminal. This will download and install the library from the Python Package Index.</a:t>
            </a:r>
          </a:p>
          <a:p>
            <a:pPr defTabSz="914400" eaLnBrk="0" fontAlgn="base" hangingPunct="0">
              <a:spcBef>
                <a:spcPct val="0"/>
              </a:spcBef>
              <a:spcAft>
                <a:spcPct val="0"/>
              </a:spcAft>
              <a:buSzPct val="200000"/>
              <a:buFont typeface="Arial" panose="020B0604020202020204" pitchFamily="34" charset="0"/>
              <a:buChar char="•"/>
            </a:pPr>
            <a:endParaRPr lang="en-GB" altLang="en-US" dirty="0" smtClean="0"/>
          </a:p>
          <a:p>
            <a:pPr defTabSz="914400" eaLnBrk="0" fontAlgn="base" hangingPunct="0">
              <a:spcBef>
                <a:spcPct val="0"/>
              </a:spcBef>
              <a:spcAft>
                <a:spcPct val="0"/>
              </a:spcAft>
              <a:buSzPct val="200000"/>
              <a:buFont typeface="Arial" panose="020B0604020202020204" pitchFamily="34" charset="0"/>
              <a:buChar char="•"/>
            </a:pPr>
            <a:r>
              <a:rPr lang="en-GB" altLang="en-US" dirty="0" smtClean="0"/>
              <a:t>Install </a:t>
            </a:r>
            <a:r>
              <a:rPr lang="en-GB" altLang="en-US" dirty="0"/>
              <a:t>Flask by typing </a:t>
            </a:r>
            <a:r>
              <a:rPr lang="en-GB" altLang="en-US" b="1" dirty="0"/>
              <a:t>pip install Flask </a:t>
            </a:r>
            <a:r>
              <a:rPr lang="en-GB" altLang="en-US" dirty="0"/>
              <a:t>in the terminal. This will download and install the library from the Python Package Index.</a:t>
            </a:r>
          </a:p>
          <a:p>
            <a:pPr defTabSz="914400" eaLnBrk="0" fontAlgn="base" hangingPunct="0">
              <a:spcBef>
                <a:spcPct val="0"/>
              </a:spcBef>
              <a:spcAft>
                <a:spcPct val="0"/>
              </a:spcAft>
              <a:buSzPct val="200000"/>
              <a:buFont typeface="Arial" panose="020B0604020202020204" pitchFamily="34" charset="0"/>
              <a:buChar char="•"/>
            </a:pPr>
            <a:endParaRPr lang="en-GB" altLang="en-US" dirty="0"/>
          </a:p>
          <a:p>
            <a:pPr defTabSz="914400" eaLnBrk="0" fontAlgn="base" hangingPunct="0">
              <a:spcBef>
                <a:spcPct val="0"/>
              </a:spcBef>
              <a:spcAft>
                <a:spcPct val="0"/>
              </a:spcAft>
              <a:buSzPct val="200000"/>
              <a:buFont typeface="Arial" panose="020B0604020202020204" pitchFamily="34" charset="0"/>
              <a:buChar char="•"/>
            </a:pPr>
            <a:r>
              <a:rPr lang="en-GB" altLang="en-US" dirty="0"/>
              <a:t>You can now import these libraries in your Python code by including the following lines at the beginning of your file</a:t>
            </a:r>
            <a:r>
              <a:rPr lang="en-GB" altLang="en-US" dirty="0" smtClean="0"/>
              <a:t>:</a:t>
            </a:r>
          </a:p>
          <a:p>
            <a:pPr marL="0" indent="0" defTabSz="914400" eaLnBrk="0" fontAlgn="base" hangingPunct="0">
              <a:spcBef>
                <a:spcPct val="0"/>
              </a:spcBef>
              <a:spcAft>
                <a:spcPct val="0"/>
              </a:spcAft>
              <a:buSzPct val="200000"/>
              <a:buNone/>
            </a:pPr>
            <a:r>
              <a:rPr lang="en-GB" b="1" dirty="0" smtClean="0"/>
              <a:t>	from </a:t>
            </a:r>
            <a:r>
              <a:rPr lang="en-GB" b="1" dirty="0" err="1"/>
              <a:t>gpiozero</a:t>
            </a:r>
            <a:r>
              <a:rPr lang="en-GB" b="1" dirty="0"/>
              <a:t> import </a:t>
            </a:r>
            <a:r>
              <a:rPr lang="en-GB" b="1" dirty="0" err="1"/>
              <a:t>OutputDevice</a:t>
            </a:r>
            <a:r>
              <a:rPr lang="en-GB" b="1" dirty="0"/>
              <a:t> </a:t>
            </a:r>
            <a:r>
              <a:rPr lang="en-GB" b="1" dirty="0" smtClean="0"/>
              <a:t>	</a:t>
            </a:r>
          </a:p>
          <a:p>
            <a:pPr marL="0" indent="0" defTabSz="914400" eaLnBrk="0" fontAlgn="base" hangingPunct="0">
              <a:spcBef>
                <a:spcPct val="0"/>
              </a:spcBef>
              <a:spcAft>
                <a:spcPct val="0"/>
              </a:spcAft>
              <a:buSzPct val="200000"/>
              <a:buNone/>
            </a:pPr>
            <a:r>
              <a:rPr lang="en-GB" b="1" dirty="0"/>
              <a:t>	</a:t>
            </a:r>
            <a:r>
              <a:rPr lang="en-GB" b="1" dirty="0" smtClean="0"/>
              <a:t>from </a:t>
            </a:r>
            <a:r>
              <a:rPr lang="en-GB" b="1" dirty="0"/>
              <a:t>flask import Flask, </a:t>
            </a:r>
            <a:r>
              <a:rPr lang="en-GB" b="1" dirty="0" err="1"/>
              <a:t>render_template</a:t>
            </a:r>
            <a:r>
              <a:rPr lang="en-GB" b="1" dirty="0"/>
              <a:t>, request</a:t>
            </a:r>
            <a:endParaRPr lang="en-US" altLang="en-US" b="1" dirty="0"/>
          </a:p>
        </p:txBody>
      </p:sp>
      <p:sp>
        <p:nvSpPr>
          <p:cNvPr id="6" name="Rectangle 3"/>
          <p:cNvSpPr>
            <a:spLocks noChangeArrowheads="1"/>
          </p:cNvSpPr>
          <p:nvPr/>
        </p:nvSpPr>
        <p:spPr bwMode="auto">
          <a:xfrm>
            <a:off x="0" y="90100"/>
            <a:ext cx="65" cy="276999"/>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Title 1"/>
          <p:cNvSpPr txBox="1">
            <a:spLocks/>
          </p:cNvSpPr>
          <p:nvPr/>
        </p:nvSpPr>
        <p:spPr>
          <a:xfrm>
            <a:off x="1636711" y="1892300"/>
            <a:ext cx="10059989" cy="6984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800" dirty="0"/>
              <a:t>Steps to install required Python </a:t>
            </a:r>
            <a:r>
              <a:rPr lang="en-GB" sz="2800" dirty="0" smtClean="0"/>
              <a:t>libraries(</a:t>
            </a:r>
            <a:r>
              <a:rPr lang="en-GB" sz="2800" dirty="0" err="1" smtClean="0"/>
              <a:t>gpiozero</a:t>
            </a:r>
            <a:r>
              <a:rPr lang="en-GB" sz="2800" dirty="0" smtClean="0"/>
              <a:t>, Flask)</a:t>
            </a:r>
            <a:endParaRPr lang="en-GB" sz="2800" dirty="0"/>
          </a:p>
        </p:txBody>
      </p:sp>
    </p:spTree>
    <p:extLst>
      <p:ext uri="{BB962C8B-B14F-4D97-AF65-F5344CB8AC3E}">
        <p14:creationId xmlns:p14="http://schemas.microsoft.com/office/powerpoint/2010/main" val="2857681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Steps to clone or download the project repository</a:t>
            </a:r>
          </a:p>
        </p:txBody>
      </p:sp>
      <p:sp>
        <p:nvSpPr>
          <p:cNvPr id="3" name="Content Placeholder 2"/>
          <p:cNvSpPr>
            <a:spLocks noGrp="1"/>
          </p:cNvSpPr>
          <p:nvPr>
            <p:ph idx="1"/>
          </p:nvPr>
        </p:nvSpPr>
        <p:spPr/>
        <p:txBody>
          <a:bodyPr>
            <a:normAutofit fontScale="85000" lnSpcReduction="20000"/>
          </a:bodyPr>
          <a:lstStyle/>
          <a:p>
            <a:pPr marL="0" indent="0">
              <a:buNone/>
            </a:pPr>
            <a:r>
              <a:rPr lang="en-GB" dirty="0"/>
              <a:t>To clone or download the project repository, </a:t>
            </a:r>
            <a:r>
              <a:rPr lang="en-GB" dirty="0" smtClean="0"/>
              <a:t>these steps were followed:</a:t>
            </a:r>
            <a:endParaRPr lang="en-GB" dirty="0"/>
          </a:p>
          <a:p>
            <a:r>
              <a:rPr lang="en-GB" dirty="0"/>
              <a:t>Open the project's GitHub repository in your web browser.</a:t>
            </a:r>
          </a:p>
          <a:p>
            <a:r>
              <a:rPr lang="en-GB" dirty="0"/>
              <a:t>Click on the green "Code" button.</a:t>
            </a:r>
          </a:p>
          <a:p>
            <a:r>
              <a:rPr lang="en-GB" dirty="0"/>
              <a:t>If </a:t>
            </a:r>
            <a:r>
              <a:rPr lang="en-GB" dirty="0" smtClean="0"/>
              <a:t>Git is already </a:t>
            </a:r>
            <a:r>
              <a:rPr lang="en-GB" dirty="0"/>
              <a:t>installed </a:t>
            </a:r>
            <a:r>
              <a:rPr lang="en-GB" dirty="0" smtClean="0"/>
              <a:t>on computer</a:t>
            </a:r>
            <a:r>
              <a:rPr lang="en-GB" dirty="0"/>
              <a:t>, click on "Open with GitHub Desktop" or "Download ZIP". If </a:t>
            </a:r>
            <a:r>
              <a:rPr lang="en-GB" dirty="0" smtClean="0"/>
              <a:t>not, </a:t>
            </a:r>
            <a:r>
              <a:rPr lang="en-GB" dirty="0"/>
              <a:t>click on "Download ZIP".</a:t>
            </a:r>
          </a:p>
          <a:p>
            <a:r>
              <a:rPr lang="en-GB" dirty="0"/>
              <a:t>If you clicked on "Open with GitHub Desktop", choose a directory to clone the repository to and click "Clone".</a:t>
            </a:r>
          </a:p>
          <a:p>
            <a:r>
              <a:rPr lang="en-GB" dirty="0"/>
              <a:t>If you clicked on "Download ZIP", extract the contents of the ZIP file to a directory of your choice.</a:t>
            </a:r>
          </a:p>
        </p:txBody>
      </p:sp>
    </p:spTree>
    <p:extLst>
      <p:ext uri="{BB962C8B-B14F-4D97-AF65-F5344CB8AC3E}">
        <p14:creationId xmlns:p14="http://schemas.microsoft.com/office/powerpoint/2010/main" val="3868151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a:t>
            </a:r>
            <a:endParaRPr lang="en-GB" dirty="0"/>
          </a:p>
        </p:txBody>
      </p:sp>
      <p:sp>
        <p:nvSpPr>
          <p:cNvPr id="3" name="Content Placeholder 2"/>
          <p:cNvSpPr>
            <a:spLocks noGrp="1"/>
          </p:cNvSpPr>
          <p:nvPr>
            <p:ph idx="1"/>
          </p:nvPr>
        </p:nvSpPr>
        <p:spPr>
          <a:xfrm>
            <a:off x="1484310" y="3924300"/>
            <a:ext cx="10018713" cy="1866900"/>
          </a:xfrm>
        </p:spPr>
        <p:txBody>
          <a:bodyPr>
            <a:normAutofit fontScale="92500" lnSpcReduction="20000"/>
          </a:bodyPr>
          <a:lstStyle/>
          <a:p>
            <a:r>
              <a:rPr lang="en-GB" dirty="0"/>
              <a:t>The project is able to successfully automate the process of watering plants based on soil moisture levels. The Raspberry Pi reads the soil moisture sensor and turns the water pump on or off accordingly. The Flask web </a:t>
            </a:r>
            <a:r>
              <a:rPr lang="en-GB" dirty="0" smtClean="0"/>
              <a:t>application also </a:t>
            </a:r>
            <a:r>
              <a:rPr lang="en-GB" dirty="0"/>
              <a:t>provides an </a:t>
            </a:r>
            <a:r>
              <a:rPr lang="en-GB" dirty="0" smtClean="0"/>
              <a:t>user-friendly interface </a:t>
            </a:r>
            <a:r>
              <a:rPr lang="en-GB" dirty="0"/>
              <a:t>for manual control of the water pump. The project has been set up correctly and is able to maintain optimal soil moisture levels for healthy plant growth.</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9162" y="2082800"/>
            <a:ext cx="1689100" cy="16891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5100" y="2082800"/>
            <a:ext cx="1689100" cy="1689100"/>
          </a:xfrm>
          <a:prstGeom prst="rect">
            <a:avLst/>
          </a:prstGeom>
        </p:spPr>
      </p:pic>
    </p:spTree>
    <p:extLst>
      <p:ext uri="{BB962C8B-B14F-4D97-AF65-F5344CB8AC3E}">
        <p14:creationId xmlns:p14="http://schemas.microsoft.com/office/powerpoint/2010/main" val="16306072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178</TotalTime>
  <Words>1423</Words>
  <Application>Microsoft Office PowerPoint</Application>
  <PresentationFormat>Widescreen</PresentationFormat>
  <Paragraphs>81</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Corbel</vt:lpstr>
      <vt:lpstr>Parallax</vt:lpstr>
      <vt:lpstr> Smart Irrigation System</vt:lpstr>
      <vt:lpstr>INTRODUCTION</vt:lpstr>
      <vt:lpstr>PROJECT OVERVIEW</vt:lpstr>
      <vt:lpstr>How it works?</vt:lpstr>
      <vt:lpstr>In this diagram, the Raspberry Pi is connected to both the soil moisture sensor and the water pump through its GPIO (General Purpose Input/Output) pins. The soil moisture sensor provides an analog output that is read by one of the GPIO pins on the Raspberry Pi, while another GPIO pin is used to send a control signal to the water pump. The power supply for the water pump is also connected separately to ensure that it has sufficient power to operate.</vt:lpstr>
      <vt:lpstr>Brief explanation of each connection</vt:lpstr>
      <vt:lpstr>SOFTWARE SETUP</vt:lpstr>
      <vt:lpstr>Steps to clone or download the project repository</vt:lpstr>
      <vt:lpstr>RESULTS</vt:lpstr>
      <vt:lpstr>Conclusion and future improvements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Irrigation System</dc:title>
  <dc:creator>DELL</dc:creator>
  <cp:lastModifiedBy>DELL</cp:lastModifiedBy>
  <cp:revision>17</cp:revision>
  <dcterms:created xsi:type="dcterms:W3CDTF">2023-03-17T16:33:05Z</dcterms:created>
  <dcterms:modified xsi:type="dcterms:W3CDTF">2023-03-18T12:14:20Z</dcterms:modified>
</cp:coreProperties>
</file>