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4" r:id="rId4"/>
    <p:sldId id="258" r:id="rId5"/>
    <p:sldId id="260" r:id="rId6"/>
    <p:sldId id="263" r:id="rId7"/>
    <p:sldId id="261" r:id="rId8"/>
    <p:sldId id="269" r:id="rId9"/>
    <p:sldId id="275" r:id="rId10"/>
    <p:sldId id="273" r:id="rId11"/>
    <p:sldId id="27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A9F3-A92D-45BA-BB98-C70B2DF4B17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00F8D-343C-4186-A1C8-FB07467C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F8D-343C-4186-A1C8-FB07467CD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1E9E-7280-B5B3-47E4-5D11EB50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BB7A3-3674-505C-FB65-4EB73718F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9A21-2B98-2D89-CEED-3C30C70E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3E0D-74C3-47AA-9A04-1F0B028086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BA857-F918-D7B8-23BD-01E141E9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128F-8648-C04F-C6FB-220DD697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EE14-2217-4D8B-94F9-E94BD637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7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30EB-1E13-AC48-4AA3-19EE7240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02C60-A822-491E-9236-B444AA7E8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2D3C2-7616-6E22-020D-45A64D5C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3E0D-74C3-47AA-9A04-1F0B028086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99DB-CDDC-4869-1DF5-4B3B1701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014E-7D6F-6584-5F89-0A1138CF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EE14-2217-4D8B-94F9-E94BD637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5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998FD-CA3F-D03C-8493-24915B687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2FAEF-6761-EB23-316A-38DCA7E6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77E7-9234-8448-1C7A-345EADFF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3E0D-74C3-47AA-9A04-1F0B028086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72C0-1B1A-5DD7-93E1-359D8B02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0CE7-B21B-802B-F700-F5F3C241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EE14-2217-4D8B-94F9-E94BD637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1EF7-4B05-BC6B-985D-C9906AFC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3E4D-98DF-6DD5-555C-62267612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751D7-0D14-330E-8931-3CCD051C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3E0D-74C3-47AA-9A04-1F0B028086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E9E2-59A6-3DB1-E7BC-C1E07A0C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F9416-56A0-A232-347D-23E8C31B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EE14-2217-4D8B-94F9-E94BD637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2538-ACB4-BF02-9B14-401F29F1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F7862-277F-5CC1-C1D6-B819D480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758D-013A-9938-7B73-2DA2E8B5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3E0D-74C3-47AA-9A04-1F0B028086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D5A3-0E39-4981-D211-35B63D66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328F-DDC8-0398-D554-11E7EC36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EE14-2217-4D8B-94F9-E94BD637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74A4-EE64-24E7-38F1-70A69007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7CFA-F38C-6DBF-A2E5-37F5BC207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3A4BC-6985-8977-88EA-2F6AC8738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1E9D6-DEA1-AAEF-2E4D-2CB72ADF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3E0D-74C3-47AA-9A04-1F0B028086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57F10-0A57-57D2-1BB0-625EAF4B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74F88-5A33-6E4D-6AFE-C819CA81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EE14-2217-4D8B-94F9-E94BD637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8EF9-CDE5-EB14-27E1-DA9BCD95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24E04-5444-FBF9-6D65-DCF63C2A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AF3E1-D820-F1B6-D8CA-1B0E2CA6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28BE6-6D21-8695-D497-FAA89A5D3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3FA32-A609-3A83-5C13-2703C7FB4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DAD5B-3520-E3F6-EA61-8E7DB1C0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3E0D-74C3-47AA-9A04-1F0B028086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F0912-3212-3C33-B28A-4E64AF4F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78EDB-F4CD-9E76-0B18-C13F9620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EE14-2217-4D8B-94F9-E94BD637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5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F20F-C8A1-9753-65CB-E26BF08E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521AE-F36A-EC39-CD17-406328C9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3E0D-74C3-47AA-9A04-1F0B028086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CE05F-4FD9-1B57-3C3F-5D060FF4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FACAF-F51C-4D5C-8EE0-8A176A82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EE14-2217-4D8B-94F9-E94BD637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2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0AFD8-E107-266C-A605-64468ADA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3E0D-74C3-47AA-9A04-1F0B028086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367C4-41C0-DDB8-2D43-3B636995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887F-FE5E-7DBD-3B38-838BE0E5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EE14-2217-4D8B-94F9-E94BD637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5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8BFA-2AB0-095F-E9A0-57B766BC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D96E-95E9-55FA-98FD-EB2CA271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23841-2F53-8F32-7C14-43675629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B157-0C6A-2796-FC52-523AEEE6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3E0D-74C3-47AA-9A04-1F0B028086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82A15-6B21-2926-0FAE-DEC0E237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11278-474E-22A4-6803-0C35E012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EE14-2217-4D8B-94F9-E94BD637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599F-B021-9703-6549-A5F3953C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8965A-20EA-E9EF-FB6F-98B0385D0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91CF0-099E-2F0C-9B8B-97C281CE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46DDA-2E7D-EAE7-9D64-9760862C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3E0D-74C3-47AA-9A04-1F0B028086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D9729-EFE8-0A3B-FB9D-D1777B3A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668-1778-F866-AE9F-91C547B6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EE14-2217-4D8B-94F9-E94BD637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1DAA4-E4E7-0ECA-C3E5-AB6E5857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29E48-70C9-BD4B-B534-FDCAE35E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822C-5727-E10C-CE3C-8D6B76C64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E3E0D-74C3-47AA-9A04-1F0B028086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4118-C962-BEC0-1409-D0DD24A00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4FB96-C395-FF47-3B7A-D02177F2F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EEE14-2217-4D8B-94F9-E94BD637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74C4B-F6FD-2892-15B8-4A0F3B13C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2135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99ED9-4CC7-9D96-BBB7-338593C7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</a:t>
            </a:r>
            <a:r>
              <a:rPr lang="en-US" sz="3700" b="1" dirty="0">
                <a:solidFill>
                  <a:srgbClr val="FFFFFF"/>
                </a:solidFill>
              </a:rPr>
              <a:t>each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Cloud Providers Are Widely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511F78-D0D6-09AB-7C7A-88B199B31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267627"/>
              </p:ext>
            </p:extLst>
          </p:nvPr>
        </p:nvGraphicFramePr>
        <p:xfrm>
          <a:off x="644056" y="2234819"/>
          <a:ext cx="10927830" cy="395679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700750">
                  <a:extLst>
                    <a:ext uri="{9D8B030D-6E8A-4147-A177-3AD203B41FA5}">
                      <a16:colId xmlns:a16="http://schemas.microsoft.com/office/drawing/2014/main" val="4250062656"/>
                    </a:ext>
                  </a:extLst>
                </a:gridCol>
                <a:gridCol w="3695974">
                  <a:extLst>
                    <a:ext uri="{9D8B030D-6E8A-4147-A177-3AD203B41FA5}">
                      <a16:colId xmlns:a16="http://schemas.microsoft.com/office/drawing/2014/main" val="1584565690"/>
                    </a:ext>
                  </a:extLst>
                </a:gridCol>
                <a:gridCol w="3531106">
                  <a:extLst>
                    <a:ext uri="{9D8B030D-6E8A-4147-A177-3AD203B41FA5}">
                      <a16:colId xmlns:a16="http://schemas.microsoft.com/office/drawing/2014/main" val="2569159442"/>
                    </a:ext>
                  </a:extLst>
                </a:gridCol>
              </a:tblGrid>
              <a:tr h="393737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AWS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Azure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GCP</a:t>
                      </a:r>
                    </a:p>
                  </a:txBody>
                  <a:tcPr marL="53519" marR="53519" marT="86381" marB="71977" anchor="ctr"/>
                </a:tc>
                <a:extLst>
                  <a:ext uri="{0D108BD9-81ED-4DB2-BD59-A6C34878D82A}">
                    <a16:rowId xmlns:a16="http://schemas.microsoft.com/office/drawing/2014/main" val="1469825960"/>
                  </a:ext>
                </a:extLst>
              </a:tr>
              <a:tr h="592432"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🎬 Media &amp; Entertainment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🏥 Healthcare &amp; Pharma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r>
                        <a:rPr lang="it-IT" sz="1300" b="0" cap="none" spc="0" dirty="0">
                          <a:solidFill>
                            <a:schemeClr val="tx1"/>
                          </a:solidFill>
                        </a:rPr>
                        <a:t>🤖 AI, ML &amp; Data Science</a:t>
                      </a:r>
                    </a:p>
                  </a:txBody>
                  <a:tcPr marL="53519" marR="53519" marT="86381" marB="71977" anchor="ctr"/>
                </a:tc>
                <a:extLst>
                  <a:ext uri="{0D108BD9-81ED-4DB2-BD59-A6C34878D82A}">
                    <a16:rowId xmlns:a16="http://schemas.microsoft.com/office/drawing/2014/main" val="2095466668"/>
                  </a:ext>
                </a:extLst>
              </a:tr>
              <a:tr h="592432"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🛒 E-Commerce &amp; Retail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🏛️ Govt. &amp; Public Sector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🌍 Geospatial Services</a:t>
                      </a:r>
                    </a:p>
                  </a:txBody>
                  <a:tcPr marL="53519" marR="53519" marT="86381" marB="71977" anchor="ctr"/>
                </a:tc>
                <a:extLst>
                  <a:ext uri="{0D108BD9-81ED-4DB2-BD59-A6C34878D82A}">
                    <a16:rowId xmlns:a16="http://schemas.microsoft.com/office/drawing/2014/main" val="3521901160"/>
                  </a:ext>
                </a:extLst>
              </a:tr>
              <a:tr h="592432"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🚀 Startups &amp; SaaS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💼 Enterprise IT Apps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🎮 Mobile Apps &amp; Gaming</a:t>
                      </a:r>
                    </a:p>
                  </a:txBody>
                  <a:tcPr marL="53519" marR="53519" marT="86381" marB="71977" anchor="ctr"/>
                </a:tc>
                <a:extLst>
                  <a:ext uri="{0D108BD9-81ED-4DB2-BD59-A6C34878D82A}">
                    <a16:rowId xmlns:a16="http://schemas.microsoft.com/office/drawing/2014/main" val="1940507823"/>
                  </a:ext>
                </a:extLst>
              </a:tr>
              <a:tr h="592432"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🧬 Life Sciences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🔗 Hybrid &amp; On-Prem Integration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📊 Big Data Analytics</a:t>
                      </a:r>
                    </a:p>
                  </a:txBody>
                  <a:tcPr marL="53519" marR="53519" marT="86381" marB="71977" anchor="ctr"/>
                </a:tc>
                <a:extLst>
                  <a:ext uri="{0D108BD9-81ED-4DB2-BD59-A6C34878D82A}">
                    <a16:rowId xmlns:a16="http://schemas.microsoft.com/office/drawing/2014/main" val="1185536792"/>
                  </a:ext>
                </a:extLst>
              </a:tr>
              <a:tr h="592432"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🌐 IoT &amp; Smart Devices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🚗 Manufacturing &amp; Auto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🛍️ Retail &amp; Supply Chain</a:t>
                      </a:r>
                    </a:p>
                  </a:txBody>
                  <a:tcPr marL="53519" marR="53519" marT="86381" marB="71977" anchor="ctr"/>
                </a:tc>
                <a:extLst>
                  <a:ext uri="{0D108BD9-81ED-4DB2-BD59-A6C34878D82A}">
                    <a16:rowId xmlns:a16="http://schemas.microsoft.com/office/drawing/2014/main" val="996048329"/>
                  </a:ext>
                </a:extLst>
              </a:tr>
              <a:tr h="592432"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🏛️ Finance &amp; Public Sector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🎓 Education &amp; Research</a:t>
                      </a:r>
                    </a:p>
                  </a:txBody>
                  <a:tcPr marL="53519" marR="53519" marT="86381" marB="71977" anchor="ctr"/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</a:rPr>
                        <a:t>🚀 Startups &amp; Dev Platforms</a:t>
                      </a:r>
                    </a:p>
                  </a:txBody>
                  <a:tcPr marL="53519" marR="53519" marT="86381" marB="71977" anchor="ctr"/>
                </a:tc>
                <a:extLst>
                  <a:ext uri="{0D108BD9-81ED-4DB2-BD59-A6C34878D82A}">
                    <a16:rowId xmlns:a16="http://schemas.microsoft.com/office/drawing/2014/main" val="142883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0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5CEE-844E-1700-0489-827833AD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Secure Cloud Foundations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2A83-035C-E804-3442-917216EC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Secure Cloud Foundation means setting up your cloud in the right way from the beginning, so that it stays safe, strong, organized, and ready to grow.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7 key areas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you must get right at the beginning to build a secure and organized cloud: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🔐 Identity and Access Management (IAM)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🗂️ Resource Organization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🌐 Network Security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📋 Logging and Monitoring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🔒 Data Protection (Encryption &amp; Key Management)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📜 Security Policies &amp; Compliance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🚨 Incident Response &amp; Recovery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9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E267-F349-C156-9590-32824754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19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27247-9A0D-DBFA-523A-335FC6B1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2BF672-4DD5-FF3A-D349-6A8E79901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4923" y="2405894"/>
            <a:ext cx="5315189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the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on-demand delivery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computing services over the internet.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 include: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more.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pay-as-you-go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no upfront infrastructure cost.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Scalable, fast, and globally accessible.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Image result for how a cloud icon connected to devices (phones, servers, PCs).">
            <a:extLst>
              <a:ext uri="{FF2B5EF4-FFF2-40B4-BE49-F238E27FC236}">
                <a16:creationId xmlns:a16="http://schemas.microsoft.com/office/drawing/2014/main" id="{0DE9BAA4-9847-78AA-6537-E93CE4BF0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4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D74AF-618D-23AD-86C7-6C24E1DC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🏢 On-Premise vs ☁️ Cloud Computing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6E99D4-9427-6083-B686-C9952E928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26978"/>
              </p:ext>
            </p:extLst>
          </p:nvPr>
        </p:nvGraphicFramePr>
        <p:xfrm>
          <a:off x="1085340" y="2112579"/>
          <a:ext cx="10045261" cy="419281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237177">
                  <a:extLst>
                    <a:ext uri="{9D8B030D-6E8A-4147-A177-3AD203B41FA5}">
                      <a16:colId xmlns:a16="http://schemas.microsoft.com/office/drawing/2014/main" val="2092909132"/>
                    </a:ext>
                  </a:extLst>
                </a:gridCol>
                <a:gridCol w="3370370">
                  <a:extLst>
                    <a:ext uri="{9D8B030D-6E8A-4147-A177-3AD203B41FA5}">
                      <a16:colId xmlns:a16="http://schemas.microsoft.com/office/drawing/2014/main" val="4160199343"/>
                    </a:ext>
                  </a:extLst>
                </a:gridCol>
                <a:gridCol w="3437714">
                  <a:extLst>
                    <a:ext uri="{9D8B030D-6E8A-4147-A177-3AD203B41FA5}">
                      <a16:colId xmlns:a16="http://schemas.microsoft.com/office/drawing/2014/main" val="4136498253"/>
                    </a:ext>
                  </a:extLst>
                </a:gridCol>
              </a:tblGrid>
              <a:tr h="347111">
                <a:tc>
                  <a:txBody>
                    <a:bodyPr/>
                    <a:lstStyle/>
                    <a:p>
                      <a:r>
                        <a:rPr lang="en-US" sz="1500" b="1"/>
                        <a:t>Category</a:t>
                      </a:r>
                      <a:endParaRPr lang="en-US" sz="1500"/>
                    </a:p>
                  </a:txBody>
                  <a:tcPr marL="77480" marR="77480" marT="38740" marB="38740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On-Premise</a:t>
                      </a:r>
                      <a:endParaRPr lang="en-US" sz="1500"/>
                    </a:p>
                  </a:txBody>
                  <a:tcPr marL="77480" marR="77480" marT="38740" marB="38740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Cloud</a:t>
                      </a:r>
                      <a:endParaRPr lang="en-US" sz="1500"/>
                    </a:p>
                  </a:txBody>
                  <a:tcPr marL="77480" marR="77480" marT="38740" marB="38740" anchor="ctr"/>
                </a:tc>
                <a:extLst>
                  <a:ext uri="{0D108BD9-81ED-4DB2-BD59-A6C34878D82A}">
                    <a16:rowId xmlns:a16="http://schemas.microsoft.com/office/drawing/2014/main" val="1688527303"/>
                  </a:ext>
                </a:extLst>
              </a:tr>
              <a:tr h="816032">
                <a:tc>
                  <a:txBody>
                    <a:bodyPr/>
                    <a:lstStyle/>
                    <a:p>
                      <a:r>
                        <a:rPr lang="en-US" sz="1500"/>
                        <a:t>🔒 </a:t>
                      </a:r>
                      <a:r>
                        <a:rPr lang="en-US" sz="1500" b="1"/>
                        <a:t>Control</a:t>
                      </a:r>
                      <a:endParaRPr lang="en-US" sz="1500"/>
                    </a:p>
                  </a:txBody>
                  <a:tcPr marL="77480" marR="77480" marT="38740" marB="38740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Full direct control</a:t>
                      </a:r>
                      <a:r>
                        <a:rPr lang="en-US" sz="1500"/>
                        <a:t> over infrastructure, software, and data.</a:t>
                      </a:r>
                    </a:p>
                  </a:txBody>
                  <a:tcPr marL="77480" marR="77480" marT="38740" marB="38740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Less direct control</a:t>
                      </a:r>
                      <a:r>
                        <a:rPr lang="en-US" sz="1500"/>
                        <a:t>; provider manages most hardware and base software.</a:t>
                      </a:r>
                    </a:p>
                  </a:txBody>
                  <a:tcPr marL="77480" marR="77480" marT="38740" marB="38740" anchor="ctr"/>
                </a:tc>
                <a:extLst>
                  <a:ext uri="{0D108BD9-81ED-4DB2-BD59-A6C34878D82A}">
                    <a16:rowId xmlns:a16="http://schemas.microsoft.com/office/drawing/2014/main" val="2442408966"/>
                  </a:ext>
                </a:extLst>
              </a:tr>
              <a:tr h="816032">
                <a:tc>
                  <a:txBody>
                    <a:bodyPr/>
                    <a:lstStyle/>
                    <a:p>
                      <a:r>
                        <a:rPr lang="en-US" sz="1500"/>
                        <a:t>🧩 </a:t>
                      </a:r>
                      <a:r>
                        <a:rPr lang="en-US" sz="1500" b="1"/>
                        <a:t>Implementation</a:t>
                      </a:r>
                      <a:endParaRPr lang="en-US" sz="1500"/>
                    </a:p>
                  </a:txBody>
                  <a:tcPr marL="77480" marR="77480" marT="38740" marB="38740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Requires purchasing hardware, setting up data centers, software licenses.</a:t>
                      </a:r>
                    </a:p>
                  </a:txBody>
                  <a:tcPr marL="77480" marR="77480" marT="38740" marB="38740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Setup is quicker — just provision resources via a portal or API.</a:t>
                      </a:r>
                    </a:p>
                  </a:txBody>
                  <a:tcPr marL="77480" marR="77480" marT="38740" marB="38740" anchor="ctr"/>
                </a:tc>
                <a:extLst>
                  <a:ext uri="{0D108BD9-81ED-4DB2-BD59-A6C34878D82A}">
                    <a16:rowId xmlns:a16="http://schemas.microsoft.com/office/drawing/2014/main" val="4068799721"/>
                  </a:ext>
                </a:extLst>
              </a:tr>
              <a:tr h="816032">
                <a:tc>
                  <a:txBody>
                    <a:bodyPr/>
                    <a:lstStyle/>
                    <a:p>
                      <a:r>
                        <a:rPr lang="en-US" sz="1500"/>
                        <a:t>🔧 </a:t>
                      </a:r>
                      <a:r>
                        <a:rPr lang="en-US" sz="1500" b="1"/>
                        <a:t>Maintenance</a:t>
                      </a:r>
                      <a:endParaRPr lang="en-US" sz="1500"/>
                    </a:p>
                  </a:txBody>
                  <a:tcPr marL="77480" marR="77480" marT="38740" marB="38740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You manage everything: servers, patching, updates, hardware replacements.</a:t>
                      </a:r>
                    </a:p>
                  </a:txBody>
                  <a:tcPr marL="77480" marR="77480" marT="38740" marB="38740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Cloud provider (like AWS, Azure, GCP) handles maintenance &amp; uptime.</a:t>
                      </a:r>
                    </a:p>
                  </a:txBody>
                  <a:tcPr marL="77480" marR="77480" marT="38740" marB="38740" anchor="ctr"/>
                </a:tc>
                <a:extLst>
                  <a:ext uri="{0D108BD9-81ED-4DB2-BD59-A6C34878D82A}">
                    <a16:rowId xmlns:a16="http://schemas.microsoft.com/office/drawing/2014/main" val="4230607066"/>
                  </a:ext>
                </a:extLst>
              </a:tr>
              <a:tr h="816032">
                <a:tc>
                  <a:txBody>
                    <a:bodyPr/>
                    <a:lstStyle/>
                    <a:p>
                      <a:r>
                        <a:rPr lang="en-US" sz="1500"/>
                        <a:t>💰 </a:t>
                      </a:r>
                      <a:r>
                        <a:rPr lang="en-US" sz="1500" b="1"/>
                        <a:t>Cost</a:t>
                      </a:r>
                      <a:endParaRPr lang="en-US" sz="1500"/>
                    </a:p>
                  </a:txBody>
                  <a:tcPr marL="77480" marR="77480" marT="38740" marB="38740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High upfront</a:t>
                      </a:r>
                      <a:r>
                        <a:rPr lang="en-US" sz="1500"/>
                        <a:t> cost (servers, licenses, setup) + ongoing maintenance costs.</a:t>
                      </a:r>
                    </a:p>
                  </a:txBody>
                  <a:tcPr marL="77480" marR="77480" marT="38740" marB="38740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Pay-as-you-go</a:t>
                      </a:r>
                      <a:r>
                        <a:rPr lang="en-US" sz="1500"/>
                        <a:t>, low upfront cost; you scale as needed.</a:t>
                      </a:r>
                    </a:p>
                  </a:txBody>
                  <a:tcPr marL="77480" marR="77480" marT="38740" marB="38740" anchor="ctr"/>
                </a:tc>
                <a:extLst>
                  <a:ext uri="{0D108BD9-81ED-4DB2-BD59-A6C34878D82A}">
                    <a16:rowId xmlns:a16="http://schemas.microsoft.com/office/drawing/2014/main" val="2255385149"/>
                  </a:ext>
                </a:extLst>
              </a:tr>
              <a:tr h="581571">
                <a:tc>
                  <a:txBody>
                    <a:bodyPr/>
                    <a:lstStyle/>
                    <a:p>
                      <a:r>
                        <a:rPr lang="en-US" sz="1500"/>
                        <a:t>🛡️ </a:t>
                      </a:r>
                      <a:r>
                        <a:rPr lang="en-US" sz="1500" b="1"/>
                        <a:t>Security</a:t>
                      </a:r>
                      <a:endParaRPr lang="en-US" sz="1500"/>
                    </a:p>
                  </a:txBody>
                  <a:tcPr marL="77480" marR="77480" marT="38740" marB="38740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Customizable; can use </a:t>
                      </a:r>
                      <a:r>
                        <a:rPr lang="en-US" sz="1500" b="1"/>
                        <a:t>custom firewalls, proprietary protocols</a:t>
                      </a:r>
                      <a:r>
                        <a:rPr lang="en-US" sz="1500"/>
                        <a:t>.</a:t>
                      </a:r>
                    </a:p>
                  </a:txBody>
                  <a:tcPr marL="77480" marR="77480" marT="38740" marB="38740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Built-in security, </a:t>
                      </a:r>
                      <a:r>
                        <a:rPr lang="en-US" sz="1500" b="1"/>
                        <a:t>advanced services (IAM, encryption, logging)</a:t>
                      </a:r>
                      <a:r>
                        <a:rPr lang="en-US" sz="1500"/>
                        <a:t>.</a:t>
                      </a:r>
                    </a:p>
                  </a:txBody>
                  <a:tcPr marL="77480" marR="77480" marT="38740" marB="38740" anchor="ctr"/>
                </a:tc>
                <a:extLst>
                  <a:ext uri="{0D108BD9-81ED-4DB2-BD59-A6C34878D82A}">
                    <a16:rowId xmlns:a16="http://schemas.microsoft.com/office/drawing/2014/main" val="390205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200C4-862B-306B-A97A-1C1AF14B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Cloud Computing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94554B-D2E8-A931-5285-501DEFA55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 capital expenditure.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Scale resources up or down instantly.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🌐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reach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Access from anywhere.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&amp; disaster recovery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🔐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Compliant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⚙️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updates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58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2" name="Rectangle 41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4" name="Rectangle 41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6B48F-4AFC-1FA8-692B-2EBB5991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6949F8-3A32-4C84-1891-C6AFD7927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(Infrastructure-as-a-Service):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Virtual machines, storage 	(e.g.,    	AWS EC2)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(Platform-as-a-Service):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App deployment platforms 	(e.g., Google App Engine)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(Software-as-a-Service):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Ready-to-use software (e.g., 	Gmail, Dropbox)</a:t>
            </a:r>
          </a:p>
        </p:txBody>
      </p:sp>
    </p:spTree>
    <p:extLst>
      <p:ext uri="{BB962C8B-B14F-4D97-AF65-F5344CB8AC3E}">
        <p14:creationId xmlns:p14="http://schemas.microsoft.com/office/powerpoint/2010/main" val="262729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7" name="Rectangle 718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9" name="Rectangle 718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1" name="Rectangle 719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3" name="Rectangle 719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5" name="Rectangle 719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2AB86-D2B5-A647-ABBE-67A1A819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4C1C62-DAD1-8C74-33CC-673E213E2E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Hosting &amp; App Deployment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&amp; AI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 Backend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Gaming &amp; Streaming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384298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4" name="Rectangle 514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8" name="Rectangle 514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0" name="Rectangle 514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2" name="Rectangle 515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4FE64-177E-006C-7B12-400719F3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Cloud Providers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D58A4E-CC8A-9E08-CC1E-E6DFD0D97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Amazon Web Services (AWS)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Market leader</a:t>
            </a:r>
            <a:r>
              <a:rPr lang="en-US" altLang="en-US" sz="2000" dirty="0">
                <a:latin typeface="Arial" panose="020B0604020202020204" pitchFamily="34" charset="0"/>
              </a:rPr>
              <a:t> – 31%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Microsoft Azure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Strong enterprise adoption – 25%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Google Cloud Platform (GCP)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AI &amp; ML focused – 11%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Others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IBM Cloud, Oracle Cloud </a:t>
            </a:r>
            <a:r>
              <a:rPr lang="en-US" altLang="en-US" sz="2000" dirty="0">
                <a:latin typeface="Arial" panose="020B0604020202020204" pitchFamily="34" charset="0"/>
              </a:rPr>
              <a:t>- 33%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78318-503B-2EDA-5889-53852676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 Regions &amp; Availability Zones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2D23A2-4872-C718-B7CE-F796F0D52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705110"/>
              </p:ext>
            </p:extLst>
          </p:nvPr>
        </p:nvGraphicFramePr>
        <p:xfrm>
          <a:off x="644056" y="2205570"/>
          <a:ext cx="10927830" cy="400682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{0E3FDE45-AF77-4B5C-9715-49D594BDF05E}</a:tableStyleId>
              </a:tblPr>
              <a:tblGrid>
                <a:gridCol w="1540586">
                  <a:extLst>
                    <a:ext uri="{9D8B030D-6E8A-4147-A177-3AD203B41FA5}">
                      <a16:colId xmlns:a16="http://schemas.microsoft.com/office/drawing/2014/main" val="2880476769"/>
                    </a:ext>
                  </a:extLst>
                </a:gridCol>
                <a:gridCol w="1812195">
                  <a:extLst>
                    <a:ext uri="{9D8B030D-6E8A-4147-A177-3AD203B41FA5}">
                      <a16:colId xmlns:a16="http://schemas.microsoft.com/office/drawing/2014/main" val="222647038"/>
                    </a:ext>
                  </a:extLst>
                </a:gridCol>
                <a:gridCol w="3074211">
                  <a:extLst>
                    <a:ext uri="{9D8B030D-6E8A-4147-A177-3AD203B41FA5}">
                      <a16:colId xmlns:a16="http://schemas.microsoft.com/office/drawing/2014/main" val="94540662"/>
                    </a:ext>
                  </a:extLst>
                </a:gridCol>
                <a:gridCol w="4500838">
                  <a:extLst>
                    <a:ext uri="{9D8B030D-6E8A-4147-A177-3AD203B41FA5}">
                      <a16:colId xmlns:a16="http://schemas.microsoft.com/office/drawing/2014/main" val="1695487093"/>
                    </a:ext>
                  </a:extLst>
                </a:gridCol>
              </a:tblGrid>
              <a:tr h="725869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Cloud</a:t>
                      </a:r>
                    </a:p>
                  </a:txBody>
                  <a:tcPr marL="205434" marR="278350" marT="158027" marB="15802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Regions</a:t>
                      </a:r>
                    </a:p>
                  </a:txBody>
                  <a:tcPr marL="205434" marR="278350" marT="158027" marB="1580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Availability Zones</a:t>
                      </a:r>
                    </a:p>
                  </a:txBody>
                  <a:tcPr marL="205434" marR="278350" marT="158027" marB="1580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Global Reach</a:t>
                      </a:r>
                    </a:p>
                  </a:txBody>
                  <a:tcPr marL="205434" marR="278350" marT="158027" marB="1580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49524"/>
                  </a:ext>
                </a:extLst>
              </a:tr>
              <a:tr h="1093652">
                <a:tc>
                  <a:txBody>
                    <a:bodyPr/>
                    <a:lstStyle/>
                    <a:p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AWS</a:t>
                      </a:r>
                      <a:endParaRPr lang="en-US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5434" marR="278350" marT="158027" marB="15802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marL="205434" marR="278350" marT="158027" marB="15802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105+</a:t>
                      </a:r>
                    </a:p>
                  </a:txBody>
                  <a:tcPr marL="205434" marR="278350" marT="158027" marB="15802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Most mature &amp; expansive coverage</a:t>
                      </a:r>
                    </a:p>
                  </a:txBody>
                  <a:tcPr marL="205434" marR="278350" marT="158027" marB="15802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0475"/>
                  </a:ext>
                </a:extLst>
              </a:tr>
              <a:tr h="1093652">
                <a:tc>
                  <a:txBody>
                    <a:bodyPr/>
                    <a:lstStyle/>
                    <a:p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Azure</a:t>
                      </a:r>
                      <a:endParaRPr lang="en-US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5434" marR="278350" marT="158027" marB="15802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60+</a:t>
                      </a:r>
                    </a:p>
                  </a:txBody>
                  <a:tcPr marL="205434" marR="278350" marT="158027" marB="15802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140+ countries</a:t>
                      </a:r>
                    </a:p>
                  </a:txBody>
                  <a:tcPr marL="205434" marR="278350" marT="158027" marB="15802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Highest </a:t>
                      </a: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country-wise</a:t>
                      </a: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 presence</a:t>
                      </a:r>
                    </a:p>
                  </a:txBody>
                  <a:tcPr marL="205434" marR="278350" marT="158027" marB="158027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18257"/>
                  </a:ext>
                </a:extLst>
              </a:tr>
              <a:tr h="1093652">
                <a:tc>
                  <a:txBody>
                    <a:bodyPr/>
                    <a:lstStyle/>
                    <a:p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GCP</a:t>
                      </a:r>
                      <a:endParaRPr lang="en-US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5434" marR="278350" marT="158027" marB="15802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40+</a:t>
                      </a:r>
                    </a:p>
                  </a:txBody>
                  <a:tcPr marL="205434" marR="278350" marT="158027" marB="15802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100+</a:t>
                      </a:r>
                    </a:p>
                  </a:txBody>
                  <a:tcPr marL="205434" marR="278350" marT="158027" marB="15802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Rapid growth, fewer regions than AWS/Azure</a:t>
                      </a:r>
                    </a:p>
                  </a:txBody>
                  <a:tcPr marL="205434" marR="278350" marT="158027" marB="15802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2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89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C253-253A-571A-585B-3276DEF9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18"/>
            <a:ext cx="10515600" cy="10500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Cloud Platforms: Pros &amp; Cons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D95EC3-4351-54C5-B0B8-F8C6B1BEE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539438"/>
              </p:ext>
            </p:extLst>
          </p:nvPr>
        </p:nvGraphicFramePr>
        <p:xfrm>
          <a:off x="838200" y="1753553"/>
          <a:ext cx="10515600" cy="44805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239690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692466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72381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Provider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✅ </a:t>
                      </a:r>
                      <a:r>
                        <a:rPr lang="en-US" b="1"/>
                        <a:t>Pros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❌ </a:t>
                      </a:r>
                      <a:r>
                        <a:rPr lang="en-US" b="1"/>
                        <a:t>Cons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469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☁️ AWS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 Largest service offering</a:t>
                      </a:r>
                    </a:p>
                    <a:p>
                      <a:r>
                        <a:rPr lang="en-US" dirty="0"/>
                        <a:t>• Strong developer support</a:t>
                      </a:r>
                    </a:p>
                    <a:p>
                      <a:r>
                        <a:rPr lang="en-US" dirty="0"/>
                        <a:t>• Excellent third-party integration</a:t>
                      </a:r>
                    </a:p>
                    <a:p>
                      <a:r>
                        <a:rPr lang="en-US" dirty="0"/>
                        <a:t>• Massive global 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• Complex pricing structure</a:t>
                      </a:r>
                    </a:p>
                    <a:p>
                      <a:r>
                        <a:rPr lang="en-US"/>
                        <a:t>• UI is less beginner-friendly</a:t>
                      </a:r>
                    </a:p>
                    <a:p>
                      <a:r>
                        <a:rPr lang="en-US"/>
                        <a:t>• Can overwhelm small teams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35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☁️ Azure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• Seamless Microsoft integration</a:t>
                      </a:r>
                    </a:p>
                    <a:p>
                      <a:r>
                        <a:rPr lang="en-US"/>
                        <a:t>• Strong hybrid cloud capabilities</a:t>
                      </a:r>
                    </a:p>
                    <a:p>
                      <a:r>
                        <a:rPr lang="en-US"/>
                        <a:t>• Compliance-ready for           enterprises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• UI can be inconsistent</a:t>
                      </a:r>
                    </a:p>
                    <a:p>
                      <a:r>
                        <a:rPr lang="en-US"/>
                        <a:t>• Steep learning curve for non-Microsoft users</a:t>
                      </a:r>
                    </a:p>
                    <a:p>
                      <a:r>
                        <a:rPr lang="en-US"/>
                        <a:t>• Some services lag behind AWS in maturity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911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☁️ GCP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• Best-in-class AI/ML tools (Vertex AI, BigQuery)</a:t>
                      </a:r>
                    </a:p>
                    <a:p>
                      <a:r>
                        <a:rPr lang="en-US"/>
                        <a:t>• Excellent Kubernetes support• Transparent pricing</a:t>
                      </a:r>
                    </a:p>
                    <a:p>
                      <a:r>
                        <a:rPr lang="en-US"/>
                        <a:t>• Developer-friendly APIs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 Smaller global footprint</a:t>
                      </a:r>
                    </a:p>
                    <a:p>
                      <a:r>
                        <a:rPr lang="en-US" dirty="0"/>
                        <a:t>• Less enterprise adoption</a:t>
                      </a:r>
                    </a:p>
                    <a:p>
                      <a:r>
                        <a:rPr lang="en-US" dirty="0"/>
                        <a:t>• Fewer managed services than   AWS/Azure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76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5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714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Wingdings</vt:lpstr>
      <vt:lpstr>Office Theme</vt:lpstr>
      <vt:lpstr>Cloud Computing</vt:lpstr>
      <vt:lpstr>Definition</vt:lpstr>
      <vt:lpstr>🏢 On-Premise vs ☁️ Cloud Computing</vt:lpstr>
      <vt:lpstr>Benefits of Cloud Computing</vt:lpstr>
      <vt:lpstr>Cloud Service Models</vt:lpstr>
      <vt:lpstr>Use Cases</vt:lpstr>
      <vt:lpstr>Major Cloud Providers</vt:lpstr>
      <vt:lpstr>Global Regions &amp; Availability Zones</vt:lpstr>
      <vt:lpstr>🌐 Cloud Platforms: Pros &amp; Cons </vt:lpstr>
      <vt:lpstr>Where each Cloud Providers Are Widely Used</vt:lpstr>
      <vt:lpstr>Secure Cloud Foundations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Munagala, Rakesh Reddy</dc:creator>
  <cp:lastModifiedBy>Munagala, Rakesh Reddy</cp:lastModifiedBy>
  <cp:revision>7</cp:revision>
  <dcterms:created xsi:type="dcterms:W3CDTF">2025-06-06T10:48:12Z</dcterms:created>
  <dcterms:modified xsi:type="dcterms:W3CDTF">2025-06-13T07:22:54Z</dcterms:modified>
</cp:coreProperties>
</file>