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5" r:id="rId3"/>
    <p:sldId id="261" r:id="rId4"/>
    <p:sldId id="297" r:id="rId5"/>
    <p:sldId id="302" r:id="rId6"/>
    <p:sldId id="303" r:id="rId7"/>
    <p:sldId id="304" r:id="rId8"/>
    <p:sldId id="262" r:id="rId9"/>
    <p:sldId id="296" r:id="rId10"/>
    <p:sldId id="300" r:id="rId11"/>
    <p:sldId id="284" r:id="rId12"/>
    <p:sldId id="264" r:id="rId13"/>
    <p:sldId id="266" r:id="rId14"/>
    <p:sldId id="293" r:id="rId15"/>
    <p:sldId id="283" r:id="rId16"/>
    <p:sldId id="294" r:id="rId17"/>
    <p:sldId id="289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09" autoAdjust="0"/>
  </p:normalViewPr>
  <p:slideViewPr>
    <p:cSldViewPr snapToGrid="0">
      <p:cViewPr varScale="1">
        <p:scale>
          <a:sx n="63" d="100"/>
          <a:sy n="63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6A3B-DEFD-4720-9CDA-A8A4B937B4AE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1037C-8138-442E-9106-CA372F7F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6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QkbVQuxdSly5dnNAfRJjcA6IEEm7_o_hSUH138Pc3s/edit?fbclid=IwAR1Of8_2a6SeRp97Xcu5q4D3s4SfySK_oOTzOT90Hmb5kgqhlXP7jBintug#gid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&#8230;/1KQkbVQuxdSly5dnNAfRJjcA6IE&#8230;/edit&#8230;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https://docs.google.com/…/1KQkbVQuxdSly5dnNAfRJjcA6IE…/edit…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c0039a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fc0039aa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4fc0039aa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71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HW1: regressionHW2: classification, HW3: CNNHW4, 5: Explainable AI, AttackHW6: RNN,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公告期末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?HW7: unsupervisedHW8: small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74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何時可以選擇最終的 </a:t>
            </a:r>
            <a:r>
              <a:rPr lang="en-US" altLang="zh-TW" dirty="0"/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https://fgc.stpi.narl.org.tw/activity/videoDetail/4b1141305d8347e2015d982d01b20052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09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何時可以選擇最終的 </a:t>
            </a:r>
            <a:r>
              <a:rPr lang="en-US" altLang="zh-TW" dirty="0"/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https://fgc.stpi.narl.org.tw/activity/videoDetail/4b1141305d8347e2015d982d01b20052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4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何時可以選擇最終的 </a:t>
            </a:r>
            <a:r>
              <a:rPr lang="en-US" altLang="zh-TW" dirty="0"/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https://fgc.stpi.narl.org.tw/activity/videoDetail/4b1141305d8347e2015d982d01b20052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3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找不到隊友也沒關係，老師可以幫忙配對。老師會準備數個實際的機器學習競賽題目，這些題目都非常具有挑戰性，需要使用多種機器學習技術才能完成，學生可以從中選取一個題目完成。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0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----- </a:t>
            </a:r>
            <a:r>
              <a:rPr lang="zh-TW" altLang="en-US" dirty="0"/>
              <a:t>課堂內競賽成績：同學上傳程式執行結果到競賽專用平台 </a:t>
            </a:r>
            <a:r>
              <a:rPr lang="en-US" altLang="zh-TW" dirty="0"/>
              <a:t>Kaggle</a:t>
            </a:r>
            <a:r>
              <a:rPr lang="zh-TW" altLang="en-US" dirty="0"/>
              <a:t>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</a:t>
            </a:r>
            <a:r>
              <a:rPr lang="en-US" altLang="zh-TW" dirty="0"/>
              <a:t>(</a:t>
            </a:r>
            <a:r>
              <a:rPr lang="zh-TW" altLang="en-US" dirty="0"/>
              <a:t>視同考試攜帶小抄</a:t>
            </a:r>
            <a:r>
              <a:rPr lang="en-US" altLang="zh-TW" dirty="0"/>
              <a:t>)</a:t>
            </a:r>
            <a:r>
              <a:rPr lang="zh-TW" altLang="en-US" dirty="0"/>
              <a:t>、註冊多重分身參加比賽</a:t>
            </a:r>
            <a:r>
              <a:rPr lang="en-US" altLang="zh-TW" dirty="0"/>
              <a:t>(</a:t>
            </a:r>
            <a:r>
              <a:rPr lang="zh-TW" altLang="en-US" dirty="0"/>
              <a:t>視同考試請人代考</a:t>
            </a:r>
            <a:r>
              <a:rPr lang="en-US" altLang="zh-TW" dirty="0"/>
              <a:t>)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TW" altLang="en-US" dirty="0"/>
            </a:br>
            <a:r>
              <a:rPr lang="en-US" altLang="zh-TW" dirty="0">
                <a:hlinkClick r:id="rId3"/>
              </a:rPr>
              <a:t>https://docs.google.com/…/1KQkbVQuxdSly5dnNAfRJjcA6IE…/edit…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1037C-8138-442E-9106-CA372F7F76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1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1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8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81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34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9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9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EC54-212B-461B-A077-96EFFDED355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ABBB-9235-4C76-BABE-41F6B0CE0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9.html" TargetMode="External"/><Relationship Id="rId2" Type="http://schemas.openxmlformats.org/officeDocument/2006/relationships/hyperlink" Target="http://speech.ee.ntu.edu.tw/~tlkagk/courses_ML1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31461305917522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課程相關規定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69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46244-1AC6-4170-95BD-04ED9773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有問題怎麼辦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9B20D-5CFB-4B33-9D82-3436F4D9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第一步：在課程臉書社團上發問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你的問題也許就是大家的問題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第二步：寄信到助教信箱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://pic.pimg.tw/acatandcats/1345555898-1476472792.jpg">
            <a:extLst>
              <a:ext uri="{FF2B5EF4-FFF2-40B4-BE49-F238E27FC236}">
                <a16:creationId xmlns:a16="http://schemas.microsoft.com/office/drawing/2014/main" id="{6817EBE1-283C-47AC-AC76-DC7D5977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18" y="3153935"/>
            <a:ext cx="3324171" cy="31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B478B-9483-4636-AD42-0CC0CAD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2613-C13F-4DD7-B615-C4EEC7CC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每週會有請同學們上課前要看完的錄影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去哪裡找錄影？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第一節課是助教時間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平常就是讓大家來問作業的問題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有時候會安排校外來賓演講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(3/07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DeepQ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團隊演講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第二節課我會上新的內容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(10:20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第三節課用來公告作業、作業手把手教學、前幾名上台報告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03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社團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課程網頁：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dirty="0">
                <a:hlinkClick r:id="rId3"/>
              </a:rPr>
              <a:t>http://speech.ee.ntu.edu.tw/~tlkagk/courses_ML19.html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上課錄影和投影片都可以在課程網頁上找到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“Machine Learning (2019, Spring)”</a:t>
            </a:r>
            <a:endParaRPr lang="zh-TW" altLang="en-US" dirty="0"/>
          </a:p>
          <a:p>
            <a:pPr lvl="1"/>
            <a:r>
              <a:rPr lang="en-US" altLang="zh-TW" sz="2800" dirty="0">
                <a:hlinkClick r:id="rId4"/>
              </a:rPr>
              <a:t>https://www.facebook.com/groups/314613059175222/</a:t>
            </a:r>
            <a:endParaRPr lang="en-US" altLang="zh-TW" sz="28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84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8164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QR CODE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3910" t="1640" r="6612" b="5689"/>
          <a:stretch/>
        </p:blipFill>
        <p:spPr>
          <a:xfrm>
            <a:off x="4817200" y="1756613"/>
            <a:ext cx="3535150" cy="35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 rotWithShape="1">
          <a:blip r:embed="rId4">
            <a:alphaModFix/>
          </a:blip>
          <a:srcRect l="3251" t="2096" r="4887" b="2592"/>
          <a:stretch/>
        </p:blipFill>
        <p:spPr>
          <a:xfrm>
            <a:off x="759275" y="1831225"/>
            <a:ext cx="3592575" cy="3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927700" y="5525075"/>
            <a:ext cx="3000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課程網頁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154800" y="5525075"/>
            <a:ext cx="3000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臉書社團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24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03338"/>
            <a:ext cx="77724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歡迎我們的助教群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 ! 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7230A4-83FF-4149-96F2-AF377D3DFC44}"/>
              </a:ext>
            </a:extLst>
          </p:cNvPr>
          <p:cNvSpPr/>
          <p:nvPr/>
        </p:nvSpPr>
        <p:spPr>
          <a:xfrm>
            <a:off x="1727022" y="3690938"/>
            <a:ext cx="5689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助教信箱</a:t>
            </a:r>
            <a:r>
              <a:rPr lang="zh-TW" altLang="en-US" sz="2800" dirty="0"/>
              <a:t>：</a:t>
            </a:r>
            <a:r>
              <a:rPr lang="en-US" altLang="zh-TW" sz="2800" dirty="0"/>
              <a:t>ntumlta2019@gmail.com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02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AFD3D-418D-4A63-A33C-75B4BE87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B7865-7DD6-4109-843C-F6263793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ååè£¡å¯è½æPierre Sueãå¾®ç¬ä¸­ãå±±ãæ¶å¤åå¤§èªç¶">
            <a:extLst>
              <a:ext uri="{FF2B5EF4-FFF2-40B4-BE49-F238E27FC236}">
                <a16:creationId xmlns:a16="http://schemas.microsoft.com/office/drawing/2014/main" id="{C343DF56-B69E-4F9E-9DF9-16F4320D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2" y="-145791"/>
            <a:ext cx="3477904" cy="34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AB9E68E-C213-4070-A49A-381AF5E566F7}"/>
              </a:ext>
            </a:extLst>
          </p:cNvPr>
          <p:cNvSpPr txBox="1"/>
          <p:nvPr/>
        </p:nvSpPr>
        <p:spPr>
          <a:xfrm>
            <a:off x="4072973" y="2334898"/>
            <a:ext cx="161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蘇峰廣</a:t>
            </a:r>
          </a:p>
        </p:txBody>
      </p:sp>
      <p:pic>
        <p:nvPicPr>
          <p:cNvPr id="10" name="Picture 2" descr="ååè£¡å¯è½æä¸æå¤äººãå¤§å®¶ç«èãæµ·æ´ãå¤©ç©ºãæ¶å¤ãå¤§èªç¶åæ°´">
            <a:extLst>
              <a:ext uri="{FF2B5EF4-FFF2-40B4-BE49-F238E27FC236}">
                <a16:creationId xmlns:a16="http://schemas.microsoft.com/office/drawing/2014/main" id="{332C9E94-C891-4AC3-AECC-8A32DE2D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1473200"/>
            <a:ext cx="3763722" cy="37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DCB9928-3C1A-4144-B841-6013059D17B0}"/>
              </a:ext>
            </a:extLst>
          </p:cNvPr>
          <p:cNvSpPr/>
          <p:nvPr/>
        </p:nvSpPr>
        <p:spPr>
          <a:xfrm>
            <a:off x="1339579" y="523692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簡仲明</a:t>
            </a:r>
          </a:p>
        </p:txBody>
      </p:sp>
      <p:pic>
        <p:nvPicPr>
          <p:cNvPr id="12" name="Picture 2" descr="ååè£¡å¯è½æä¸æå¤äººãæµ·æ´ãå¤©ç©ºãæ°´ãæ¶å¤åå¤§èªç¶">
            <a:extLst>
              <a:ext uri="{FF2B5EF4-FFF2-40B4-BE49-F238E27FC236}">
                <a16:creationId xmlns:a16="http://schemas.microsoft.com/office/drawing/2014/main" id="{C1528985-0B86-40AF-B617-AEEEB3F8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51" y="3015586"/>
            <a:ext cx="3481128" cy="34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D41178F-6C7E-4AE5-B363-411B094D089C}"/>
              </a:ext>
            </a:extLst>
          </p:cNvPr>
          <p:cNvSpPr/>
          <p:nvPr/>
        </p:nvSpPr>
        <p:spPr>
          <a:xfrm>
            <a:off x="6015642" y="339089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蔡昕宇</a:t>
            </a:r>
          </a:p>
        </p:txBody>
      </p:sp>
    </p:spTree>
    <p:extLst>
      <p:ext uri="{BB962C8B-B14F-4D97-AF65-F5344CB8AC3E}">
        <p14:creationId xmlns:p14="http://schemas.microsoft.com/office/powerpoint/2010/main" val="43558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8EDAD3C-5669-4A0B-8EAF-0EA84FCB410E}"/>
              </a:ext>
            </a:extLst>
          </p:cNvPr>
          <p:cNvSpPr/>
          <p:nvPr/>
        </p:nvSpPr>
        <p:spPr>
          <a:xfrm>
            <a:off x="6431901" y="4473150"/>
            <a:ext cx="9906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張景程</a:t>
            </a:r>
          </a:p>
        </p:txBody>
      </p:sp>
      <p:pic>
        <p:nvPicPr>
          <p:cNvPr id="10" name="Picture 2" descr="ååè£¡å¯è½æ1 äººãæ¶å¤">
            <a:extLst>
              <a:ext uri="{FF2B5EF4-FFF2-40B4-BE49-F238E27FC236}">
                <a16:creationId xmlns:a16="http://schemas.microsoft.com/office/drawing/2014/main" id="{CFEEEAAD-04A6-489F-BEE0-EBED5BCDD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379" y="336068"/>
            <a:ext cx="3092932" cy="309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27F60A-BA09-42A6-A90B-2E0DCFFC5739}"/>
              </a:ext>
            </a:extLst>
          </p:cNvPr>
          <p:cNvSpPr/>
          <p:nvPr/>
        </p:nvSpPr>
        <p:spPr>
          <a:xfrm>
            <a:off x="8235096" y="1097704"/>
            <a:ext cx="546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梁書哲</a:t>
            </a:r>
          </a:p>
        </p:txBody>
      </p:sp>
      <p:pic>
        <p:nvPicPr>
          <p:cNvPr id="12" name="Picture 2" descr="ååè£¡å¯è½æè§£æ­£å¹³ãå¾®ç¬ä¸­">
            <a:extLst>
              <a:ext uri="{FF2B5EF4-FFF2-40B4-BE49-F238E27FC236}">
                <a16:creationId xmlns:a16="http://schemas.microsoft.com/office/drawing/2014/main" id="{3E43BFED-0C69-42F3-91D9-EB06CFB7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9" y="336068"/>
            <a:ext cx="3086489" cy="309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85CEC3F-00C0-4DAD-8CFA-1229D7E297BA}"/>
              </a:ext>
            </a:extLst>
          </p:cNvPr>
          <p:cNvSpPr/>
          <p:nvPr/>
        </p:nvSpPr>
        <p:spPr>
          <a:xfrm>
            <a:off x="3699818" y="912520"/>
            <a:ext cx="797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解正平</a:t>
            </a:r>
          </a:p>
        </p:txBody>
      </p:sp>
      <p:pic>
        <p:nvPicPr>
          <p:cNvPr id="8" name="Picture 2" descr="https://scontent.ftpe8-3.fna.fbcdn.net/v/t1.0-1/39047708_1702658846498016_8201598436668080128_n.jpg?_nc_cat=107&amp;_nc_eui2=AeE1mRmmScwt3H2XdF5oQ2--oInMD4LQn3YpS0mYiB_67utPZw0BD3tbwEx3LV1DGuS41wDBvWEh5lVP75lo4c5kKL9rkXTtoebWJOeDqPOIHw&amp;_nc_ht=scontent.ftpe8-3.fna&amp;oh=853ba8e6dde1bc67e3e7c3705bf1ec5d&amp;oe=5CE5E83A">
            <a:extLst>
              <a:ext uri="{FF2B5EF4-FFF2-40B4-BE49-F238E27FC236}">
                <a16:creationId xmlns:a16="http://schemas.microsoft.com/office/drawing/2014/main" id="{3886168A-368F-4043-9962-87574537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59" y="3232770"/>
            <a:ext cx="3231046" cy="32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1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ååè£¡å¯è½æé»å¹³çãåä¸åå®¤å§">
            <a:extLst>
              <a:ext uri="{FF2B5EF4-FFF2-40B4-BE49-F238E27FC236}">
                <a16:creationId xmlns:a16="http://schemas.microsoft.com/office/drawing/2014/main" id="{1EB315F6-5B65-48D3-A657-213DFF07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43" y="147834"/>
            <a:ext cx="3852024" cy="38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ååè£¡å¯è½æçåçãå¾®ç¬ä¸­">
            <a:extLst>
              <a:ext uri="{FF2B5EF4-FFF2-40B4-BE49-F238E27FC236}">
                <a16:creationId xmlns:a16="http://schemas.microsoft.com/office/drawing/2014/main" id="{C1A0FEB8-80B6-4229-B028-BE54A363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0" y="1711654"/>
            <a:ext cx="3152938" cy="31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916C8A-83EB-439E-8900-136D69C9EE5F}"/>
              </a:ext>
            </a:extLst>
          </p:cNvPr>
          <p:cNvSpPr/>
          <p:nvPr/>
        </p:nvSpPr>
        <p:spPr>
          <a:xfrm>
            <a:off x="1673833" y="486459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王君璇</a:t>
            </a:r>
          </a:p>
        </p:txBody>
      </p:sp>
      <p:pic>
        <p:nvPicPr>
          <p:cNvPr id="8" name="Picture 2" descr="ååè£¡å¯è½æå¼µæ¿æ´ãç«ç«">
            <a:extLst>
              <a:ext uri="{FF2B5EF4-FFF2-40B4-BE49-F238E27FC236}">
                <a16:creationId xmlns:a16="http://schemas.microsoft.com/office/drawing/2014/main" id="{3373071C-AA63-493B-8DF4-E2335FCC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65" y="3057361"/>
            <a:ext cx="3490204" cy="34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54111A-FF74-44CD-9F23-F7EBD55845EC}"/>
              </a:ext>
            </a:extLst>
          </p:cNvPr>
          <p:cNvSpPr/>
          <p:nvPr/>
        </p:nvSpPr>
        <p:spPr>
          <a:xfrm>
            <a:off x="4828065" y="5000541"/>
            <a:ext cx="56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張承洋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407BEC-966D-4A9E-882E-8EB125D39633}"/>
              </a:ext>
            </a:extLst>
          </p:cNvPr>
          <p:cNvSpPr/>
          <p:nvPr/>
        </p:nvSpPr>
        <p:spPr>
          <a:xfrm>
            <a:off x="6951316" y="543899"/>
            <a:ext cx="518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黃平瑋</a:t>
            </a:r>
          </a:p>
        </p:txBody>
      </p:sp>
    </p:spTree>
    <p:extLst>
      <p:ext uri="{BB962C8B-B14F-4D97-AF65-F5344CB8AC3E}">
        <p14:creationId xmlns:p14="http://schemas.microsoft.com/office/powerpoint/2010/main" val="53233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6BE5D-88F4-46BB-8A42-C45711F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scontent.ftpe8-4.fna.fbcdn.net/v/t1.0-1/49175747_2110757022373299_4181141600275005440_o.jpg?_nc_cat=102&amp;_nc_eui2=AeEjcyCqgMK6Jl7QwEkYU_TaSDyLCOCFnXqtZ7XUzXvVOb4REaOVAjL_TX5y3wxmREPzNsCDG0tFWX903-5DpM98e5rt2uV_SGIQbhYxY92cjg&amp;_nc_ht=scontent.ftpe8-4.fna&amp;oh=31b0bfce53da95976a203bbb9e6b6be3&amp;oe=5CE7E8DB">
            <a:extLst>
              <a:ext uri="{FF2B5EF4-FFF2-40B4-BE49-F238E27FC236}">
                <a16:creationId xmlns:a16="http://schemas.microsoft.com/office/drawing/2014/main" id="{82CCAF99-4E03-49D1-B32B-8332C43A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42" y="249236"/>
            <a:ext cx="5629707" cy="56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020261-AC48-42C6-A48F-2962D240441F}"/>
              </a:ext>
            </a:extLst>
          </p:cNvPr>
          <p:cNvSpPr txBox="1">
            <a:spLocks/>
          </p:cNvSpPr>
          <p:nvPr/>
        </p:nvSpPr>
        <p:spPr>
          <a:xfrm>
            <a:off x="490745" y="5668962"/>
            <a:ext cx="388739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助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教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王克安</a:t>
            </a:r>
          </a:p>
        </p:txBody>
      </p:sp>
    </p:spTree>
    <p:extLst>
      <p:ext uri="{BB962C8B-B14F-4D97-AF65-F5344CB8AC3E}">
        <p14:creationId xmlns:p14="http://schemas.microsoft.com/office/powerpoint/2010/main" val="127453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6837C3-803C-40F6-9E08-A7D47976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評量方式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E076A-79D8-430C-9E98-8F84580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15" y="707523"/>
            <a:ext cx="5016500" cy="5682391"/>
          </a:xfrm>
        </p:spPr>
        <p:txBody>
          <a:bodyPr anchor="ctr">
            <a:no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作業一：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作業二：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作業三：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作業四：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Explainable AI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作業五：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Adversarial Attack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作業六：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作業七：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Unsupervised Learning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作業八：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Compression (10%)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機器學習實戰演練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其實就是期末專題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(20%)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不點名、不考試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57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個人獨立完成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課堂內競賽成績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：同學上傳程式執行結果到競賽專用平台 </a:t>
            </a:r>
            <a:r>
              <a:rPr lang="en-US" altLang="zh-TW" sz="2400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，可以即時得知成果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繳交程式碼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助教會執行你的程式，程式碼要符合規定才可以順利執行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對套件版本有要求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經助教要求修改後才能執行會被扣分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繳交報告回答問題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課堂競賽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後的隔天才是報告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也就是在課堂競賽後還有一天可以寫報告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0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29E38-54F8-4CC2-8227-984783FB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課堂內競賽成績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2FB48-4953-4F37-A06E-6D86FA7E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baseline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strong baseline </a:t>
            </a: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助教會有手把手教學教大家如何達到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baseline </a:t>
            </a:r>
          </a:p>
          <a:p>
            <a:pPr lvl="1"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baseline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在某一時限前達成上述目標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strong baseline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  <a:p>
            <a:pPr lvl="1"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baseline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strong baseline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課堂內競賽前五名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會被邀請在上課時間發表，會有額外的</a:t>
            </a:r>
            <a:r>
              <a:rPr lang="zh-TW" altLang="en-US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76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DC4DCD-C550-4FB1-B29B-8FF18AAAF987}"/>
              </a:ext>
            </a:extLst>
          </p:cNvPr>
          <p:cNvSpPr txBox="1"/>
          <p:nvPr/>
        </p:nvSpPr>
        <p:spPr>
          <a:xfrm>
            <a:off x="156028" y="1491341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16679A-72FD-4970-A308-F3CCDE0DE4F8}"/>
              </a:ext>
            </a:extLst>
          </p:cNvPr>
          <p:cNvSpPr txBox="1"/>
          <p:nvPr/>
        </p:nvSpPr>
        <p:spPr>
          <a:xfrm>
            <a:off x="156027" y="25162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0A7F709-0BCE-4CAB-A7C5-6CDD7A15B32A}"/>
              </a:ext>
            </a:extLst>
          </p:cNvPr>
          <p:cNvSpPr/>
          <p:nvPr/>
        </p:nvSpPr>
        <p:spPr>
          <a:xfrm>
            <a:off x="240120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94187F7-6F93-4BC7-A95C-8BD5870E5D63}"/>
              </a:ext>
            </a:extLst>
          </p:cNvPr>
          <p:cNvSpPr/>
          <p:nvPr/>
        </p:nvSpPr>
        <p:spPr>
          <a:xfrm>
            <a:off x="316164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FB2F42-6D6F-4A1B-8B76-C203FC53B26C}"/>
              </a:ext>
            </a:extLst>
          </p:cNvPr>
          <p:cNvSpPr/>
          <p:nvPr/>
        </p:nvSpPr>
        <p:spPr>
          <a:xfrm>
            <a:off x="392209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756B83A-9831-4821-8747-18179245F685}"/>
              </a:ext>
            </a:extLst>
          </p:cNvPr>
          <p:cNvSpPr/>
          <p:nvPr/>
        </p:nvSpPr>
        <p:spPr>
          <a:xfrm>
            <a:off x="468253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9946C4-70A3-4D53-BFFC-A4EA640BB268}"/>
              </a:ext>
            </a:extLst>
          </p:cNvPr>
          <p:cNvSpPr/>
          <p:nvPr/>
        </p:nvSpPr>
        <p:spPr>
          <a:xfrm>
            <a:off x="570968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BB7C65D-DE83-4A1B-9757-DD76061218ED}"/>
              </a:ext>
            </a:extLst>
          </p:cNvPr>
          <p:cNvSpPr/>
          <p:nvPr/>
        </p:nvSpPr>
        <p:spPr>
          <a:xfrm>
            <a:off x="647012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E3CD06-C1DD-4D64-B5B5-E96A11A46678}"/>
              </a:ext>
            </a:extLst>
          </p:cNvPr>
          <p:cNvSpPr/>
          <p:nvPr/>
        </p:nvSpPr>
        <p:spPr>
          <a:xfrm>
            <a:off x="723057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FB66933-4B6F-4051-B8DE-1DF8CBDD9040}"/>
              </a:ext>
            </a:extLst>
          </p:cNvPr>
          <p:cNvSpPr/>
          <p:nvPr/>
        </p:nvSpPr>
        <p:spPr>
          <a:xfrm>
            <a:off x="7991021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CEA6479-718C-43D4-8C19-91DB0A5B8AF8}"/>
              </a:ext>
            </a:extLst>
          </p:cNvPr>
          <p:cNvSpPr/>
          <p:nvPr/>
        </p:nvSpPr>
        <p:spPr>
          <a:xfrm>
            <a:off x="2401204" y="25278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488FD5A-EB31-4EDB-AE3B-B5D4D3088CFD}"/>
              </a:ext>
            </a:extLst>
          </p:cNvPr>
          <p:cNvSpPr/>
          <p:nvPr/>
        </p:nvSpPr>
        <p:spPr>
          <a:xfrm>
            <a:off x="316164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15AFEF4-6B78-4DE7-85AE-C80ACC3A2553}"/>
              </a:ext>
            </a:extLst>
          </p:cNvPr>
          <p:cNvSpPr/>
          <p:nvPr/>
        </p:nvSpPr>
        <p:spPr>
          <a:xfrm>
            <a:off x="3922094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94F9732-A105-4ECE-939F-ADDD540DEEDF}"/>
              </a:ext>
            </a:extLst>
          </p:cNvPr>
          <p:cNvSpPr/>
          <p:nvPr/>
        </p:nvSpPr>
        <p:spPr>
          <a:xfrm>
            <a:off x="468253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C009415-8525-4D99-926C-D309093B6B26}"/>
              </a:ext>
            </a:extLst>
          </p:cNvPr>
          <p:cNvSpPr/>
          <p:nvPr/>
        </p:nvSpPr>
        <p:spPr>
          <a:xfrm>
            <a:off x="5709684" y="25278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469B09A-FC83-4134-A51E-1B7FB0BA2982}"/>
              </a:ext>
            </a:extLst>
          </p:cNvPr>
          <p:cNvSpPr/>
          <p:nvPr/>
        </p:nvSpPr>
        <p:spPr>
          <a:xfrm>
            <a:off x="6470129" y="25278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AB5D811-1E58-4F92-9DB8-B24BA7B35DFA}"/>
              </a:ext>
            </a:extLst>
          </p:cNvPr>
          <p:cNvSpPr/>
          <p:nvPr/>
        </p:nvSpPr>
        <p:spPr>
          <a:xfrm>
            <a:off x="7230574" y="25278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DF14189-E0BE-4A0C-A04B-36A6A95E1E52}"/>
              </a:ext>
            </a:extLst>
          </p:cNvPr>
          <p:cNvSpPr/>
          <p:nvPr/>
        </p:nvSpPr>
        <p:spPr>
          <a:xfrm>
            <a:off x="7991021" y="25278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F64275-E658-4795-BFAC-5287F6F4FB84}"/>
              </a:ext>
            </a:extLst>
          </p:cNvPr>
          <p:cNvSpPr/>
          <p:nvPr/>
        </p:nvSpPr>
        <p:spPr>
          <a:xfrm>
            <a:off x="3084049" y="907131"/>
            <a:ext cx="158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Public set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4C781D-DBE1-4E18-B198-DCACD09D356B}"/>
              </a:ext>
            </a:extLst>
          </p:cNvPr>
          <p:cNvSpPr/>
          <p:nvPr/>
        </p:nvSpPr>
        <p:spPr>
          <a:xfrm>
            <a:off x="6275423" y="907131"/>
            <a:ext cx="1715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Private set</a:t>
            </a:r>
            <a:endParaRPr lang="zh-TW" altLang="en-US" sz="28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A01A7F6-542F-426B-88C5-79A034291D13}"/>
              </a:ext>
            </a:extLst>
          </p:cNvPr>
          <p:cNvCxnSpPr>
            <a:cxnSpLocks/>
          </p:cNvCxnSpPr>
          <p:nvPr/>
        </p:nvCxnSpPr>
        <p:spPr>
          <a:xfrm>
            <a:off x="5479011" y="907131"/>
            <a:ext cx="0" cy="27908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D3FC7EA-3BEC-4B45-8562-01CF82F8CBBD}"/>
              </a:ext>
            </a:extLst>
          </p:cNvPr>
          <p:cNvCxnSpPr>
            <a:cxnSpLocks/>
          </p:cNvCxnSpPr>
          <p:nvPr/>
        </p:nvCxnSpPr>
        <p:spPr>
          <a:xfrm flipH="1">
            <a:off x="359227" y="2199918"/>
            <a:ext cx="8403776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FD9901A-6152-4A5C-9EB5-A8165099961F}"/>
              </a:ext>
            </a:extLst>
          </p:cNvPr>
          <p:cNvSpPr txBox="1"/>
          <p:nvPr/>
        </p:nvSpPr>
        <p:spPr>
          <a:xfrm>
            <a:off x="125526" y="103236"/>
            <a:ext cx="451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評量方式介紹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CC3028F-0C73-404C-BBCD-EA876DE183D5}"/>
              </a:ext>
            </a:extLst>
          </p:cNvPr>
          <p:cNvSpPr txBox="1"/>
          <p:nvPr/>
        </p:nvSpPr>
        <p:spPr>
          <a:xfrm>
            <a:off x="3115276" y="34566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75%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8F34FBB-ECAA-43F3-8646-E206C991754C}"/>
              </a:ext>
            </a:extLst>
          </p:cNvPr>
          <p:cNvSpPr txBox="1"/>
          <p:nvPr/>
        </p:nvSpPr>
        <p:spPr>
          <a:xfrm>
            <a:off x="6431632" y="3467100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50%</a:t>
            </a:r>
            <a:endParaRPr lang="zh-TW" altLang="en-US" sz="2400" dirty="0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DBF6E58-3E9C-449C-9D35-3EA57D03695C}"/>
              </a:ext>
            </a:extLst>
          </p:cNvPr>
          <p:cNvSpPr/>
          <p:nvPr/>
        </p:nvSpPr>
        <p:spPr>
          <a:xfrm rot="5400000">
            <a:off x="3687347" y="17440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AD205B73-C821-4644-8758-D5E17D4E53FD}"/>
              </a:ext>
            </a:extLst>
          </p:cNvPr>
          <p:cNvSpPr/>
          <p:nvPr/>
        </p:nvSpPr>
        <p:spPr>
          <a:xfrm rot="5400000">
            <a:off x="7013082" y="1737805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F52EE9-C0F6-4651-B9F7-1B2E3537E935}"/>
              </a:ext>
            </a:extLst>
          </p:cNvPr>
          <p:cNvSpPr txBox="1"/>
          <p:nvPr/>
        </p:nvSpPr>
        <p:spPr>
          <a:xfrm>
            <a:off x="494691" y="4477658"/>
            <a:ext cx="8245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在競賽期間，你只能看到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上的正確率；競賽結束，才能看到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的正確率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671D55E-E0EA-4021-B87F-0331FA62FB23}"/>
              </a:ext>
            </a:extLst>
          </p:cNvPr>
          <p:cNvSpPr txBox="1"/>
          <p:nvPr/>
        </p:nvSpPr>
        <p:spPr>
          <a:xfrm>
            <a:off x="2353712" y="3837370"/>
            <a:ext cx="292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(You know)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6EC30AA-1EEE-4D3F-9528-D77A081C8A65}"/>
              </a:ext>
            </a:extLst>
          </p:cNvPr>
          <p:cNvSpPr txBox="1"/>
          <p:nvPr/>
        </p:nvSpPr>
        <p:spPr>
          <a:xfrm>
            <a:off x="5750444" y="3837370"/>
            <a:ext cx="292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(You </a:t>
            </a:r>
            <a:r>
              <a:rPr lang="en-US" altLang="zh-TW" sz="2800" dirty="0">
                <a:solidFill>
                  <a:srgbClr val="FF0000"/>
                </a:solidFill>
              </a:rPr>
              <a:t>don’t</a:t>
            </a:r>
            <a:r>
              <a:rPr lang="en-US" altLang="zh-TW" sz="2800" dirty="0"/>
              <a:t> know)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27469AB-6768-441E-ACBE-EFF058898855}"/>
              </a:ext>
            </a:extLst>
          </p:cNvPr>
          <p:cNvSpPr txBox="1"/>
          <p:nvPr/>
        </p:nvSpPr>
        <p:spPr>
          <a:xfrm>
            <a:off x="512719" y="5825584"/>
            <a:ext cx="8245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在競賽期間，每日有上傳次數限制；競賽結束，沒有上傳次數限制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方便寫報告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654C7B1-B869-4919-898D-718C8F4703EC}"/>
              </a:ext>
            </a:extLst>
          </p:cNvPr>
          <p:cNvSpPr txBox="1"/>
          <p:nvPr/>
        </p:nvSpPr>
        <p:spPr>
          <a:xfrm>
            <a:off x="501834" y="5311725"/>
            <a:ext cx="824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一般正式比賽只會看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0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42" grpId="0"/>
      <p:bldP spid="43" grpId="0"/>
      <p:bldP spid="3" grpId="0" animBg="1"/>
      <p:bldP spid="38" grpId="0" animBg="1"/>
      <p:bldP spid="24" grpId="0"/>
      <p:bldP spid="39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DC4DCD-C550-4FB1-B29B-8FF18AAAF987}"/>
              </a:ext>
            </a:extLst>
          </p:cNvPr>
          <p:cNvSpPr txBox="1"/>
          <p:nvPr/>
        </p:nvSpPr>
        <p:spPr>
          <a:xfrm>
            <a:off x="156028" y="1491341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16679A-72FD-4970-A308-F3CCDE0DE4F8}"/>
              </a:ext>
            </a:extLst>
          </p:cNvPr>
          <p:cNvSpPr txBox="1"/>
          <p:nvPr/>
        </p:nvSpPr>
        <p:spPr>
          <a:xfrm>
            <a:off x="156027" y="25162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0A7F709-0BCE-4CAB-A7C5-6CDD7A15B32A}"/>
              </a:ext>
            </a:extLst>
          </p:cNvPr>
          <p:cNvSpPr/>
          <p:nvPr/>
        </p:nvSpPr>
        <p:spPr>
          <a:xfrm>
            <a:off x="240120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94187F7-6F93-4BC7-A95C-8BD5870E5D63}"/>
              </a:ext>
            </a:extLst>
          </p:cNvPr>
          <p:cNvSpPr/>
          <p:nvPr/>
        </p:nvSpPr>
        <p:spPr>
          <a:xfrm>
            <a:off x="316164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FB2F42-6D6F-4A1B-8B76-C203FC53B26C}"/>
              </a:ext>
            </a:extLst>
          </p:cNvPr>
          <p:cNvSpPr/>
          <p:nvPr/>
        </p:nvSpPr>
        <p:spPr>
          <a:xfrm>
            <a:off x="392209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756B83A-9831-4821-8747-18179245F685}"/>
              </a:ext>
            </a:extLst>
          </p:cNvPr>
          <p:cNvSpPr/>
          <p:nvPr/>
        </p:nvSpPr>
        <p:spPr>
          <a:xfrm>
            <a:off x="468253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9946C4-70A3-4D53-BFFC-A4EA640BB268}"/>
              </a:ext>
            </a:extLst>
          </p:cNvPr>
          <p:cNvSpPr/>
          <p:nvPr/>
        </p:nvSpPr>
        <p:spPr>
          <a:xfrm>
            <a:off x="570968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BB7C65D-DE83-4A1B-9757-DD76061218ED}"/>
              </a:ext>
            </a:extLst>
          </p:cNvPr>
          <p:cNvSpPr/>
          <p:nvPr/>
        </p:nvSpPr>
        <p:spPr>
          <a:xfrm>
            <a:off x="647012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E3CD06-C1DD-4D64-B5B5-E96A11A46678}"/>
              </a:ext>
            </a:extLst>
          </p:cNvPr>
          <p:cNvSpPr/>
          <p:nvPr/>
        </p:nvSpPr>
        <p:spPr>
          <a:xfrm>
            <a:off x="723057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FB66933-4B6F-4051-B8DE-1DF8CBDD9040}"/>
              </a:ext>
            </a:extLst>
          </p:cNvPr>
          <p:cNvSpPr/>
          <p:nvPr/>
        </p:nvSpPr>
        <p:spPr>
          <a:xfrm>
            <a:off x="7991021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CEA6479-718C-43D4-8C19-91DB0A5B8AF8}"/>
              </a:ext>
            </a:extLst>
          </p:cNvPr>
          <p:cNvSpPr/>
          <p:nvPr/>
        </p:nvSpPr>
        <p:spPr>
          <a:xfrm>
            <a:off x="2401204" y="25278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488FD5A-EB31-4EDB-AE3B-B5D4D3088CFD}"/>
              </a:ext>
            </a:extLst>
          </p:cNvPr>
          <p:cNvSpPr/>
          <p:nvPr/>
        </p:nvSpPr>
        <p:spPr>
          <a:xfrm>
            <a:off x="316164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15AFEF4-6B78-4DE7-85AE-C80ACC3A2553}"/>
              </a:ext>
            </a:extLst>
          </p:cNvPr>
          <p:cNvSpPr/>
          <p:nvPr/>
        </p:nvSpPr>
        <p:spPr>
          <a:xfrm>
            <a:off x="3922094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94F9732-A105-4ECE-939F-ADDD540DEEDF}"/>
              </a:ext>
            </a:extLst>
          </p:cNvPr>
          <p:cNvSpPr/>
          <p:nvPr/>
        </p:nvSpPr>
        <p:spPr>
          <a:xfrm>
            <a:off x="468253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F64275-E658-4795-BFAC-5287F6F4FB84}"/>
              </a:ext>
            </a:extLst>
          </p:cNvPr>
          <p:cNvSpPr/>
          <p:nvPr/>
        </p:nvSpPr>
        <p:spPr>
          <a:xfrm>
            <a:off x="3084049" y="907131"/>
            <a:ext cx="158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Public set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4C781D-DBE1-4E18-B198-DCACD09D356B}"/>
              </a:ext>
            </a:extLst>
          </p:cNvPr>
          <p:cNvSpPr/>
          <p:nvPr/>
        </p:nvSpPr>
        <p:spPr>
          <a:xfrm>
            <a:off x="6275423" y="907131"/>
            <a:ext cx="1715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Private set</a:t>
            </a:r>
            <a:endParaRPr lang="zh-TW" altLang="en-US" sz="28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A01A7F6-542F-426B-88C5-79A034291D13}"/>
              </a:ext>
            </a:extLst>
          </p:cNvPr>
          <p:cNvCxnSpPr>
            <a:cxnSpLocks/>
          </p:cNvCxnSpPr>
          <p:nvPr/>
        </p:nvCxnSpPr>
        <p:spPr>
          <a:xfrm>
            <a:off x="5479011" y="907131"/>
            <a:ext cx="0" cy="60778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D3FC7EA-3BEC-4B45-8562-01CF82F8CBBD}"/>
              </a:ext>
            </a:extLst>
          </p:cNvPr>
          <p:cNvCxnSpPr>
            <a:cxnSpLocks/>
          </p:cNvCxnSpPr>
          <p:nvPr/>
        </p:nvCxnSpPr>
        <p:spPr>
          <a:xfrm flipH="1">
            <a:off x="359227" y="2199918"/>
            <a:ext cx="8403776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FD9901A-6152-4A5C-9EB5-A8165099961F}"/>
              </a:ext>
            </a:extLst>
          </p:cNvPr>
          <p:cNvSpPr txBox="1"/>
          <p:nvPr/>
        </p:nvSpPr>
        <p:spPr>
          <a:xfrm>
            <a:off x="125526" y="103236"/>
            <a:ext cx="451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評量方式介紹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CC3028F-0C73-404C-BBCD-EA876DE183D5}"/>
              </a:ext>
            </a:extLst>
          </p:cNvPr>
          <p:cNvSpPr txBox="1"/>
          <p:nvPr/>
        </p:nvSpPr>
        <p:spPr>
          <a:xfrm>
            <a:off x="3115276" y="34566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75%</a:t>
            </a:r>
            <a:endParaRPr lang="zh-TW" altLang="en-US" sz="2400" dirty="0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DBF6E58-3E9C-449C-9D35-3EA57D03695C}"/>
              </a:ext>
            </a:extLst>
          </p:cNvPr>
          <p:cNvSpPr/>
          <p:nvPr/>
        </p:nvSpPr>
        <p:spPr>
          <a:xfrm rot="5400000">
            <a:off x="3687347" y="17440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4AD8DF2-3979-4987-8F25-E3E262BF0C26}"/>
              </a:ext>
            </a:extLst>
          </p:cNvPr>
          <p:cNvSpPr txBox="1"/>
          <p:nvPr/>
        </p:nvSpPr>
        <p:spPr>
          <a:xfrm>
            <a:off x="181427" y="39767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F0EF997-AB92-46FD-9049-A8CA00DA3338}"/>
              </a:ext>
            </a:extLst>
          </p:cNvPr>
          <p:cNvSpPr/>
          <p:nvPr/>
        </p:nvSpPr>
        <p:spPr>
          <a:xfrm>
            <a:off x="2426604" y="39883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87240DF-8168-4B08-B017-008884F1B057}"/>
              </a:ext>
            </a:extLst>
          </p:cNvPr>
          <p:cNvSpPr/>
          <p:nvPr/>
        </p:nvSpPr>
        <p:spPr>
          <a:xfrm>
            <a:off x="3187049" y="39883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10F5977-1CB4-4636-9DDC-6851FB0112A6}"/>
              </a:ext>
            </a:extLst>
          </p:cNvPr>
          <p:cNvSpPr/>
          <p:nvPr/>
        </p:nvSpPr>
        <p:spPr>
          <a:xfrm>
            <a:off x="3947494" y="39883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1B9A8C7-1CFA-4E11-A110-F58F8E222D29}"/>
              </a:ext>
            </a:extLst>
          </p:cNvPr>
          <p:cNvSpPr/>
          <p:nvPr/>
        </p:nvSpPr>
        <p:spPr>
          <a:xfrm>
            <a:off x="4707939" y="39883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56A2A5-92E6-43BC-8CA1-824F2681C231}"/>
              </a:ext>
            </a:extLst>
          </p:cNvPr>
          <p:cNvSpPr txBox="1"/>
          <p:nvPr/>
        </p:nvSpPr>
        <p:spPr>
          <a:xfrm>
            <a:off x="3140676" y="49171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100%</a:t>
            </a:r>
            <a:endParaRPr lang="zh-TW" altLang="en-US" sz="2400" dirty="0"/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2BD9B084-3890-4BA9-BF38-D47A7D662082}"/>
              </a:ext>
            </a:extLst>
          </p:cNvPr>
          <p:cNvSpPr/>
          <p:nvPr/>
        </p:nvSpPr>
        <p:spPr>
          <a:xfrm rot="5400000">
            <a:off x="3712747" y="32045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0D91106-A3D9-4488-A67E-8E35A4FF0699}"/>
              </a:ext>
            </a:extLst>
          </p:cNvPr>
          <p:cNvSpPr txBox="1"/>
          <p:nvPr/>
        </p:nvSpPr>
        <p:spPr>
          <a:xfrm>
            <a:off x="156027" y="54626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14726A9-6591-4D7A-923D-C47B3C6D1134}"/>
              </a:ext>
            </a:extLst>
          </p:cNvPr>
          <p:cNvSpPr/>
          <p:nvPr/>
        </p:nvSpPr>
        <p:spPr>
          <a:xfrm>
            <a:off x="2401204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9A0169A-2D07-48A2-9CD9-806243EA5BEA}"/>
              </a:ext>
            </a:extLst>
          </p:cNvPr>
          <p:cNvSpPr/>
          <p:nvPr/>
        </p:nvSpPr>
        <p:spPr>
          <a:xfrm>
            <a:off x="3161649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8E1737F-BC9D-44F8-B6F4-D04B55F4C810}"/>
              </a:ext>
            </a:extLst>
          </p:cNvPr>
          <p:cNvSpPr/>
          <p:nvPr/>
        </p:nvSpPr>
        <p:spPr>
          <a:xfrm>
            <a:off x="3922094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D2793D02-09D2-4E31-94B4-DE43B0646D30}"/>
              </a:ext>
            </a:extLst>
          </p:cNvPr>
          <p:cNvSpPr/>
          <p:nvPr/>
        </p:nvSpPr>
        <p:spPr>
          <a:xfrm>
            <a:off x="4682539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016FFB6-71B7-419E-9C73-6609E550E634}"/>
              </a:ext>
            </a:extLst>
          </p:cNvPr>
          <p:cNvSpPr txBox="1"/>
          <p:nvPr/>
        </p:nvSpPr>
        <p:spPr>
          <a:xfrm>
            <a:off x="3115276" y="64030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50%</a:t>
            </a:r>
            <a:endParaRPr lang="zh-TW" altLang="en-US" sz="2400" dirty="0"/>
          </a:p>
        </p:txBody>
      </p:sp>
      <p:sp>
        <p:nvSpPr>
          <p:cNvPr id="57" name="右大括弧 56">
            <a:extLst>
              <a:ext uri="{FF2B5EF4-FFF2-40B4-BE49-F238E27FC236}">
                <a16:creationId xmlns:a16="http://schemas.microsoft.com/office/drawing/2014/main" id="{BAFAA584-372C-47C9-806B-82F15BFD9386}"/>
              </a:ext>
            </a:extLst>
          </p:cNvPr>
          <p:cNvSpPr/>
          <p:nvPr/>
        </p:nvSpPr>
        <p:spPr>
          <a:xfrm rot="5400000">
            <a:off x="3687347" y="46904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8F352-5C32-4A03-B152-FC056379114E}"/>
              </a:ext>
            </a:extLst>
          </p:cNvPr>
          <p:cNvSpPr txBox="1"/>
          <p:nvPr/>
        </p:nvSpPr>
        <p:spPr>
          <a:xfrm>
            <a:off x="5666808" y="2987650"/>
            <a:ext cx="332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預設用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正確率最高的兩個答案去算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F9724E6-3D8E-493C-B4FE-0355E060CD7E}"/>
              </a:ext>
            </a:extLst>
          </p:cNvPr>
          <p:cNvSpPr txBox="1"/>
          <p:nvPr/>
        </p:nvSpPr>
        <p:spPr>
          <a:xfrm>
            <a:off x="5648926" y="4677844"/>
            <a:ext cx="33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可以自行決定用哪兩個答案去算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</a:t>
            </a:r>
          </a:p>
        </p:txBody>
      </p:sp>
    </p:spTree>
    <p:extLst>
      <p:ext uri="{BB962C8B-B14F-4D97-AF65-F5344CB8AC3E}">
        <p14:creationId xmlns:p14="http://schemas.microsoft.com/office/powerpoint/2010/main" val="32868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DC4DCD-C550-4FB1-B29B-8FF18AAAF987}"/>
              </a:ext>
            </a:extLst>
          </p:cNvPr>
          <p:cNvSpPr txBox="1"/>
          <p:nvPr/>
        </p:nvSpPr>
        <p:spPr>
          <a:xfrm>
            <a:off x="156028" y="1491341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16679A-72FD-4970-A308-F3CCDE0DE4F8}"/>
              </a:ext>
            </a:extLst>
          </p:cNvPr>
          <p:cNvSpPr txBox="1"/>
          <p:nvPr/>
        </p:nvSpPr>
        <p:spPr>
          <a:xfrm>
            <a:off x="156027" y="25162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0A7F709-0BCE-4CAB-A7C5-6CDD7A15B32A}"/>
              </a:ext>
            </a:extLst>
          </p:cNvPr>
          <p:cNvSpPr/>
          <p:nvPr/>
        </p:nvSpPr>
        <p:spPr>
          <a:xfrm>
            <a:off x="240120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94187F7-6F93-4BC7-A95C-8BD5870E5D63}"/>
              </a:ext>
            </a:extLst>
          </p:cNvPr>
          <p:cNvSpPr/>
          <p:nvPr/>
        </p:nvSpPr>
        <p:spPr>
          <a:xfrm>
            <a:off x="316164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FB2F42-6D6F-4A1B-8B76-C203FC53B26C}"/>
              </a:ext>
            </a:extLst>
          </p:cNvPr>
          <p:cNvSpPr/>
          <p:nvPr/>
        </p:nvSpPr>
        <p:spPr>
          <a:xfrm>
            <a:off x="392209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756B83A-9831-4821-8747-18179245F685}"/>
              </a:ext>
            </a:extLst>
          </p:cNvPr>
          <p:cNvSpPr/>
          <p:nvPr/>
        </p:nvSpPr>
        <p:spPr>
          <a:xfrm>
            <a:off x="468253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9946C4-70A3-4D53-BFFC-A4EA640BB268}"/>
              </a:ext>
            </a:extLst>
          </p:cNvPr>
          <p:cNvSpPr/>
          <p:nvPr/>
        </p:nvSpPr>
        <p:spPr>
          <a:xfrm>
            <a:off x="570968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BB7C65D-DE83-4A1B-9757-DD76061218ED}"/>
              </a:ext>
            </a:extLst>
          </p:cNvPr>
          <p:cNvSpPr/>
          <p:nvPr/>
        </p:nvSpPr>
        <p:spPr>
          <a:xfrm>
            <a:off x="6470129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E3CD06-C1DD-4D64-B5B5-E96A11A46678}"/>
              </a:ext>
            </a:extLst>
          </p:cNvPr>
          <p:cNvSpPr/>
          <p:nvPr/>
        </p:nvSpPr>
        <p:spPr>
          <a:xfrm>
            <a:off x="7230574" y="1502226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FB66933-4B6F-4051-B8DE-1DF8CBDD9040}"/>
              </a:ext>
            </a:extLst>
          </p:cNvPr>
          <p:cNvSpPr/>
          <p:nvPr/>
        </p:nvSpPr>
        <p:spPr>
          <a:xfrm>
            <a:off x="7991021" y="1502226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CEA6479-718C-43D4-8C19-91DB0A5B8AF8}"/>
              </a:ext>
            </a:extLst>
          </p:cNvPr>
          <p:cNvSpPr/>
          <p:nvPr/>
        </p:nvSpPr>
        <p:spPr>
          <a:xfrm>
            <a:off x="2401204" y="25278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488FD5A-EB31-4EDB-AE3B-B5D4D3088CFD}"/>
              </a:ext>
            </a:extLst>
          </p:cNvPr>
          <p:cNvSpPr/>
          <p:nvPr/>
        </p:nvSpPr>
        <p:spPr>
          <a:xfrm>
            <a:off x="316164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15AFEF4-6B78-4DE7-85AE-C80ACC3A2553}"/>
              </a:ext>
            </a:extLst>
          </p:cNvPr>
          <p:cNvSpPr/>
          <p:nvPr/>
        </p:nvSpPr>
        <p:spPr>
          <a:xfrm>
            <a:off x="3922094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94F9732-A105-4ECE-939F-ADDD540DEEDF}"/>
              </a:ext>
            </a:extLst>
          </p:cNvPr>
          <p:cNvSpPr/>
          <p:nvPr/>
        </p:nvSpPr>
        <p:spPr>
          <a:xfrm>
            <a:off x="4682539" y="25278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F64275-E658-4795-BFAC-5287F6F4FB84}"/>
              </a:ext>
            </a:extLst>
          </p:cNvPr>
          <p:cNvSpPr/>
          <p:nvPr/>
        </p:nvSpPr>
        <p:spPr>
          <a:xfrm>
            <a:off x="3084049" y="907131"/>
            <a:ext cx="158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Public set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4C781D-DBE1-4E18-B198-DCACD09D356B}"/>
              </a:ext>
            </a:extLst>
          </p:cNvPr>
          <p:cNvSpPr/>
          <p:nvPr/>
        </p:nvSpPr>
        <p:spPr>
          <a:xfrm>
            <a:off x="6275423" y="907131"/>
            <a:ext cx="1715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Private set</a:t>
            </a:r>
            <a:endParaRPr lang="zh-TW" altLang="en-US" sz="28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A01A7F6-542F-426B-88C5-79A034291D13}"/>
              </a:ext>
            </a:extLst>
          </p:cNvPr>
          <p:cNvCxnSpPr>
            <a:cxnSpLocks/>
          </p:cNvCxnSpPr>
          <p:nvPr/>
        </p:nvCxnSpPr>
        <p:spPr>
          <a:xfrm>
            <a:off x="5479011" y="907131"/>
            <a:ext cx="0" cy="60778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D3FC7EA-3BEC-4B45-8562-01CF82F8CBBD}"/>
              </a:ext>
            </a:extLst>
          </p:cNvPr>
          <p:cNvCxnSpPr>
            <a:cxnSpLocks/>
          </p:cNvCxnSpPr>
          <p:nvPr/>
        </p:nvCxnSpPr>
        <p:spPr>
          <a:xfrm flipH="1">
            <a:off x="359227" y="2199918"/>
            <a:ext cx="8403776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FD9901A-6152-4A5C-9EB5-A8165099961F}"/>
              </a:ext>
            </a:extLst>
          </p:cNvPr>
          <p:cNvSpPr txBox="1"/>
          <p:nvPr/>
        </p:nvSpPr>
        <p:spPr>
          <a:xfrm>
            <a:off x="125526" y="103236"/>
            <a:ext cx="451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評量方式介紹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CC3028F-0C73-404C-BBCD-EA876DE183D5}"/>
              </a:ext>
            </a:extLst>
          </p:cNvPr>
          <p:cNvSpPr txBox="1"/>
          <p:nvPr/>
        </p:nvSpPr>
        <p:spPr>
          <a:xfrm>
            <a:off x="3115276" y="34566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75%</a:t>
            </a:r>
            <a:endParaRPr lang="zh-TW" altLang="en-US" sz="2400" dirty="0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DBF6E58-3E9C-449C-9D35-3EA57D03695C}"/>
              </a:ext>
            </a:extLst>
          </p:cNvPr>
          <p:cNvSpPr/>
          <p:nvPr/>
        </p:nvSpPr>
        <p:spPr>
          <a:xfrm rot="5400000">
            <a:off x="3687347" y="17440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4AD8DF2-3979-4987-8F25-E3E262BF0C26}"/>
              </a:ext>
            </a:extLst>
          </p:cNvPr>
          <p:cNvSpPr txBox="1"/>
          <p:nvPr/>
        </p:nvSpPr>
        <p:spPr>
          <a:xfrm>
            <a:off x="181427" y="39767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F0EF997-AB92-46FD-9049-A8CA00DA3338}"/>
              </a:ext>
            </a:extLst>
          </p:cNvPr>
          <p:cNvSpPr/>
          <p:nvPr/>
        </p:nvSpPr>
        <p:spPr>
          <a:xfrm>
            <a:off x="2426604" y="3988365"/>
            <a:ext cx="511629" cy="511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87240DF-8168-4B08-B017-008884F1B057}"/>
              </a:ext>
            </a:extLst>
          </p:cNvPr>
          <p:cNvSpPr/>
          <p:nvPr/>
        </p:nvSpPr>
        <p:spPr>
          <a:xfrm>
            <a:off x="3187049" y="39883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10F5977-1CB4-4636-9DDC-6851FB0112A6}"/>
              </a:ext>
            </a:extLst>
          </p:cNvPr>
          <p:cNvSpPr/>
          <p:nvPr/>
        </p:nvSpPr>
        <p:spPr>
          <a:xfrm>
            <a:off x="3947494" y="39883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1B9A8C7-1CFA-4E11-A110-F58F8E222D29}"/>
              </a:ext>
            </a:extLst>
          </p:cNvPr>
          <p:cNvSpPr/>
          <p:nvPr/>
        </p:nvSpPr>
        <p:spPr>
          <a:xfrm>
            <a:off x="4707939" y="3988365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56A2A5-92E6-43BC-8CA1-824F2681C231}"/>
              </a:ext>
            </a:extLst>
          </p:cNvPr>
          <p:cNvSpPr txBox="1"/>
          <p:nvPr/>
        </p:nvSpPr>
        <p:spPr>
          <a:xfrm>
            <a:off x="3140676" y="49171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100%</a:t>
            </a:r>
            <a:endParaRPr lang="zh-TW" altLang="en-US" sz="2400" dirty="0"/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2BD9B084-3890-4BA9-BF38-D47A7D662082}"/>
              </a:ext>
            </a:extLst>
          </p:cNvPr>
          <p:cNvSpPr/>
          <p:nvPr/>
        </p:nvSpPr>
        <p:spPr>
          <a:xfrm rot="5400000">
            <a:off x="3712747" y="32045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0D91106-A3D9-4488-A67E-8E35A4FF0699}"/>
              </a:ext>
            </a:extLst>
          </p:cNvPr>
          <p:cNvSpPr txBox="1"/>
          <p:nvPr/>
        </p:nvSpPr>
        <p:spPr>
          <a:xfrm>
            <a:off x="156027" y="5462674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你的答案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14726A9-6591-4D7A-923D-C47B3C6D1134}"/>
              </a:ext>
            </a:extLst>
          </p:cNvPr>
          <p:cNvSpPr/>
          <p:nvPr/>
        </p:nvSpPr>
        <p:spPr>
          <a:xfrm>
            <a:off x="2401204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9A0169A-2D07-48A2-9CD9-806243EA5BEA}"/>
              </a:ext>
            </a:extLst>
          </p:cNvPr>
          <p:cNvSpPr/>
          <p:nvPr/>
        </p:nvSpPr>
        <p:spPr>
          <a:xfrm>
            <a:off x="3161649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8E1737F-BC9D-44F8-B6F4-D04B55F4C810}"/>
              </a:ext>
            </a:extLst>
          </p:cNvPr>
          <p:cNvSpPr/>
          <p:nvPr/>
        </p:nvSpPr>
        <p:spPr>
          <a:xfrm>
            <a:off x="3922094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D2793D02-09D2-4E31-94B4-DE43B0646D30}"/>
              </a:ext>
            </a:extLst>
          </p:cNvPr>
          <p:cNvSpPr/>
          <p:nvPr/>
        </p:nvSpPr>
        <p:spPr>
          <a:xfrm>
            <a:off x="4682539" y="5474265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016FFB6-71B7-419E-9C73-6609E550E634}"/>
              </a:ext>
            </a:extLst>
          </p:cNvPr>
          <p:cNvSpPr txBox="1"/>
          <p:nvPr/>
        </p:nvSpPr>
        <p:spPr>
          <a:xfrm>
            <a:off x="3115276" y="64030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50%</a:t>
            </a:r>
            <a:endParaRPr lang="zh-TW" altLang="en-US" sz="2400" dirty="0"/>
          </a:p>
        </p:txBody>
      </p:sp>
      <p:sp>
        <p:nvSpPr>
          <p:cNvPr id="57" name="右大括弧 56">
            <a:extLst>
              <a:ext uri="{FF2B5EF4-FFF2-40B4-BE49-F238E27FC236}">
                <a16:creationId xmlns:a16="http://schemas.microsoft.com/office/drawing/2014/main" id="{BAFAA584-372C-47C9-806B-82F15BFD9386}"/>
              </a:ext>
            </a:extLst>
          </p:cNvPr>
          <p:cNvSpPr/>
          <p:nvPr/>
        </p:nvSpPr>
        <p:spPr>
          <a:xfrm rot="5400000">
            <a:off x="3687347" y="4690479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520A0F-CAEF-47A1-A9ED-CCD3DC8B93E8}"/>
              </a:ext>
            </a:extLst>
          </p:cNvPr>
          <p:cNvSpPr/>
          <p:nvPr/>
        </p:nvSpPr>
        <p:spPr>
          <a:xfrm>
            <a:off x="3403791" y="4914900"/>
            <a:ext cx="888809" cy="4281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59A8F3-118F-4C6D-BD58-D26A13F852AD}"/>
              </a:ext>
            </a:extLst>
          </p:cNvPr>
          <p:cNvSpPr/>
          <p:nvPr/>
        </p:nvSpPr>
        <p:spPr>
          <a:xfrm>
            <a:off x="7496751" y="192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預設狀況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1FC350-96DD-4B03-AB09-FB3745AF0B1F}"/>
              </a:ext>
            </a:extLst>
          </p:cNvPr>
          <p:cNvSpPr/>
          <p:nvPr/>
        </p:nvSpPr>
        <p:spPr>
          <a:xfrm>
            <a:off x="3404763" y="3467094"/>
            <a:ext cx="888809" cy="4281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549FD96F-F2FE-4D93-A1AE-DE3F8C31C0C2}"/>
              </a:ext>
            </a:extLst>
          </p:cNvPr>
          <p:cNvSpPr/>
          <p:nvPr/>
        </p:nvSpPr>
        <p:spPr>
          <a:xfrm>
            <a:off x="5745430" y="4001002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6CBAD5D-6604-4ACB-8CD2-B32CBADF1109}"/>
              </a:ext>
            </a:extLst>
          </p:cNvPr>
          <p:cNvSpPr/>
          <p:nvPr/>
        </p:nvSpPr>
        <p:spPr>
          <a:xfrm>
            <a:off x="6505875" y="4001002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3C57CE6-9E43-4B78-A443-B1011EA8317C}"/>
              </a:ext>
            </a:extLst>
          </p:cNvPr>
          <p:cNvSpPr/>
          <p:nvPr/>
        </p:nvSpPr>
        <p:spPr>
          <a:xfrm>
            <a:off x="7266320" y="4001002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9295D9F-ADAB-4F73-8170-B5E4BC0DEE4E}"/>
              </a:ext>
            </a:extLst>
          </p:cNvPr>
          <p:cNvSpPr/>
          <p:nvPr/>
        </p:nvSpPr>
        <p:spPr>
          <a:xfrm>
            <a:off x="8026765" y="4001002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E2D926C-F8CD-4FFD-949E-A40308FAB0F9}"/>
              </a:ext>
            </a:extLst>
          </p:cNvPr>
          <p:cNvSpPr/>
          <p:nvPr/>
        </p:nvSpPr>
        <p:spPr>
          <a:xfrm>
            <a:off x="5709686" y="2516274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1D1A4DA-1E34-4C96-9946-302A3A807A5F}"/>
              </a:ext>
            </a:extLst>
          </p:cNvPr>
          <p:cNvSpPr/>
          <p:nvPr/>
        </p:nvSpPr>
        <p:spPr>
          <a:xfrm>
            <a:off x="6470131" y="2516274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0CDD4BDA-322C-4C61-94D0-861C33916C14}"/>
              </a:ext>
            </a:extLst>
          </p:cNvPr>
          <p:cNvSpPr/>
          <p:nvPr/>
        </p:nvSpPr>
        <p:spPr>
          <a:xfrm>
            <a:off x="7230576" y="2516274"/>
            <a:ext cx="511629" cy="511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43B18E5-0060-4E63-80CF-F5336E9BC014}"/>
              </a:ext>
            </a:extLst>
          </p:cNvPr>
          <p:cNvSpPr/>
          <p:nvPr/>
        </p:nvSpPr>
        <p:spPr>
          <a:xfrm>
            <a:off x="7991021" y="2516274"/>
            <a:ext cx="511629" cy="511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右大括弧 62">
            <a:extLst>
              <a:ext uri="{FF2B5EF4-FFF2-40B4-BE49-F238E27FC236}">
                <a16:creationId xmlns:a16="http://schemas.microsoft.com/office/drawing/2014/main" id="{22ED617D-2520-46AB-AB71-B52D0DBF2AE4}"/>
              </a:ext>
            </a:extLst>
          </p:cNvPr>
          <p:cNvSpPr/>
          <p:nvPr/>
        </p:nvSpPr>
        <p:spPr>
          <a:xfrm rot="5400000">
            <a:off x="6975331" y="1744080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右大括弧 63">
            <a:extLst>
              <a:ext uri="{FF2B5EF4-FFF2-40B4-BE49-F238E27FC236}">
                <a16:creationId xmlns:a16="http://schemas.microsoft.com/office/drawing/2014/main" id="{5DA4CBC2-8FBD-4818-B59D-8C6A0EB0CC92}"/>
              </a:ext>
            </a:extLst>
          </p:cNvPr>
          <p:cNvSpPr/>
          <p:nvPr/>
        </p:nvSpPr>
        <p:spPr>
          <a:xfrm rot="5400000">
            <a:off x="7000731" y="3204580"/>
            <a:ext cx="259039" cy="2964502"/>
          </a:xfrm>
          <a:prstGeom prst="rightBrace">
            <a:avLst>
              <a:gd name="adj1" fmla="val 488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E885381-A61A-4FAC-9EE8-7C783850C38D}"/>
              </a:ext>
            </a:extLst>
          </p:cNvPr>
          <p:cNvSpPr txBox="1"/>
          <p:nvPr/>
        </p:nvSpPr>
        <p:spPr>
          <a:xfrm>
            <a:off x="6371621" y="34566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75%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C938D56-EB9C-4A0D-BDBC-81A570FBAE1C}"/>
              </a:ext>
            </a:extLst>
          </p:cNvPr>
          <p:cNvSpPr txBox="1"/>
          <p:nvPr/>
        </p:nvSpPr>
        <p:spPr>
          <a:xfrm>
            <a:off x="6397021" y="4917132"/>
            <a:ext cx="14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50%</a:t>
            </a:r>
            <a:endParaRPr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CA5526-F2C8-4501-8349-3DC70FF45786}"/>
              </a:ext>
            </a:extLst>
          </p:cNvPr>
          <p:cNvSpPr/>
          <p:nvPr/>
        </p:nvSpPr>
        <p:spPr>
          <a:xfrm>
            <a:off x="6667280" y="3467094"/>
            <a:ext cx="888809" cy="42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8DB47C1-8706-4EAF-8D4D-F5554687336D}"/>
              </a:ext>
            </a:extLst>
          </p:cNvPr>
          <p:cNvSpPr txBox="1"/>
          <p:nvPr/>
        </p:nvSpPr>
        <p:spPr>
          <a:xfrm>
            <a:off x="5647999" y="5602311"/>
            <a:ext cx="332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的正確率為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75%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7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機器學習實戰演練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人一組，以組為單位進行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找不到隊友也沒關係，會幫忙配對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進行方式：會公告幾個可能的題目給同學們選擇，其餘規定同作業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評分方式同作業，除了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對所繳交的程式沒有版本要求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但也請不要亂寫，我們仍然有可能會看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最後會有組內互評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868A6-FFA3-48DF-AA72-DEF9B6C5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AE98E-DFB6-465D-B95B-B1E3566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請不要自己上網找作業測試資料的答案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請不要上傳前幾個學期作業的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請不要註冊多重分身參加比賽、也不要借別人的帳號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請不要抄襲同學的作業和程式碼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當我們無法分辨無法分辨抄襲和被抄襲時，兩份作業都視同抄襲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75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1244</Words>
  <Application>Microsoft Office PowerPoint</Application>
  <PresentationFormat>如螢幕大小 (4:3)</PresentationFormat>
  <Paragraphs>141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標楷體</vt:lpstr>
      <vt:lpstr>Arial</vt:lpstr>
      <vt:lpstr>Calibri</vt:lpstr>
      <vt:lpstr>Calibri Light</vt:lpstr>
      <vt:lpstr>Office 佈景主題</vt:lpstr>
      <vt:lpstr>課程相關規定</vt:lpstr>
      <vt:lpstr>評量方式</vt:lpstr>
      <vt:lpstr>作業 (個人獨立完成)</vt:lpstr>
      <vt:lpstr>作業 – 課堂內競賽成績</vt:lpstr>
      <vt:lpstr>PowerPoint 簡報</vt:lpstr>
      <vt:lpstr>PowerPoint 簡報</vt:lpstr>
      <vt:lpstr>PowerPoint 簡報</vt:lpstr>
      <vt:lpstr>機器學習實戰演練</vt:lpstr>
      <vt:lpstr>禁止事項</vt:lpstr>
      <vt:lpstr>有問題怎麼辦</vt:lpstr>
      <vt:lpstr>上課方式</vt:lpstr>
      <vt:lpstr>FB 社團 / 課程網頁</vt:lpstr>
      <vt:lpstr>QR CODE</vt:lpstr>
      <vt:lpstr>歡迎我們的助教群! ! !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this course</dc:title>
  <dc:creator>Hung-yi Lee</dc:creator>
  <cp:lastModifiedBy>Hung-yi Lee</cp:lastModifiedBy>
  <cp:revision>66</cp:revision>
  <dcterms:created xsi:type="dcterms:W3CDTF">2017-09-14T16:27:27Z</dcterms:created>
  <dcterms:modified xsi:type="dcterms:W3CDTF">2019-02-20T16:12:20Z</dcterms:modified>
</cp:coreProperties>
</file>