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D0122-7F64-4EB8-9DF4-1AB7ABBBCDA0}" v="26" dt="2021-01-13T11:50:48.344"/>
    <p1510:client id="{56A4956E-0340-4C56-BC57-C7E2D9F3FDD7}" v="554" dt="2021-01-13T08:38:03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4dee78e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4dee78e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4dee78e53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4dee78e53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4f776ae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4f776ae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4ece1780b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4ece1780b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dee78e53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4dee78e53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4ece1780b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4ece1780b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4cfb26a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4cfb26a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4f776aee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4f776aee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25575"/>
            <a:ext cx="8520600" cy="13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0" y="54375"/>
            <a:ext cx="1784821" cy="6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197" y="1228417"/>
            <a:ext cx="6559851" cy="26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659887" y="3192131"/>
            <a:ext cx="2960801" cy="7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i="1" dirty="0">
                <a:highlight>
                  <a:srgbClr val="F3F3F3"/>
                </a:highlight>
              </a:rPr>
              <a:t> </a:t>
            </a:r>
            <a:r>
              <a:rPr lang="en" sz="3600" b="1" i="1" dirty="0">
                <a:highlight>
                  <a:srgbClr val="F3F3F3"/>
                </a:highlight>
              </a:rPr>
              <a:t>checkout</a:t>
            </a:r>
            <a:endParaRPr sz="3900" b="1" i="1" dirty="0">
              <a:highlight>
                <a:srgbClr val="F3F3F3"/>
              </a:highlight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969000" y="4512775"/>
            <a:ext cx="5459139" cy="63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200" dirty="0"/>
              <a:t>  </a:t>
            </a:r>
            <a:r>
              <a:rPr lang="en" sz="2600" dirty="0"/>
              <a:t> 		</a:t>
            </a:r>
            <a:r>
              <a:rPr lang="en" sz="2600" dirty="0">
                <a:highlight>
                  <a:srgbClr val="EFEFEF"/>
                </a:highlight>
              </a:rPr>
              <a:t>Presented by: Group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-933314" y="119426"/>
            <a:ext cx="10105702" cy="152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indent="457200"/>
            <a:r>
              <a:rPr lang="en" sz="3600" i="1" dirty="0"/>
              <a:t>       </a:t>
            </a:r>
            <a:r>
              <a:rPr lang="en" sz="3600" b="1" i="1" dirty="0"/>
              <a:t>What is </a:t>
            </a:r>
            <a:r>
              <a:rPr lang="en" sz="3600" b="1" i="1" dirty="0">
                <a:solidFill>
                  <a:schemeClr val="tx1"/>
                </a:solidFill>
              </a:rPr>
              <a:t>a</a:t>
            </a:r>
            <a:r>
              <a:rPr lang="en" sz="3600" b="1" i="1" dirty="0">
                <a:solidFill>
                  <a:srgbClr val="4A86E8"/>
                </a:solidFill>
              </a:rPr>
              <a:t> checkout command</a:t>
            </a:r>
            <a:r>
              <a:rPr lang="en" sz="3600" b="1" i="1" dirty="0"/>
              <a:t>?</a:t>
            </a:r>
            <a:endParaRPr lang="en-US" sz="3600" b="1" i="1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565524" y="718105"/>
            <a:ext cx="82965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 algn="just">
              <a:lnSpc>
                <a:spcPct val="150000"/>
              </a:lnSpc>
              <a:buSzPts val="1800"/>
              <a:buChar char="➔"/>
            </a:pPr>
            <a:r>
              <a:rPr lang="en" sz="1800" dirty="0"/>
              <a:t>In Git terms, a "checkout" is the act of switching between different versions of a target entity. </a:t>
            </a:r>
            <a:endParaRPr lang="en-US" dirty="0"/>
          </a:p>
          <a:p>
            <a:pPr marL="457200" indent="-342900" algn="just">
              <a:lnSpc>
                <a:spcPct val="150000"/>
              </a:lnSpc>
              <a:buSzPts val="1800"/>
              <a:buChar char="➔"/>
            </a:pPr>
            <a:endParaRPr lang="en" sz="1800" dirty="0"/>
          </a:p>
          <a:p>
            <a:pPr marL="457200" indent="-342900" algn="just">
              <a:lnSpc>
                <a:spcPct val="150000"/>
              </a:lnSpc>
              <a:buSzPts val="1800"/>
              <a:buChar char="➔"/>
            </a:pPr>
            <a:r>
              <a:rPr lang="en" sz="1800" dirty="0"/>
              <a:t>The checkout command lets you navigate between the branches created by git branch. </a:t>
            </a:r>
          </a:p>
          <a:p>
            <a:pPr marL="457200" indent="-342900" algn="just">
              <a:lnSpc>
                <a:spcPct val="150000"/>
              </a:lnSpc>
              <a:buSzPts val="1800"/>
              <a:buChar char="➔"/>
            </a:pPr>
            <a:endParaRPr lang="en" sz="1800" dirty="0"/>
          </a:p>
          <a:p>
            <a:pPr marL="457200" indent="-342900" algn="just">
              <a:lnSpc>
                <a:spcPct val="150000"/>
              </a:lnSpc>
              <a:buSzPts val="1800"/>
              <a:buChar char="➔"/>
            </a:pPr>
            <a:r>
              <a:rPr lang="en" sz="1800" dirty="0"/>
              <a:t>The git checkout command operates upon three distinct entities: files, commits, and branches. </a:t>
            </a:r>
            <a:endParaRPr sz="1800" dirty="0"/>
          </a:p>
          <a:p>
            <a:pPr marL="457200" indent="-342900" algn="just">
              <a:lnSpc>
                <a:spcPct val="150000"/>
              </a:lnSpc>
              <a:buSzPts val="1800"/>
              <a:buChar char="➔"/>
            </a:pPr>
            <a:endParaRPr lang="en" sz="1800" dirty="0"/>
          </a:p>
          <a:p>
            <a:pPr marL="457200" indent="-342900" algn="just">
              <a:lnSpc>
                <a:spcPct val="150000"/>
              </a:lnSpc>
              <a:buSzPts val="1800"/>
              <a:buChar char="➔"/>
            </a:pPr>
            <a:r>
              <a:rPr lang="en" sz="1800" dirty="0"/>
              <a:t>The git checkout command may occasionally be confused with git clone.</a:t>
            </a:r>
            <a:endParaRPr sz="1800" dirty="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14325" y="4681025"/>
            <a:ext cx="86247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59075" y="4689725"/>
            <a:ext cx="88023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indent="457200"/>
            <a:r>
              <a:rPr lang="en" sz="2200" b="1" dirty="0">
                <a:solidFill>
                  <a:srgbClr val="4A86E8"/>
                </a:solidFill>
              </a:rPr>
              <a:t> </a:t>
            </a:r>
            <a:r>
              <a:rPr lang="en" sz="2200" b="1" dirty="0">
                <a:solidFill>
                  <a:srgbClr val="434343"/>
                </a:solidFill>
              </a:rPr>
              <a:t>Fig: Branching using checkout</a:t>
            </a:r>
            <a:endParaRPr sz="2200" b="1" dirty="0">
              <a:solidFill>
                <a:srgbClr val="434343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3500" y="4125075"/>
            <a:ext cx="36555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F2E3AD1F-EE06-4588-A7D7-A1D4DC5C4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8600" y="1192732"/>
            <a:ext cx="9450237" cy="27149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b="1" dirty="0"/>
              <a:t>             Why we </a:t>
            </a:r>
            <a:r>
              <a:rPr lang="en" sz="3600" b="1" dirty="0">
                <a:solidFill>
                  <a:schemeClr val="tx1"/>
                </a:solidFill>
              </a:rPr>
              <a:t>use</a:t>
            </a:r>
            <a:r>
              <a:rPr lang="en" sz="3600" b="1" dirty="0">
                <a:solidFill>
                  <a:srgbClr val="4A86E8"/>
                </a:solidFill>
              </a:rPr>
              <a:t> checkout</a:t>
            </a:r>
            <a:r>
              <a:rPr lang="en" sz="3600" b="1" dirty="0"/>
              <a:t>?</a:t>
            </a:r>
            <a:endParaRPr sz="3600" b="1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460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b="1" dirty="0">
                <a:solidFill>
                  <a:srgbClr val="000000"/>
                </a:solidFill>
              </a:rPr>
              <a:t>Case1:</a:t>
            </a:r>
            <a:endParaRPr b="1" dirty="0">
              <a:solidFill>
                <a:srgbClr val="000000"/>
              </a:solidFill>
            </a:endParaRPr>
          </a:p>
          <a:p>
            <a:pPr marL="1828800" algn="just">
              <a:lnSpc>
                <a:spcPct val="150000"/>
              </a:lnSpc>
              <a:buClr>
                <a:srgbClr val="000000"/>
              </a:buClr>
              <a:buChar char="❖"/>
            </a:pPr>
            <a:r>
              <a:rPr lang="en" dirty="0">
                <a:solidFill>
                  <a:srgbClr val="000000"/>
                </a:solidFill>
              </a:rPr>
              <a:t>Issue fixing in other branch without polluting stable version.</a:t>
            </a:r>
            <a:endParaRPr dirty="0">
              <a:solidFill>
                <a:srgbClr val="000000"/>
              </a:solidFill>
            </a:endParaRPr>
          </a:p>
          <a:p>
            <a:pPr marL="1828800" algn="just">
              <a:lnSpc>
                <a:spcPct val="150000"/>
              </a:lnSpc>
              <a:buClr>
                <a:srgbClr val="000000"/>
              </a:buClr>
              <a:buChar char="❖"/>
            </a:pPr>
            <a:r>
              <a:rPr lang="en" dirty="0">
                <a:solidFill>
                  <a:srgbClr val="000000"/>
                </a:solidFill>
              </a:rPr>
              <a:t>Navigating to original branch is required after solution is fixed.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b="1" dirty="0">
                <a:solidFill>
                  <a:srgbClr val="000000"/>
                </a:solidFill>
              </a:rPr>
              <a:t>Case2:</a:t>
            </a:r>
            <a:endParaRPr b="1" dirty="0">
              <a:solidFill>
                <a:srgbClr val="000000"/>
              </a:solidFill>
            </a:endParaRPr>
          </a:p>
          <a:p>
            <a:pPr marL="1828800" algn="just">
              <a:lnSpc>
                <a:spcPct val="150000"/>
              </a:lnSpc>
              <a:buClr>
                <a:srgbClr val="000000"/>
              </a:buClr>
              <a:buChar char="❖"/>
            </a:pPr>
            <a:r>
              <a:rPr lang="en" dirty="0">
                <a:solidFill>
                  <a:schemeClr val="tx1"/>
                </a:solidFill>
              </a:rPr>
              <a:t>It makes it possible to work on many unrelated features at the same time. </a:t>
            </a:r>
            <a:endParaRPr dirty="0">
              <a:solidFill>
                <a:schemeClr val="tx1"/>
              </a:solidFill>
            </a:endParaRPr>
          </a:p>
          <a:p>
            <a:pPr marL="1828800" algn="just">
              <a:lnSpc>
                <a:spcPct val="150000"/>
              </a:lnSpc>
              <a:buClr>
                <a:srgbClr val="000000"/>
              </a:buClr>
              <a:buChar char="❖"/>
            </a:pPr>
            <a:r>
              <a:rPr lang="en" dirty="0">
                <a:solidFill>
                  <a:schemeClr val="tx1"/>
                </a:solidFill>
              </a:rPr>
              <a:t>Git checkout makes it ridiculously easy to try new experiments without the fear of destroying existing functionality.</a:t>
            </a:r>
            <a:endParaRPr>
              <a:solidFill>
                <a:schemeClr val="tx1"/>
              </a:solidFill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03350" y="166550"/>
            <a:ext cx="8329500" cy="49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</a:rPr>
              <a:t>              </a:t>
            </a:r>
            <a:r>
              <a:rPr lang="en" sz="2800" b="1" dirty="0">
                <a:solidFill>
                  <a:schemeClr val="dk1"/>
                </a:solidFill>
              </a:rPr>
              <a:t>Basic </a:t>
            </a:r>
            <a:r>
              <a:rPr lang="en" sz="2800" b="1" dirty="0">
                <a:solidFill>
                  <a:srgbClr val="4A86E8"/>
                </a:solidFill>
              </a:rPr>
              <a:t>Git Commands</a:t>
            </a:r>
            <a:r>
              <a:rPr lang="en" sz="2800" b="1" dirty="0">
                <a:solidFill>
                  <a:schemeClr val="dk1"/>
                </a:solidFill>
              </a:rPr>
              <a:t> For Checkout</a:t>
            </a:r>
            <a:endParaRPr sz="2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Char char="●"/>
            </a:pPr>
            <a:r>
              <a:rPr lang="en" sz="1800" b="1" dirty="0">
                <a:solidFill>
                  <a:schemeClr val="dk1"/>
                </a:solidFill>
              </a:rPr>
              <a:t>Switch between existing branches</a:t>
            </a:r>
            <a:endParaRPr sz="1800" b="1" dirty="0">
              <a:solidFill>
                <a:schemeClr val="dk1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" sz="1500" i="1" dirty="0"/>
              <a:t>git checkout &lt;</a:t>
            </a:r>
            <a:r>
              <a:rPr lang="en" sz="1500" i="1" dirty="0" err="1"/>
              <a:t>feature_inprogress_branch</a:t>
            </a:r>
            <a:r>
              <a:rPr lang="en" sz="1500" i="1" dirty="0"/>
              <a:t>&gt;</a:t>
            </a:r>
            <a:endParaRPr i="1" dirty="0"/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Char char="●"/>
            </a:pPr>
            <a:r>
              <a:rPr lang="en" sz="1800" b="1" i="1" dirty="0">
                <a:solidFill>
                  <a:schemeClr val="dk1"/>
                </a:solidFill>
              </a:rPr>
              <a:t>Create a new branch and immediately switch to it</a:t>
            </a:r>
            <a:endParaRPr sz="1800" b="1" i="1" dirty="0">
              <a:solidFill>
                <a:schemeClr val="dk1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" i="1" dirty="0">
                <a:solidFill>
                  <a:schemeClr val="dk1"/>
                </a:solidFill>
              </a:rPr>
              <a:t>git checkout -b  &lt;</a:t>
            </a:r>
            <a:r>
              <a:rPr lang="en" i="1" dirty="0" err="1">
                <a:solidFill>
                  <a:schemeClr val="dk1"/>
                </a:solidFill>
              </a:rPr>
              <a:t>new_branch</a:t>
            </a:r>
            <a:r>
              <a:rPr lang="en" i="1" dirty="0">
                <a:solidFill>
                  <a:schemeClr val="dk1"/>
                </a:solidFill>
              </a:rPr>
              <a:t>&gt;</a:t>
            </a:r>
            <a:endParaRPr i="1" dirty="0">
              <a:solidFill>
                <a:schemeClr val="dk1"/>
              </a:solidFill>
            </a:endParaRPr>
          </a:p>
          <a:p>
            <a:pPr marL="457200" indent="-342900">
              <a:lnSpc>
                <a:spcPct val="150000"/>
              </a:lnSpc>
              <a:buSzPts val="1800"/>
              <a:buChar char="●"/>
            </a:pPr>
            <a:r>
              <a:rPr lang="en" sz="1800" b="1" dirty="0"/>
              <a:t>Checkout a new local branch and reset it to the remote branches last commit</a:t>
            </a:r>
          </a:p>
          <a:p>
            <a:pPr indent="457200">
              <a:lnSpc>
                <a:spcPct val="150000"/>
              </a:lnSpc>
            </a:pPr>
            <a:r>
              <a:rPr lang="en" i="1" dirty="0"/>
              <a:t>git checkout -b git reset --hard origin/</a:t>
            </a:r>
          </a:p>
          <a:p>
            <a:pPr marL="457200" indent="-342900">
              <a:lnSpc>
                <a:spcPct val="150000"/>
              </a:lnSpc>
              <a:buFont typeface="Arial,Sans-Serif"/>
              <a:buChar char="●"/>
            </a:pPr>
            <a:r>
              <a:rPr lang="en" sz="1800" b="1" dirty="0"/>
              <a:t>Switch to the branch last checked out </a:t>
            </a:r>
            <a:endParaRPr lang="en-US" sz="1800" dirty="0"/>
          </a:p>
          <a:p>
            <a:pPr indent="457200">
              <a:lnSpc>
                <a:spcPct val="150000"/>
              </a:lnSpc>
            </a:pPr>
            <a:r>
              <a:rPr lang="en" i="1" dirty="0"/>
              <a:t>git checkout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321750" y="0"/>
            <a:ext cx="8500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4A86E8"/>
                </a:solidFill>
              </a:rPr>
              <a:t>   Commits </a:t>
            </a:r>
            <a:r>
              <a:rPr lang="en" sz="2700" b="1"/>
              <a:t>by all team members</a:t>
            </a:r>
            <a:endParaRPr sz="2700" b="1"/>
          </a:p>
        </p:txBody>
      </p:sp>
      <p:sp>
        <p:nvSpPr>
          <p:cNvPr id="95" name="Google Shape;95;p19"/>
          <p:cNvSpPr txBox="1"/>
          <p:nvPr/>
        </p:nvSpPr>
        <p:spPr>
          <a:xfrm>
            <a:off x="354200" y="4651075"/>
            <a:ext cx="8356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/>
            <a:r>
              <a:rPr lang="en" b="1" dirty="0"/>
              <a:t>    Link: </a:t>
            </a:r>
            <a:r>
              <a:rPr lang="en" dirty="0"/>
              <a:t>https://github.com/thisisrv/Git-Assignment-Group4.git</a:t>
            </a:r>
            <a:endParaRPr lang="en" u="sng" dirty="0">
              <a:solidFill>
                <a:schemeClr val="hlink"/>
              </a:solidFill>
            </a:endParaRPr>
          </a:p>
        </p:txBody>
      </p:sp>
      <p:pic>
        <p:nvPicPr>
          <p:cNvPr id="2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B4CD738F-E56D-462A-A2F3-FB9F795C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7" y="893405"/>
            <a:ext cx="8193616" cy="35366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04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</a:rPr>
              <a:t>                    </a:t>
            </a:r>
            <a:r>
              <a:rPr lang="en" sz="3600" b="1">
                <a:solidFill>
                  <a:srgbClr val="434343"/>
                </a:solidFill>
              </a:rPr>
              <a:t>What did we </a:t>
            </a:r>
            <a:r>
              <a:rPr lang="en" sz="3600" b="1">
                <a:solidFill>
                  <a:srgbClr val="4A86E8"/>
                </a:solidFill>
              </a:rPr>
              <a:t>learn </a:t>
            </a:r>
            <a:r>
              <a:rPr lang="en" sz="3600" b="1">
                <a:solidFill>
                  <a:srgbClr val="434343"/>
                </a:solidFill>
              </a:rPr>
              <a:t>?</a:t>
            </a:r>
            <a:endParaRPr sz="4400" b="1">
              <a:solidFill>
                <a:srgbClr val="434343"/>
              </a:solidFill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" dirty="0">
                <a:solidFill>
                  <a:schemeClr val="accent2"/>
                </a:solidFill>
              </a:rPr>
              <a:t>Introduction to checkout command in Git.</a:t>
            </a:r>
            <a:endParaRPr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" dirty="0">
                <a:solidFill>
                  <a:schemeClr val="accent2"/>
                </a:solidFill>
              </a:rPr>
              <a:t>Diagrammatic representation of how checkout work ?</a:t>
            </a:r>
            <a:endParaRPr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" dirty="0">
                <a:solidFill>
                  <a:schemeClr val="accent2"/>
                </a:solidFill>
              </a:rPr>
              <a:t>How checkout command is useful ?</a:t>
            </a:r>
            <a:endParaRPr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" dirty="0">
                <a:solidFill>
                  <a:schemeClr val="accent2"/>
                </a:solidFill>
              </a:rPr>
              <a:t>Basic Git checkout commands and their applications.</a:t>
            </a:r>
            <a:endParaRPr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" dirty="0">
                <a:solidFill>
                  <a:schemeClr val="accent2"/>
                </a:solidFill>
              </a:rPr>
              <a:t>Collaborated on a public repository as a team. 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205700"/>
            <a:ext cx="85206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1" i="1" dirty="0">
                <a:solidFill>
                  <a:srgbClr val="4A86E8"/>
                </a:solidFill>
              </a:rPr>
              <a:t>Group 4 </a:t>
            </a:r>
            <a:r>
              <a:rPr lang="en" sz="3200" b="1" i="1" dirty="0"/>
              <a:t>Members </a:t>
            </a:r>
            <a:endParaRPr sz="3200" b="1" i="1"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>
                <a:solidFill>
                  <a:schemeClr val="accent2"/>
                </a:solidFill>
              </a:rPr>
              <a:t>1. Shekhar Yadav- shekhar.yadav@knoldus.com</a:t>
            </a:r>
            <a:endParaRPr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" sz="2000" dirty="0">
                <a:solidFill>
                  <a:schemeClr val="accent2"/>
                </a:solidFill>
              </a:rPr>
              <a:t>2. </a:t>
            </a:r>
            <a:r>
              <a:rPr lang="en" sz="2000" dirty="0" err="1">
                <a:solidFill>
                  <a:schemeClr val="accent2"/>
                </a:solidFill>
              </a:rPr>
              <a:t>Sachin</a:t>
            </a:r>
            <a:r>
              <a:rPr lang="en" sz="2000" dirty="0">
                <a:solidFill>
                  <a:schemeClr val="accent2"/>
                </a:solidFill>
              </a:rPr>
              <a:t> Narang – sachin.narang@knoldus.com</a:t>
            </a:r>
            <a:endParaRPr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" sz="2000" dirty="0">
                <a:solidFill>
                  <a:schemeClr val="accent2"/>
                </a:solidFill>
              </a:rPr>
              <a:t>3. Shashank Goyal – shashank.goyal@knoldus.com</a:t>
            </a:r>
            <a:endParaRPr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" sz="2000" dirty="0">
                <a:solidFill>
                  <a:schemeClr val="accent2"/>
                </a:solidFill>
              </a:rPr>
              <a:t>4. Rishabh Verma – rishabh.verma@knoldus.com </a:t>
            </a:r>
            <a:endParaRPr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" sz="2000" dirty="0">
                <a:solidFill>
                  <a:schemeClr val="accent2"/>
                </a:solidFill>
              </a:rPr>
              <a:t>5. Rahul Kumar - rahul.kumar@knoldus.com</a:t>
            </a:r>
            <a:endParaRPr sz="2000" dirty="0"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515975"/>
            <a:ext cx="70485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                       </vt:lpstr>
      <vt:lpstr>       What is a checkout command?</vt:lpstr>
      <vt:lpstr>PowerPoint Presentation</vt:lpstr>
      <vt:lpstr>             Why we use checkout?</vt:lpstr>
      <vt:lpstr>PowerPoint Presentation</vt:lpstr>
      <vt:lpstr>PowerPoint Presentation</vt:lpstr>
      <vt:lpstr>                    What did we learn ?</vt:lpstr>
      <vt:lpstr>Group 4 Members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</dc:title>
  <cp:revision>134</cp:revision>
  <dcterms:modified xsi:type="dcterms:W3CDTF">2021-01-13T11:51:16Z</dcterms:modified>
</cp:coreProperties>
</file>