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D22"/>
    <a:srgbClr val="122C14"/>
    <a:srgbClr val="1C442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C4A5-EAAA-4922-976D-79DD90A6AAE2}"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DD128-69F1-448E-B007-3CBC54F4AFB9}" type="slidenum">
              <a:rPr lang="en-IN" smtClean="0"/>
              <a:t>‹#›</a:t>
            </a:fld>
            <a:endParaRPr lang="en-IN"/>
          </a:p>
        </p:txBody>
      </p:sp>
    </p:spTree>
    <p:extLst>
      <p:ext uri="{BB962C8B-B14F-4D97-AF65-F5344CB8AC3E}">
        <p14:creationId xmlns:p14="http://schemas.microsoft.com/office/powerpoint/2010/main" val="366511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D83805-25D8-4A6C-B027-801C2696D5D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190518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D83805-25D8-4A6C-B027-801C2696D5D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426338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D83805-25D8-4A6C-B027-801C2696D5D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16451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D83805-25D8-4A6C-B027-801C2696D5D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1605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83805-25D8-4A6C-B027-801C2696D5D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237854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D83805-25D8-4A6C-B027-801C2696D5DB}"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360512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D83805-25D8-4A6C-B027-801C2696D5DB}"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247738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D83805-25D8-4A6C-B027-801C2696D5DB}"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34403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83805-25D8-4A6C-B027-801C2696D5DB}"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178407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83805-25D8-4A6C-B027-801C2696D5DB}"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250678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83805-25D8-4A6C-B027-801C2696D5DB}"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9BC22-1B46-4E0A-B639-38B4831FA6AA}" type="slidenum">
              <a:rPr lang="en-IN" smtClean="0"/>
              <a:t>‹#›</a:t>
            </a:fld>
            <a:endParaRPr lang="en-IN"/>
          </a:p>
        </p:txBody>
      </p:sp>
    </p:spTree>
    <p:extLst>
      <p:ext uri="{BB962C8B-B14F-4D97-AF65-F5344CB8AC3E}">
        <p14:creationId xmlns:p14="http://schemas.microsoft.com/office/powerpoint/2010/main" val="375729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83805-25D8-4A6C-B027-801C2696D5DB}" type="datetimeFigureOut">
              <a:rPr lang="en-IN" smtClean="0"/>
              <a:t>23-03-2023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9BC22-1B46-4E0A-B639-38B4831FA6AA}" type="slidenum">
              <a:rPr lang="en-IN" smtClean="0"/>
              <a:t>‹#›</a:t>
            </a:fld>
            <a:endParaRPr lang="en-IN"/>
          </a:p>
        </p:txBody>
      </p:sp>
    </p:spTree>
    <p:extLst>
      <p:ext uri="{BB962C8B-B14F-4D97-AF65-F5344CB8AC3E}">
        <p14:creationId xmlns:p14="http://schemas.microsoft.com/office/powerpoint/2010/main" val="3385397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05" y="289710"/>
            <a:ext cx="10860832" cy="1170304"/>
          </a:xfrm>
        </p:spPr>
        <p:txBody>
          <a:bodyPr>
            <a:normAutofit fontScale="90000"/>
          </a:bodyPr>
          <a:lstStyle/>
          <a:p>
            <a:pPr algn="ctr">
              <a:lnSpc>
                <a:spcPct val="107000"/>
              </a:lnSpc>
              <a:spcAft>
                <a:spcPts val="1600"/>
              </a:spcAft>
            </a:pPr>
            <a:r>
              <a:rPr lang="en-US" sz="2700" b="1" dirty="0">
                <a:solidFill>
                  <a:srgbClr val="002060"/>
                </a:solidFill>
                <a:latin typeface="Times New Roman" panose="02020603050405020304" pitchFamily="18" charset="0"/>
                <a:cs typeface="Times New Roman" panose="02020603050405020304" pitchFamily="18" charset="0"/>
              </a:rPr>
              <a:t>Design and development of light weight refractory high entropy alloys </a:t>
            </a:r>
            <a:br>
              <a:rPr lang="en-US" sz="2700" b="1" dirty="0">
                <a:solidFill>
                  <a:srgbClr val="002060"/>
                </a:solidFill>
                <a:latin typeface="Times New Roman" panose="02020603050405020304" pitchFamily="18" charset="0"/>
                <a:cs typeface="Times New Roman" panose="02020603050405020304" pitchFamily="18" charset="0"/>
              </a:rPr>
            </a:br>
            <a:r>
              <a:rPr lang="en-IN" sz="2700" b="1" dirty="0">
                <a:solidFill>
                  <a:srgbClr val="002060"/>
                </a:solidFill>
                <a:latin typeface="Times New Roman" panose="02020603050405020304" pitchFamily="18" charset="0"/>
                <a:cs typeface="Times New Roman" panose="02020603050405020304" pitchFamily="18" charset="0"/>
              </a:rPr>
              <a:t>(LW-R-HEAs) for defence and aerospace applications</a:t>
            </a:r>
            <a:br>
              <a:rPr lang="en-IN" sz="2800" b="1" dirty="0">
                <a:solidFill>
                  <a:srgbClr val="002060"/>
                </a:solidFill>
                <a:latin typeface="+mn-lt"/>
              </a:rPr>
            </a:b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Korrayi Roja Rani </a:t>
            </a:r>
            <a:r>
              <a:rPr lang="en-US" sz="16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Shibayan</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Roy </a:t>
            </a:r>
            <a:r>
              <a:rPr lang="en-US" sz="16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br>
              <a:rPr lang="en-IN"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Department of Materials Science Center, Indian Institute of Technology Kharagpur, West Bengal, India.</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6CC004E3-1031-621D-2ECF-3B92D796712A}"/>
              </a:ext>
            </a:extLst>
          </p:cNvPr>
          <p:cNvSpPr/>
          <p:nvPr/>
        </p:nvSpPr>
        <p:spPr>
          <a:xfrm>
            <a:off x="107005" y="74645"/>
            <a:ext cx="11985468" cy="670871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1276411-D50D-4332-34BA-EF9CDF2A0D00}"/>
                  </a:ext>
                </a:extLst>
              </p:cNvPr>
              <p:cNvSpPr txBox="1"/>
              <p:nvPr/>
            </p:nvSpPr>
            <p:spPr>
              <a:xfrm>
                <a:off x="235948" y="1643151"/>
                <a:ext cx="6823439" cy="4611519"/>
              </a:xfrm>
              <a:prstGeom prst="rect">
                <a:avLst/>
              </a:prstGeom>
              <a:noFill/>
            </p:spPr>
            <p:txBody>
              <a:bodyPr wrap="square" rtlCol="0">
                <a:spAutoFit/>
              </a:bodyPr>
              <a:lstStyle/>
              <a:p>
                <a:pPr algn="just">
                  <a:lnSpc>
                    <a:spcPct val="150000"/>
                  </a:lnSpc>
                  <a:spcBef>
                    <a:spcPts val="100"/>
                  </a:spcBef>
                  <a:spcAft>
                    <a:spcPts val="800"/>
                  </a:spcAft>
                </a:pPr>
                <a:r>
                  <a:rPr lang="en-US"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Abstract: </a:t>
                </a:r>
                <a:endParaRPr lang="en-IN"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Novel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equi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near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equi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-atomic multicomponent alloys have gained a lot of attention in recent years due to its simple phase and microstructure formation ability. Since, these alloys consisting of 5 or more metals and named as “High entropy alloys (HEAs)” due to high randomness. Refractory high entropy alloys (R-HEAs) are one of the classes obtained from high entropy alloys and consisting with refractory metallic elements. Most commonly used refractory elements are V, Cr, Zr, Nb, Mo, Hf, Ta and W for both conventional refractory and refractory high entropy alloys. In order to decreasing the density of the refractory high entropy alloys with promising yield strength and ductility (or strain to fracture), elements like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Al have used. Currently, Fe-, Ni- and Co- base super alloys have mostly occupied the industrial and aircraft applications due to their high temperature mechanical properties. However, super alloys are not able to meet promising yield strength at elevated temperature applications. Though conventional refractory alloys are showing moderate impact on yield strength from room temperature to 1000</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 showing detrimental effect in ductility.  A special attention initiated towards R-HEAs to address the issues generated from super and conventional refractory alloys. Several scientific reports suggests that R-HEAs possess the ability to produce with high temperature yield strength, ductility over super and conventional refractory alloys by forming simple BCC or HCP structure. This research work involved with the design and development of light weight refractory high entropy (LW-R-HEAs) and their structure-processing-property correlation.</a:t>
                </a:r>
                <a:endParaRPr lang="en-IN" sz="1400"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41276411-D50D-4332-34BA-EF9CDF2A0D00}"/>
                  </a:ext>
                </a:extLst>
              </p:cNvPr>
              <p:cNvSpPr txBox="1">
                <a:spLocks noRot="1" noChangeAspect="1" noMove="1" noResize="1" noEditPoints="1" noAdjustHandles="1" noChangeArrowheads="1" noChangeShapeType="1" noTextEdit="1"/>
              </p:cNvSpPr>
              <p:nvPr/>
            </p:nvSpPr>
            <p:spPr>
              <a:xfrm>
                <a:off x="235948" y="1643151"/>
                <a:ext cx="6823439" cy="4611519"/>
              </a:xfrm>
              <a:prstGeom prst="rect">
                <a:avLst/>
              </a:prstGeom>
              <a:blipFill>
                <a:blip r:embed="rId2"/>
                <a:stretch>
                  <a:fillRect l="-268" r="-268" b="-397"/>
                </a:stretch>
              </a:blipFill>
            </p:spPr>
            <p:txBody>
              <a:bodyPr/>
              <a:lstStyle/>
              <a:p>
                <a:r>
                  <a:rPr lang="en-IN">
                    <a:noFill/>
                  </a:rPr>
                  <a:t> </a:t>
                </a:r>
              </a:p>
            </p:txBody>
          </p:sp>
        </mc:Fallback>
      </mc:AlternateContent>
      <p:grpSp>
        <p:nvGrpSpPr>
          <p:cNvPr id="28" name="Group 27">
            <a:extLst>
              <a:ext uri="{FF2B5EF4-FFF2-40B4-BE49-F238E27FC236}">
                <a16:creationId xmlns:a16="http://schemas.microsoft.com/office/drawing/2014/main" id="{B5EFE371-B699-69B4-B6CE-591467796D8E}"/>
              </a:ext>
            </a:extLst>
          </p:cNvPr>
          <p:cNvGrpSpPr/>
          <p:nvPr/>
        </p:nvGrpSpPr>
        <p:grpSpPr>
          <a:xfrm>
            <a:off x="7296925" y="1488459"/>
            <a:ext cx="4583770" cy="5217414"/>
            <a:chOff x="7418224" y="1490400"/>
            <a:chExt cx="4583770" cy="5217414"/>
          </a:xfrm>
        </p:grpSpPr>
        <p:sp>
          <p:nvSpPr>
            <p:cNvPr id="22" name="Circle: Hollow 21">
              <a:extLst>
                <a:ext uri="{FF2B5EF4-FFF2-40B4-BE49-F238E27FC236}">
                  <a16:creationId xmlns:a16="http://schemas.microsoft.com/office/drawing/2014/main" id="{7272142D-55EB-EE23-A719-8C20B2EB7958}"/>
                </a:ext>
              </a:extLst>
            </p:cNvPr>
            <p:cNvSpPr/>
            <p:nvPr/>
          </p:nvSpPr>
          <p:spPr>
            <a:xfrm>
              <a:off x="7745006" y="2739683"/>
              <a:ext cx="3988630" cy="2879259"/>
            </a:xfrm>
            <a:prstGeom prst="donut">
              <a:avLst>
                <a:gd name="adj" fmla="val 3611"/>
              </a:avLst>
            </a:prstGeom>
            <a:solidFill>
              <a:schemeClr val="accent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tx1"/>
                </a:solidFill>
              </a:endParaRPr>
            </a:p>
          </p:txBody>
        </p:sp>
        <p:pic>
          <p:nvPicPr>
            <p:cNvPr id="12" name="Picture 11">
              <a:extLst>
                <a:ext uri="{FF2B5EF4-FFF2-40B4-BE49-F238E27FC236}">
                  <a16:creationId xmlns:a16="http://schemas.microsoft.com/office/drawing/2014/main" id="{014F434F-54B8-D4CF-72BA-B5A32E0CEC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7223" y="2252108"/>
              <a:ext cx="2217319" cy="148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9C3D3B6E-E150-8E85-0C87-27636C883941}"/>
                </a:ext>
              </a:extLst>
            </p:cNvPr>
            <p:cNvPicPr>
              <a:picLocks noChangeAspect="1"/>
            </p:cNvPicPr>
            <p:nvPr/>
          </p:nvPicPr>
          <p:blipFill rotWithShape="1">
            <a:blip r:embed="rId4">
              <a:extLst>
                <a:ext uri="{28A0092B-C50C-407E-A947-70E740481C1C}">
                  <a14:useLocalDpi xmlns:a14="http://schemas.microsoft.com/office/drawing/2010/main" val="0"/>
                </a:ext>
              </a:extLst>
            </a:blip>
            <a:srcRect t="9506" r="44023"/>
            <a:stretch/>
          </p:blipFill>
          <p:spPr>
            <a:xfrm>
              <a:off x="7418224" y="1490400"/>
              <a:ext cx="1562536" cy="2526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3B228058-A4F0-8635-D9E2-D669205D3C0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542" t="10656" r="13471" b="7891"/>
            <a:stretch/>
          </p:blipFill>
          <p:spPr>
            <a:xfrm>
              <a:off x="8299336" y="4101048"/>
              <a:ext cx="2879970" cy="2242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C32FF0E3-C874-149C-30C8-145DB7A35568}"/>
                </a:ext>
              </a:extLst>
            </p:cNvPr>
            <p:cNvSpPr txBox="1"/>
            <p:nvPr/>
          </p:nvSpPr>
          <p:spPr>
            <a:xfrm>
              <a:off x="7476647" y="6400037"/>
              <a:ext cx="4525347" cy="307777"/>
            </a:xfrm>
            <a:prstGeom prst="rect">
              <a:avLst/>
            </a:prstGeom>
            <a:noFill/>
          </p:spPr>
          <p:txBody>
            <a:bodyPr wrap="square" rtlCol="0">
              <a:spAutoFit/>
            </a:bodyPr>
            <a:lstStyle/>
            <a:p>
              <a:pPr algn="ctr"/>
              <a:r>
                <a:rPr lang="en-US" sz="1400" b="1" dirty="0">
                  <a:solidFill>
                    <a:srgbClr val="C00000"/>
                  </a:solidFill>
                </a:rPr>
                <a:t>Figure: Structure-property-processing correlation</a:t>
              </a:r>
              <a:endParaRPr lang="en-IN" sz="1400" b="1" dirty="0">
                <a:solidFill>
                  <a:srgbClr val="C00000"/>
                </a:solidFill>
              </a:endParaRPr>
            </a:p>
          </p:txBody>
        </p:sp>
        <p:sp>
          <p:nvSpPr>
            <p:cNvPr id="25" name="TextBox 24">
              <a:extLst>
                <a:ext uri="{FF2B5EF4-FFF2-40B4-BE49-F238E27FC236}">
                  <a16:creationId xmlns:a16="http://schemas.microsoft.com/office/drawing/2014/main" id="{08DC2B16-F800-B420-B6F2-100A4B8E383C}"/>
                </a:ext>
              </a:extLst>
            </p:cNvPr>
            <p:cNvSpPr txBox="1"/>
            <p:nvPr/>
          </p:nvSpPr>
          <p:spPr>
            <a:xfrm>
              <a:off x="9787305" y="1693727"/>
              <a:ext cx="1963272" cy="523220"/>
            </a:xfrm>
            <a:prstGeom prst="rect">
              <a:avLst/>
            </a:prstGeom>
            <a:solidFill>
              <a:schemeClr val="accent2">
                <a:lumMod val="60000"/>
                <a:lumOff val="40000"/>
              </a:schemeClr>
            </a:solidFill>
          </p:spPr>
          <p:txBody>
            <a:bodyPr wrap="square" rtlCol="0">
              <a:spAutoFit/>
            </a:bodyPr>
            <a:lstStyle/>
            <a:p>
              <a:pPr algn="ctr"/>
              <a:r>
                <a:rPr lang="en-US" sz="1400" b="1" dirty="0">
                  <a:solidFill>
                    <a:srgbClr val="FF0000"/>
                  </a:solidFill>
                </a:rPr>
                <a:t>Structure: </a:t>
              </a:r>
              <a:r>
                <a:rPr lang="en-US" sz="1400" b="1" dirty="0" err="1"/>
                <a:t>Dendtritic</a:t>
              </a:r>
              <a:r>
                <a:rPr lang="en-US" sz="1400" b="1" dirty="0"/>
                <a:t> </a:t>
              </a:r>
              <a:r>
                <a:rPr lang="en-US" sz="1400" b="1" dirty="0" err="1"/>
                <a:t>microstrcutre</a:t>
              </a:r>
              <a:endParaRPr lang="en-IN" sz="1400" b="1" dirty="0"/>
            </a:p>
          </p:txBody>
        </p:sp>
        <p:sp>
          <p:nvSpPr>
            <p:cNvPr id="26" name="TextBox 25">
              <a:extLst>
                <a:ext uri="{FF2B5EF4-FFF2-40B4-BE49-F238E27FC236}">
                  <a16:creationId xmlns:a16="http://schemas.microsoft.com/office/drawing/2014/main" id="{4F53E5BF-395B-7EAF-2ABD-4723C4A35CC1}"/>
                </a:ext>
              </a:extLst>
            </p:cNvPr>
            <p:cNvSpPr txBox="1"/>
            <p:nvPr/>
          </p:nvSpPr>
          <p:spPr>
            <a:xfrm>
              <a:off x="7418224" y="1490400"/>
              <a:ext cx="1562536" cy="523220"/>
            </a:xfrm>
            <a:prstGeom prst="rect">
              <a:avLst/>
            </a:prstGeom>
            <a:solidFill>
              <a:schemeClr val="accent2">
                <a:lumMod val="60000"/>
                <a:lumOff val="40000"/>
              </a:schemeClr>
            </a:solidFill>
          </p:spPr>
          <p:txBody>
            <a:bodyPr wrap="square" rtlCol="0">
              <a:spAutoFit/>
            </a:bodyPr>
            <a:lstStyle/>
            <a:p>
              <a:pPr algn="ctr"/>
              <a:r>
                <a:rPr lang="en-US" sz="1400" b="1" dirty="0">
                  <a:solidFill>
                    <a:srgbClr val="FF0000"/>
                  </a:solidFill>
                </a:rPr>
                <a:t>Processing: </a:t>
              </a:r>
              <a:r>
                <a:rPr lang="en-US" sz="1400" b="1" dirty="0"/>
                <a:t>Melting-casting</a:t>
              </a:r>
              <a:endParaRPr lang="en-IN" sz="1400" b="1" dirty="0"/>
            </a:p>
          </p:txBody>
        </p:sp>
        <p:sp>
          <p:nvSpPr>
            <p:cNvPr id="27" name="TextBox 26">
              <a:extLst>
                <a:ext uri="{FF2B5EF4-FFF2-40B4-BE49-F238E27FC236}">
                  <a16:creationId xmlns:a16="http://schemas.microsoft.com/office/drawing/2014/main" id="{780AD722-1B91-00AF-B771-8148472B883A}"/>
                </a:ext>
              </a:extLst>
            </p:cNvPr>
            <p:cNvSpPr txBox="1"/>
            <p:nvPr/>
          </p:nvSpPr>
          <p:spPr>
            <a:xfrm>
              <a:off x="8838940" y="5798740"/>
              <a:ext cx="2035646" cy="307777"/>
            </a:xfrm>
            <a:prstGeom prst="rect">
              <a:avLst/>
            </a:prstGeom>
            <a:solidFill>
              <a:schemeClr val="accent2">
                <a:lumMod val="60000"/>
                <a:lumOff val="40000"/>
              </a:schemeClr>
            </a:solidFill>
          </p:spPr>
          <p:txBody>
            <a:bodyPr wrap="square" rtlCol="0">
              <a:spAutoFit/>
            </a:bodyPr>
            <a:lstStyle/>
            <a:p>
              <a:pPr algn="ctr"/>
              <a:r>
                <a:rPr lang="en-US" sz="1400" b="1" dirty="0">
                  <a:solidFill>
                    <a:srgbClr val="FF0000"/>
                  </a:solidFill>
                </a:rPr>
                <a:t>Property: </a:t>
              </a:r>
              <a:r>
                <a:rPr lang="en-US" sz="1400" b="1" dirty="0"/>
                <a:t>Hardness</a:t>
              </a:r>
              <a:endParaRPr lang="en-IN" sz="1400" b="1" dirty="0"/>
            </a:p>
          </p:txBody>
        </p:sp>
      </p:grpSp>
      <p:cxnSp>
        <p:nvCxnSpPr>
          <p:cNvPr id="30" name="Straight Connector 29">
            <a:extLst>
              <a:ext uri="{FF2B5EF4-FFF2-40B4-BE49-F238E27FC236}">
                <a16:creationId xmlns:a16="http://schemas.microsoft.com/office/drawing/2014/main" id="{9FC07285-22F0-6096-83DE-30C2AD3484DF}"/>
              </a:ext>
            </a:extLst>
          </p:cNvPr>
          <p:cNvCxnSpPr>
            <a:cxnSpLocks/>
          </p:cNvCxnSpPr>
          <p:nvPr/>
        </p:nvCxnSpPr>
        <p:spPr>
          <a:xfrm flipV="1">
            <a:off x="107005" y="1354984"/>
            <a:ext cx="11977990" cy="48898"/>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349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7282</TotalTime>
  <Words>343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Design and development of light weight refractory high entropy alloys  (LW-R-HEAs) for defence and aerospace applications Korrayi Roja Rani 1*, Shibayan Roy 1 1 Department of Materials Science Center, Indian Institute of Technology Kharagpur, West Bengal, India.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Development of Refractory High Entropy Alloys</dc:title>
  <dc:creator>Korrayi Roja Rani</dc:creator>
  <cp:lastModifiedBy>Roja rani Korrayi</cp:lastModifiedBy>
  <cp:revision>793</cp:revision>
  <dcterms:created xsi:type="dcterms:W3CDTF">2021-06-16T07:17:39Z</dcterms:created>
  <dcterms:modified xsi:type="dcterms:W3CDTF">2023-03-23T12:39:14Z</dcterms:modified>
</cp:coreProperties>
</file>