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media/image6.jpg" ContentType="image/png"/>
  <Override PartName="/ppt/media/image7.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3" r:id="rId7"/>
    <p:sldId id="262"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589C69-8E06-4BCD-BC4B-DE3722E80B32}">
          <p14:sldIdLst>
            <p14:sldId id="257"/>
          </p14:sldIdLst>
        </p14:section>
        <p14:section name="Intro" id="{3C51939C-EFD4-4410-A3F6-CBC06E147F17}">
          <p14:sldIdLst>
            <p14:sldId id="261"/>
          </p14:sldIdLst>
        </p14:section>
        <p14:section name="System Requirement" id="{A0C08B1D-3EA0-4373-A020-9B045775447A}">
          <p14:sldIdLst>
            <p14:sldId id="263"/>
          </p14:sldIdLst>
        </p14:section>
        <p14:section name="block" id="{157DC677-2452-4F19-93CB-48DB8A04D124}">
          <p14:sldIdLst>
            <p14:sldId id="262"/>
          </p14:sldIdLst>
        </p14:section>
        <p14:section name="Class Diagram" id="{C6951135-2068-480B-831C-225D0E7D87E8}">
          <p14:sldIdLst>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754" autoAdjust="0"/>
    <p:restoredTop sz="94619" autoAdjust="0"/>
  </p:normalViewPr>
  <p:slideViewPr>
    <p:cSldViewPr snapToGrid="0">
      <p:cViewPr varScale="1">
        <p:scale>
          <a:sx n="87" d="100"/>
          <a:sy n="87" d="100"/>
        </p:scale>
        <p:origin x="99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8/7/2021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8/7/2021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8/7/2021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8/7/2021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10">
          <a:fgClr>
            <a:schemeClr val="bg2">
              <a:lumMod val="90000"/>
            </a:schemeClr>
          </a:fgClr>
          <a:bgClr>
            <a:schemeClr val="bg1"/>
          </a:bgClr>
        </a:patt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8/7/2021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829680"/>
          </a:xfrm>
        </p:spPr>
        <p:txBody>
          <a:bodyPr>
            <a:normAutofit/>
          </a:bodyPr>
          <a:lstStyle/>
          <a:p>
            <a:r>
              <a:rPr lang="en-US" sz="4400" dirty="0">
                <a:solidFill>
                  <a:schemeClr val="tx1"/>
                </a:solidFill>
              </a:rPr>
              <a:t>Home renting</a:t>
            </a:r>
            <a:br>
              <a:rPr lang="en-US" sz="4400" dirty="0">
                <a:solidFill>
                  <a:schemeClr val="tx1"/>
                </a:solidFill>
              </a:rPr>
            </a:br>
            <a:r>
              <a:rPr lang="en-US" sz="4400" dirty="0">
                <a:solidFill>
                  <a:schemeClr val="tx1"/>
                </a:solidFill>
              </a:rPr>
              <a:t>WEB</a:t>
            </a:r>
            <a:br>
              <a:rPr lang="en-US" sz="4400" dirty="0">
                <a:solidFill>
                  <a:schemeClr val="tx1"/>
                </a:solidFill>
              </a:rPr>
            </a:br>
            <a:r>
              <a:rPr lang="en-US" sz="4400" dirty="0">
                <a:solidFill>
                  <a:schemeClr val="tx1"/>
                </a:solidFill>
              </a:rPr>
              <a:t>application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4185138"/>
            <a:ext cx="4775075" cy="518746"/>
          </a:xfrm>
        </p:spPr>
        <p:txBody>
          <a:bodyPr>
            <a:normAutofit/>
          </a:bodyPr>
          <a:lstStyle/>
          <a:p>
            <a:pPr>
              <a:spcAft>
                <a:spcPts val="600"/>
              </a:spcAft>
            </a:pPr>
            <a:r>
              <a:rPr lang="en-US" dirty="0">
                <a:solidFill>
                  <a:schemeClr val="tx1"/>
                </a:solidFill>
              </a:rPr>
              <a:t>VIKAS MOURYA –-TYCS---528</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Introduction</a:t>
            </a:r>
          </a:p>
        </p:txBody>
      </p:sp>
      <p:sp>
        <p:nvSpPr>
          <p:cNvPr id="4" name="Content Placeholder 3">
            <a:extLst>
              <a:ext uri="{FF2B5EF4-FFF2-40B4-BE49-F238E27FC236}">
                <a16:creationId xmlns:a16="http://schemas.microsoft.com/office/drawing/2014/main" id="{0DB91550-16FB-444A-B55E-BBAB595E1760}"/>
              </a:ext>
            </a:extLst>
          </p:cNvPr>
          <p:cNvSpPr>
            <a:spLocks noGrp="1"/>
          </p:cNvSpPr>
          <p:nvPr>
            <p:ph idx="1"/>
          </p:nvPr>
        </p:nvSpPr>
        <p:spPr/>
        <p:txBody>
          <a:bodyPr/>
          <a:lstStyle/>
          <a:p>
            <a:pPr algn="just"/>
            <a:r>
              <a:rPr lang="en-US" dirty="0"/>
              <a:t>A majority of unpleasant issues faced by landlords and tenants seem to grow due to lack of communication. Late rent payments turns into an eviction. A non-functional AC or a broken window becomes a reason to break a lease. Fortunately, building a positive relationship doesn't take much effort and it all starts with one basic idea: communication. Rental Property Site provides the solution by offering the ability to share issues between tenants and landlords which leads to rapid issue resolution and fewer misunderstanding. The goal of the Web app is to create a better relationship between tenants and landlord. The Rental Property Management WEB app is designed to support both tenants and landlords by enabling them to document and communicate repair issues, send automatic rent reminders, package notifications and emergency information. It helps the tenant with making Payments and it also helps the Landlord to keep track of issues posted by tenants. Effectively resolving the apartment issues is important to the tenant's </a:t>
            </a:r>
            <a:r>
              <a:rPr lang="en-US" dirty="0" err="1"/>
              <a:t>longterm</a:t>
            </a:r>
            <a:r>
              <a:rPr lang="en-US" dirty="0"/>
              <a:t> future and the Rental Property  Site will be an important tool for creating rental housing stability by helping tenants speak with greater credibility through initiating and documenting communications and building productive relationships with landlords. </a:t>
            </a:r>
            <a:endParaRPr lang="en-IN" dirty="0"/>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System Use</a:t>
            </a:r>
          </a:p>
        </p:txBody>
      </p:sp>
      <p:sp>
        <p:nvSpPr>
          <p:cNvPr id="4" name="Content Placeholder 3">
            <a:extLst>
              <a:ext uri="{FF2B5EF4-FFF2-40B4-BE49-F238E27FC236}">
                <a16:creationId xmlns:a16="http://schemas.microsoft.com/office/drawing/2014/main" id="{0DB91550-16FB-444A-B55E-BBAB595E1760}"/>
              </a:ext>
            </a:extLst>
          </p:cNvPr>
          <p:cNvSpPr>
            <a:spLocks noGrp="1"/>
          </p:cNvSpPr>
          <p:nvPr>
            <p:ph idx="1"/>
          </p:nvPr>
        </p:nvSpPr>
        <p:spPr>
          <a:xfrm>
            <a:off x="1066800" y="2103120"/>
            <a:ext cx="10058400" cy="1853418"/>
          </a:xfrm>
        </p:spPr>
        <p:txBody>
          <a:bodyPr/>
          <a:lstStyle/>
          <a:p>
            <a:pPr algn="just">
              <a:buFont typeface="Wingdings" panose="05000000000000000000" pitchFamily="2" charset="2"/>
              <a:buChar char="v"/>
            </a:pPr>
            <a:r>
              <a:rPr lang="en-US" dirty="0"/>
              <a:t>Software Requirements</a:t>
            </a:r>
          </a:p>
          <a:p>
            <a:pPr lvl="1" algn="just">
              <a:buFont typeface="Wingdings" panose="05000000000000000000" pitchFamily="2" charset="2"/>
              <a:buChar char="v"/>
            </a:pPr>
            <a:r>
              <a:rPr lang="en-US" dirty="0"/>
              <a:t>Frontend</a:t>
            </a:r>
            <a:endParaRPr lang="en-IN" dirty="0"/>
          </a:p>
          <a:p>
            <a:pPr lvl="2" algn="just">
              <a:buFont typeface="Wingdings" panose="05000000000000000000" pitchFamily="2" charset="2"/>
              <a:buChar char="v"/>
            </a:pPr>
            <a:r>
              <a:rPr lang="en-IN" dirty="0"/>
              <a:t>React.js (Library  by Facebook  )</a:t>
            </a:r>
          </a:p>
          <a:p>
            <a:pPr lvl="2" algn="just">
              <a:buFont typeface="Wingdings" panose="05000000000000000000" pitchFamily="2" charset="2"/>
              <a:buChar char="v"/>
            </a:pPr>
            <a:r>
              <a:rPr lang="en-IN" dirty="0" err="1"/>
              <a:t>mongoDB</a:t>
            </a:r>
            <a:r>
              <a:rPr lang="en-IN" dirty="0"/>
              <a:t> / firebase by Google</a:t>
            </a:r>
          </a:p>
          <a:p>
            <a:pPr lvl="1" algn="just">
              <a:buFont typeface="Wingdings" panose="05000000000000000000" pitchFamily="2" charset="2"/>
              <a:buChar char="v"/>
            </a:pPr>
            <a:r>
              <a:rPr lang="en-IN" dirty="0"/>
              <a:t>Backend</a:t>
            </a:r>
          </a:p>
          <a:p>
            <a:pPr lvl="2" algn="just">
              <a:buFont typeface="Wingdings" panose="05000000000000000000" pitchFamily="2" charset="2"/>
              <a:buChar char="v"/>
            </a:pPr>
            <a:r>
              <a:rPr lang="en-IN" dirty="0"/>
              <a:t>Express.js</a:t>
            </a:r>
          </a:p>
          <a:p>
            <a:pPr lvl="2" algn="just">
              <a:buFont typeface="Wingdings" panose="05000000000000000000" pitchFamily="2" charset="2"/>
              <a:buChar char="v"/>
            </a:pPr>
            <a:r>
              <a:rPr lang="en-IN" dirty="0"/>
              <a:t>Node.js</a:t>
            </a:r>
          </a:p>
          <a:p>
            <a:pPr lvl="1" algn="just">
              <a:buFont typeface="Wingdings" panose="05000000000000000000" pitchFamily="2" charset="2"/>
              <a:buChar char="v"/>
            </a:pPr>
            <a:endParaRPr lang="en-IN" dirty="0"/>
          </a:p>
          <a:p>
            <a:pPr marL="822960" lvl="3" indent="0" algn="just">
              <a:buNone/>
            </a:pPr>
            <a:endParaRPr lang="en-IN" dirty="0"/>
          </a:p>
        </p:txBody>
      </p:sp>
      <p:sp>
        <p:nvSpPr>
          <p:cNvPr id="5" name="Content Placeholder 3">
            <a:extLst>
              <a:ext uri="{FF2B5EF4-FFF2-40B4-BE49-F238E27FC236}">
                <a16:creationId xmlns:a16="http://schemas.microsoft.com/office/drawing/2014/main" id="{35487A88-A3A9-40D7-B9E4-A74A60DD525C}"/>
              </a:ext>
            </a:extLst>
          </p:cNvPr>
          <p:cNvSpPr txBox="1">
            <a:spLocks/>
          </p:cNvSpPr>
          <p:nvPr/>
        </p:nvSpPr>
        <p:spPr>
          <a:xfrm>
            <a:off x="1066800" y="4173246"/>
            <a:ext cx="10058400" cy="1853418"/>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a:buFont typeface="Wingdings" panose="05000000000000000000" pitchFamily="2" charset="2"/>
              <a:buChar char="v"/>
            </a:pPr>
            <a:r>
              <a:rPr lang="en-US" dirty="0"/>
              <a:t>Hardware Requirements</a:t>
            </a:r>
          </a:p>
          <a:p>
            <a:pPr lvl="1" algn="just">
              <a:buFont typeface="Wingdings" panose="05000000000000000000" pitchFamily="2" charset="2"/>
              <a:buChar char="v"/>
            </a:pPr>
            <a:r>
              <a:rPr lang="en-US" dirty="0"/>
              <a:t>4GB Ram </a:t>
            </a:r>
          </a:p>
          <a:p>
            <a:pPr lvl="1" algn="just">
              <a:buFont typeface="Wingdings" panose="05000000000000000000" pitchFamily="2" charset="2"/>
              <a:buChar char="v"/>
            </a:pPr>
            <a:r>
              <a:rPr lang="en-US" dirty="0"/>
              <a:t>25GB Rom</a:t>
            </a:r>
          </a:p>
          <a:p>
            <a:pPr lvl="1" algn="just">
              <a:buFont typeface="Wingdings" panose="05000000000000000000" pitchFamily="2" charset="2"/>
              <a:buChar char="v"/>
            </a:pPr>
            <a:r>
              <a:rPr lang="en-US" dirty="0"/>
              <a:t>Processor i3 intel case /Ryzen</a:t>
            </a:r>
          </a:p>
          <a:p>
            <a:pPr lvl="1" algn="just">
              <a:buFont typeface="Wingdings" panose="05000000000000000000" pitchFamily="2" charset="2"/>
              <a:buChar char="v"/>
            </a:pPr>
            <a:r>
              <a:rPr lang="en-US" dirty="0"/>
              <a:t>Operating system (linux,Windows,MAC)</a:t>
            </a:r>
            <a:endParaRPr lang="en-IN" dirty="0"/>
          </a:p>
          <a:p>
            <a:pPr marL="822960" lvl="3" indent="0" algn="just">
              <a:buFont typeface="Garamond" pitchFamily="18" charset="0"/>
              <a:buNone/>
            </a:pPr>
            <a:endParaRPr lang="en-IN" dirty="0"/>
          </a:p>
        </p:txBody>
      </p:sp>
    </p:spTree>
    <p:extLst>
      <p:ext uri="{BB962C8B-B14F-4D97-AF65-F5344CB8AC3E}">
        <p14:creationId xmlns:p14="http://schemas.microsoft.com/office/powerpoint/2010/main" val="2000135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B1A78D8-76A7-401B-A9D7-AFF3EF156778}"/>
              </a:ext>
            </a:extLst>
          </p:cNvPr>
          <p:cNvSpPr>
            <a:spLocks noGrp="1"/>
          </p:cNvSpPr>
          <p:nvPr>
            <p:ph type="ctrTitle"/>
          </p:nvPr>
        </p:nvSpPr>
        <p:spPr>
          <a:xfrm>
            <a:off x="263771" y="703385"/>
            <a:ext cx="1899137" cy="342899"/>
          </a:xfrm>
        </p:spPr>
        <p:txBody>
          <a:bodyPr>
            <a:normAutofit/>
          </a:bodyPr>
          <a:lstStyle/>
          <a:p>
            <a:r>
              <a:rPr lang="en-US" sz="1400" dirty="0"/>
              <a:t>Block Diagram</a:t>
            </a:r>
            <a:endParaRPr lang="en-IN" sz="1400" dirty="0"/>
          </a:p>
        </p:txBody>
      </p:sp>
      <p:pic>
        <p:nvPicPr>
          <p:cNvPr id="3" name="Picture 2">
            <a:extLst>
              <a:ext uri="{FF2B5EF4-FFF2-40B4-BE49-F238E27FC236}">
                <a16:creationId xmlns:a16="http://schemas.microsoft.com/office/drawing/2014/main" id="{7D258E6B-591D-4DB1-B048-B05B6513EE87}"/>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4EFBBB55-4BDA-41E6-A80B-945BBFAD9C6D}"/>
              </a:ext>
            </a:extLst>
          </p:cNvPr>
          <p:cNvSpPr txBox="1"/>
          <p:nvPr/>
        </p:nvSpPr>
        <p:spPr>
          <a:xfrm>
            <a:off x="492369" y="342902"/>
            <a:ext cx="2048608" cy="369332"/>
          </a:xfrm>
          <a:prstGeom prst="rect">
            <a:avLst/>
          </a:prstGeom>
          <a:noFill/>
        </p:spPr>
        <p:txBody>
          <a:bodyPr wrap="square" rtlCol="0">
            <a:spAutoFit/>
          </a:bodyPr>
          <a:lstStyle/>
          <a:p>
            <a:r>
              <a:rPr lang="en-US" dirty="0">
                <a:solidFill>
                  <a:srgbClr val="0070C0"/>
                </a:solidFill>
              </a:rPr>
              <a:t>Block Diagram</a:t>
            </a:r>
            <a:endParaRPr lang="en-IN" dirty="0">
              <a:solidFill>
                <a:srgbClr val="0070C0"/>
              </a:solidFill>
            </a:endParaRPr>
          </a:p>
        </p:txBody>
      </p:sp>
    </p:spTree>
    <p:extLst>
      <p:ext uri="{BB962C8B-B14F-4D97-AF65-F5344CB8AC3E}">
        <p14:creationId xmlns:p14="http://schemas.microsoft.com/office/powerpoint/2010/main" val="34904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35487A88-A3A9-40D7-B9E4-A74A60DD525C}"/>
              </a:ext>
            </a:extLst>
          </p:cNvPr>
          <p:cNvSpPr txBox="1">
            <a:spLocks/>
          </p:cNvSpPr>
          <p:nvPr/>
        </p:nvSpPr>
        <p:spPr>
          <a:xfrm>
            <a:off x="1066800" y="4173246"/>
            <a:ext cx="10058400" cy="1853418"/>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822960" lvl="3" indent="0" algn="just">
              <a:buFont typeface="Garamond" pitchFamily="18" charset="0"/>
              <a:buNone/>
            </a:pPr>
            <a:endParaRPr lang="en-IN" dirty="0"/>
          </a:p>
        </p:txBody>
      </p:sp>
      <p:pic>
        <p:nvPicPr>
          <p:cNvPr id="7" name="Picture 6">
            <a:extLst>
              <a:ext uri="{FF2B5EF4-FFF2-40B4-BE49-F238E27FC236}">
                <a16:creationId xmlns:a16="http://schemas.microsoft.com/office/drawing/2014/main" id="{0767E625-779D-45CD-BD0A-F864C4ABA7A9}"/>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FF1BABC-07E6-4662-9221-321AAE0E0795}"/>
              </a:ext>
            </a:extLst>
          </p:cNvPr>
          <p:cNvSpPr txBox="1"/>
          <p:nvPr/>
        </p:nvSpPr>
        <p:spPr>
          <a:xfrm>
            <a:off x="263769" y="228600"/>
            <a:ext cx="1978270" cy="369332"/>
          </a:xfrm>
          <a:prstGeom prst="rect">
            <a:avLst/>
          </a:prstGeom>
          <a:noFill/>
        </p:spPr>
        <p:txBody>
          <a:bodyPr wrap="square" rtlCol="0">
            <a:spAutoFit/>
          </a:bodyPr>
          <a:lstStyle/>
          <a:p>
            <a:r>
              <a:rPr lang="en-US" dirty="0">
                <a:solidFill>
                  <a:schemeClr val="accent2">
                    <a:lumMod val="50000"/>
                  </a:schemeClr>
                </a:solidFill>
              </a:rPr>
              <a:t>Class</a:t>
            </a:r>
            <a:r>
              <a:rPr lang="en-US" dirty="0"/>
              <a:t> </a:t>
            </a:r>
            <a:r>
              <a:rPr lang="en-US" dirty="0">
                <a:solidFill>
                  <a:srgbClr val="C00000"/>
                </a:solidFill>
              </a:rPr>
              <a:t>diagram</a:t>
            </a:r>
            <a:endParaRPr lang="en-IN" dirty="0">
              <a:solidFill>
                <a:srgbClr val="C00000"/>
              </a:solidFill>
            </a:endParaRPr>
          </a:p>
        </p:txBody>
      </p:sp>
    </p:spTree>
    <p:extLst>
      <p:ext uri="{BB962C8B-B14F-4D97-AF65-F5344CB8AC3E}">
        <p14:creationId xmlns:p14="http://schemas.microsoft.com/office/powerpoint/2010/main" val="431402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35487A88-A3A9-40D7-B9E4-A74A60DD525C}"/>
              </a:ext>
            </a:extLst>
          </p:cNvPr>
          <p:cNvSpPr txBox="1">
            <a:spLocks/>
          </p:cNvSpPr>
          <p:nvPr/>
        </p:nvSpPr>
        <p:spPr>
          <a:xfrm>
            <a:off x="1066800" y="4173246"/>
            <a:ext cx="10058400" cy="1853418"/>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822960" lvl="3" indent="0" algn="just">
              <a:buFont typeface="Garamond" pitchFamily="18" charset="0"/>
              <a:buNone/>
            </a:pPr>
            <a:endParaRPr lang="en-IN" dirty="0"/>
          </a:p>
        </p:txBody>
      </p:sp>
      <p:pic>
        <p:nvPicPr>
          <p:cNvPr id="7" name="Picture 6">
            <a:extLst>
              <a:ext uri="{FF2B5EF4-FFF2-40B4-BE49-F238E27FC236}">
                <a16:creationId xmlns:a16="http://schemas.microsoft.com/office/drawing/2014/main" id="{0767E625-779D-45CD-BD0A-F864C4ABA7A9}"/>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FF1BABC-07E6-4662-9221-321AAE0E0795}"/>
              </a:ext>
            </a:extLst>
          </p:cNvPr>
          <p:cNvSpPr txBox="1"/>
          <p:nvPr/>
        </p:nvSpPr>
        <p:spPr>
          <a:xfrm>
            <a:off x="263769" y="228600"/>
            <a:ext cx="1978270" cy="369332"/>
          </a:xfrm>
          <a:prstGeom prst="rect">
            <a:avLst/>
          </a:prstGeom>
          <a:noFill/>
        </p:spPr>
        <p:txBody>
          <a:bodyPr wrap="square" rtlCol="0">
            <a:spAutoFit/>
          </a:bodyPr>
          <a:lstStyle/>
          <a:p>
            <a:r>
              <a:rPr lang="en-US" dirty="0">
                <a:solidFill>
                  <a:schemeClr val="accent2">
                    <a:lumMod val="50000"/>
                  </a:schemeClr>
                </a:solidFill>
              </a:rPr>
              <a:t>Class</a:t>
            </a:r>
            <a:r>
              <a:rPr lang="en-US" dirty="0"/>
              <a:t> </a:t>
            </a:r>
            <a:r>
              <a:rPr lang="en-US" dirty="0">
                <a:solidFill>
                  <a:srgbClr val="C00000"/>
                </a:solidFill>
              </a:rPr>
              <a:t>diagram</a:t>
            </a:r>
            <a:endParaRPr lang="en-IN" dirty="0">
              <a:solidFill>
                <a:srgbClr val="C00000"/>
              </a:solidFill>
            </a:endParaRPr>
          </a:p>
        </p:txBody>
      </p:sp>
      <p:pic>
        <p:nvPicPr>
          <p:cNvPr id="3" name="Picture 2">
            <a:extLst>
              <a:ext uri="{FF2B5EF4-FFF2-40B4-BE49-F238E27FC236}">
                <a16:creationId xmlns:a16="http://schemas.microsoft.com/office/drawing/2014/main" id="{926D51EC-81A9-48AC-A81A-987D62BA5544}"/>
              </a:ext>
            </a:extLst>
          </p:cNvPr>
          <p:cNvPicPr>
            <a:picLocks noChangeAspect="1"/>
          </p:cNvPicPr>
          <p:nvPr/>
        </p:nvPicPr>
        <p:blipFill>
          <a:blip r:embed="rId3"/>
          <a:stretch>
            <a:fillRect/>
          </a:stretch>
        </p:blipFill>
        <p:spPr>
          <a:xfrm>
            <a:off x="-79131" y="0"/>
            <a:ext cx="12271131" cy="6858000"/>
          </a:xfrm>
          <a:prstGeom prst="rect">
            <a:avLst/>
          </a:prstGeom>
        </p:spPr>
      </p:pic>
    </p:spTree>
    <p:extLst>
      <p:ext uri="{BB962C8B-B14F-4D97-AF65-F5344CB8AC3E}">
        <p14:creationId xmlns:p14="http://schemas.microsoft.com/office/powerpoint/2010/main" val="2771818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528DA7B-7FD2-4AC0-82AF-A53771FBE512}"/>
              </a:ext>
            </a:extLst>
          </p:cNvPr>
          <p:cNvSpPr>
            <a:spLocks noGrp="1"/>
          </p:cNvSpPr>
          <p:nvPr>
            <p:ph idx="1"/>
          </p:nvPr>
        </p:nvSpPr>
        <p:spPr>
          <a:xfrm>
            <a:off x="723900" y="679450"/>
            <a:ext cx="10715625" cy="5537200"/>
          </a:xfrm>
        </p:spPr>
        <p:txBody>
          <a:bodyPr/>
          <a:lstStyle/>
          <a:p>
            <a:pPr algn="l"/>
            <a:r>
              <a:rPr lang="en-US" b="1" i="0" dirty="0">
                <a:solidFill>
                  <a:srgbClr val="31849B"/>
                </a:solidFill>
                <a:effectLst/>
                <a:latin typeface="Verdana" panose="020B0604030504040204" pitchFamily="34" charset="0"/>
              </a:rPr>
              <a:t> Admin Use Case Diagram</a:t>
            </a:r>
          </a:p>
          <a:p>
            <a:pPr algn="l"/>
            <a:r>
              <a:rPr lang="en-US" b="0" i="0" dirty="0">
                <a:solidFill>
                  <a:srgbClr val="232323"/>
                </a:solidFill>
                <a:effectLst/>
                <a:latin typeface="Verdana" panose="020B0604030504040204" pitchFamily="34" charset="0"/>
              </a:rPr>
              <a:t>It shows what types of process in the system are done by an admin. Here, admins can log in to the system after registration. Admin can control the database like delete something or update something from the database. Also, they can see the Google map and, they can easily contact others. Admin also reset the password and refresh the page.</a:t>
            </a:r>
          </a:p>
          <a:p>
            <a:pPr algn="l"/>
            <a:r>
              <a:rPr lang="en-US" b="1" i="0" dirty="0">
                <a:solidFill>
                  <a:srgbClr val="31849B"/>
                </a:solidFill>
                <a:effectLst/>
                <a:latin typeface="Verdana" panose="020B0604030504040204" pitchFamily="34" charset="0"/>
              </a:rPr>
              <a:t> Owner Use Case Diagram</a:t>
            </a:r>
          </a:p>
          <a:p>
            <a:pPr algn="l"/>
            <a:r>
              <a:rPr lang="en-US" b="0" i="0" dirty="0">
                <a:solidFill>
                  <a:srgbClr val="232323"/>
                </a:solidFill>
                <a:effectLst/>
                <a:latin typeface="Verdana" panose="020B0604030504040204" pitchFamily="34" charset="0"/>
              </a:rPr>
              <a:t>It shows what types of processes in the system are done by an owner. Here, owner can register in the system and log into the system. Also, could add or delete the Rental of his/her house.</a:t>
            </a:r>
          </a:p>
          <a:p>
            <a:pPr algn="l"/>
            <a:r>
              <a:rPr lang="en-US" b="1" i="0" dirty="0">
                <a:solidFill>
                  <a:srgbClr val="31849B"/>
                </a:solidFill>
                <a:effectLst/>
                <a:latin typeface="Verdana" panose="020B0604030504040204" pitchFamily="34" charset="0"/>
              </a:rPr>
              <a:t>Tenant Use Case Diagram</a:t>
            </a:r>
          </a:p>
          <a:p>
            <a:pPr algn="l"/>
            <a:r>
              <a:rPr lang="en-US" b="0" i="0" dirty="0">
                <a:solidFill>
                  <a:srgbClr val="232323"/>
                </a:solidFill>
                <a:effectLst/>
                <a:latin typeface="Verdana" panose="020B0604030504040204" pitchFamily="34" charset="0"/>
              </a:rPr>
              <a:t>It shows what types of processes are done by a tenant. Here, tenants can log in to the system after their registration. Tenants can set their own profile and reset the password. Also, contact with others using a contact Details and refresh the page.</a:t>
            </a:r>
          </a:p>
          <a:p>
            <a:endParaRPr lang="en-IN" dirty="0"/>
          </a:p>
        </p:txBody>
      </p:sp>
    </p:spTree>
    <p:extLst>
      <p:ext uri="{BB962C8B-B14F-4D97-AF65-F5344CB8AC3E}">
        <p14:creationId xmlns:p14="http://schemas.microsoft.com/office/powerpoint/2010/main" val="3043450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9331ED-B041-4D61-BB38-36132EF48F98}"/>
              </a:ext>
            </a:extLst>
          </p:cNvPr>
          <p:cNvPicPr>
            <a:picLocks noChangeAspect="1"/>
          </p:cNvPicPr>
          <p:nvPr/>
        </p:nvPicPr>
        <p:blipFill>
          <a:blip r:embed="rId2"/>
          <a:stretch>
            <a:fillRect/>
          </a:stretch>
        </p:blipFill>
        <p:spPr>
          <a:xfrm>
            <a:off x="1893276" y="986733"/>
            <a:ext cx="8105466" cy="4526045"/>
          </a:xfrm>
          <a:prstGeom prst="rect">
            <a:avLst/>
          </a:prstGeom>
        </p:spPr>
      </p:pic>
      <p:sp>
        <p:nvSpPr>
          <p:cNvPr id="8" name="TextBox 7">
            <a:extLst>
              <a:ext uri="{FF2B5EF4-FFF2-40B4-BE49-F238E27FC236}">
                <a16:creationId xmlns:a16="http://schemas.microsoft.com/office/drawing/2014/main" id="{E994F450-22BD-4713-B1B9-6E6283E711C3}"/>
              </a:ext>
            </a:extLst>
          </p:cNvPr>
          <p:cNvSpPr txBox="1"/>
          <p:nvPr/>
        </p:nvSpPr>
        <p:spPr>
          <a:xfrm>
            <a:off x="640372" y="538270"/>
            <a:ext cx="2505808" cy="369332"/>
          </a:xfrm>
          <a:prstGeom prst="rect">
            <a:avLst/>
          </a:prstGeom>
          <a:noFill/>
        </p:spPr>
        <p:txBody>
          <a:bodyPr wrap="square" rtlCol="0">
            <a:spAutoFit/>
          </a:bodyPr>
          <a:lstStyle/>
          <a:p>
            <a:r>
              <a:rPr lang="en-US" dirty="0"/>
              <a:t>Activity Diagram</a:t>
            </a:r>
            <a:endParaRPr lang="en-IN" dirty="0"/>
          </a:p>
        </p:txBody>
      </p:sp>
    </p:spTree>
    <p:extLst>
      <p:ext uri="{BB962C8B-B14F-4D97-AF65-F5344CB8AC3E}">
        <p14:creationId xmlns:p14="http://schemas.microsoft.com/office/powerpoint/2010/main" val="936546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2120CD-5E9F-40E5-9B35-76CD3863075A}"/>
              </a:ext>
            </a:extLst>
          </p:cNvPr>
          <p:cNvPicPr>
            <a:picLocks noChangeAspect="1"/>
          </p:cNvPicPr>
          <p:nvPr/>
        </p:nvPicPr>
        <p:blipFill>
          <a:blip r:embed="rId2"/>
          <a:stretch>
            <a:fillRect/>
          </a:stretch>
        </p:blipFill>
        <p:spPr>
          <a:xfrm>
            <a:off x="3220443" y="281410"/>
            <a:ext cx="4666259" cy="6082345"/>
          </a:xfrm>
          <a:prstGeom prst="rect">
            <a:avLst/>
          </a:prstGeom>
        </p:spPr>
      </p:pic>
    </p:spTree>
    <p:extLst>
      <p:ext uri="{BB962C8B-B14F-4D97-AF65-F5344CB8AC3E}">
        <p14:creationId xmlns:p14="http://schemas.microsoft.com/office/powerpoint/2010/main" val="30925871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{708EB163-9DA2-4A0C-BF06-6FDD18E28668}tf78438558_win32</Template>
  <TotalTime>485</TotalTime>
  <Words>454</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Century Gothic</vt:lpstr>
      <vt:lpstr>Garamond</vt:lpstr>
      <vt:lpstr>Verdana</vt:lpstr>
      <vt:lpstr>Wingdings</vt:lpstr>
      <vt:lpstr>SavonVTI</vt:lpstr>
      <vt:lpstr>Home renting WEB application</vt:lpstr>
      <vt:lpstr>Introduction</vt:lpstr>
      <vt:lpstr>System Use</vt:lpstr>
      <vt:lpstr>Block Diagram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renting application</dc:title>
  <dc:creator>vikas mourya</dc:creator>
  <cp:lastModifiedBy>vikas mourya</cp:lastModifiedBy>
  <cp:revision>11</cp:revision>
  <dcterms:created xsi:type="dcterms:W3CDTF">2021-07-24T04:49:40Z</dcterms:created>
  <dcterms:modified xsi:type="dcterms:W3CDTF">2021-08-07T06:48:22Z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