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7D008D-3425-40C2-A743-7C457B8C8516}">
  <a:tblStyle styleId="{F77D008D-3425-40C2-A743-7C457B8C85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83eb44f8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83eb44f8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83eb44f8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83eb44f8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83eb44f8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83eb44f8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83eb44f8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83eb44f8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83eb44f8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83eb44f8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83eb44f8_1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483eb44f8_1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83eb44f8_1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83eb44f8_1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83eb44f8_1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83eb44f8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83eb44f8_1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83eb44f8_1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83eb44f8_1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83eb44f8_1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83eb44f8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83eb44f8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83eb44f8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483eb44f8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485edcff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485edcff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83eb44f8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83eb44f8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83eb44f8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83eb44f8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80adb2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80adb2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80adb2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80adb2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83eb44f8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83eb44f8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83eb44f8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83eb44f8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83eb44f8_1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83eb44f8_1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1493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3720"/>
              <a:t>Regression project</a:t>
            </a:r>
            <a:endParaRPr b="1"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120">
                <a:solidFill>
                  <a:srgbClr val="9E9E9E"/>
                </a:solidFill>
                <a:latin typeface="Merriweather"/>
                <a:ea typeface="Merriweather"/>
                <a:cs typeface="Merriweather"/>
                <a:sym typeface="Merriweather"/>
              </a:rPr>
              <a:t>: Predicting </a:t>
            </a:r>
            <a:r>
              <a:rPr lang="en" sz="2120">
                <a:solidFill>
                  <a:srgbClr val="9E9E9E"/>
                </a:solidFill>
              </a:rPr>
              <a:t>Steam game</a:t>
            </a:r>
            <a:r>
              <a:rPr lang="en" sz="2120">
                <a:solidFill>
                  <a:srgbClr val="9E9E9E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120">
                <a:solidFill>
                  <a:srgbClr val="9E9E9E"/>
                </a:solidFill>
              </a:rPr>
              <a:t>metacritic score</a:t>
            </a:r>
            <a:endParaRPr sz="2120">
              <a:solidFill>
                <a:srgbClr val="9E9E9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881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Yoojin Ko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437150" y="39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Creating the raw data frame</a:t>
            </a:r>
            <a:endParaRPr sz="180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437150" y="11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2905125"/>
                <a:gridCol w="515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App_ID_Info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Type, Price, Release_Date, Rating, Required_Age, Is_Multiplayer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Games_Genres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Genre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Games_Publishers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Publisher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Games_Developers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Achievement_percentages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AVG(Percentage) GROUP BY appid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Games_Daily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steamid, appid, playtime_forever, MAX(dateretrieved)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appid, AVG(playtime_forever), COUNT(DISTINCT steamid) GROUP BY appid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437150" y="3534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Raw d</a:t>
            </a:r>
            <a:r>
              <a:rPr lang="en" sz="3000">
                <a:solidFill>
                  <a:schemeClr val="dk1"/>
                </a:solidFill>
              </a:rPr>
              <a:t>ata example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50050"/>
            <a:ext cx="84582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7718925" y="3129425"/>
            <a:ext cx="10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10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484775" y="467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Exploratory Data Analysis</a:t>
            </a:r>
            <a:r>
              <a:rPr lang="en" sz="3000">
                <a:solidFill>
                  <a:schemeClr val="dk1"/>
                </a:solidFill>
              </a:rPr>
              <a:t> - 1</a:t>
            </a:r>
            <a:endParaRPr sz="1800"/>
          </a:p>
        </p:txBody>
      </p:sp>
      <p:sp>
        <p:nvSpPr>
          <p:cNvPr id="150" name="Google Shape;150;p24"/>
          <p:cNvSpPr txBox="1"/>
          <p:nvPr/>
        </p:nvSpPr>
        <p:spPr>
          <a:xfrm>
            <a:off x="544825" y="1035225"/>
            <a:ext cx="28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Value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533400" y="169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1485900"/>
                <a:gridCol w="1676400"/>
                <a:gridCol w="1438275"/>
                <a:gridCol w="376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Unique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Missing value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Preprocess plan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One-hot encoding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Is_Multiplayer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 values (0, 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Required_Age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Label encoding by group(0-7, 8-16, 17-)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Genre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22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237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Imputing the missing value as “Unknown”</a:t>
                      </a:r>
                      <a:b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Frequency_encoding / Mean_encoding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Publisher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1444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Frequency_encoding / Mean_encoding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Developer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2306 values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185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Imputing the missing value as “Unknown”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Frequency_encoding / Mean_encoding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5"/>
          <p:cNvGraphicFramePr/>
          <p:nvPr/>
        </p:nvGraphicFramePr>
        <p:xfrm>
          <a:off x="582925" y="16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1571625"/>
                <a:gridCol w="1819275"/>
                <a:gridCol w="1609725"/>
                <a:gridCol w="282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Range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Missing value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Process plan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Price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 ~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199.99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Normalise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Rating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-1 ~ 96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Normalise</a:t>
                      </a:r>
                      <a:b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Label encoding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Achievement Percentage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 ~ 84.10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4337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Imputing value with 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Divide by 100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Release_Date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1970 ~ 2015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Extract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Year, Month, Day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Normalise Year, Month, Day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Extract Weekend (0,1)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>
            <p:ph idx="4294967295" type="title"/>
          </p:nvPr>
        </p:nvSpPr>
        <p:spPr>
          <a:xfrm>
            <a:off x="484775" y="467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Exploratory Data Analysis - 2</a:t>
            </a:r>
            <a:endParaRPr sz="1800"/>
          </a:p>
        </p:txBody>
      </p:sp>
      <p:sp>
        <p:nvSpPr>
          <p:cNvPr id="158" name="Google Shape;158;p25"/>
          <p:cNvSpPr txBox="1"/>
          <p:nvPr/>
        </p:nvSpPr>
        <p:spPr>
          <a:xfrm>
            <a:off x="544825" y="1035225"/>
            <a:ext cx="28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/ Datetime</a:t>
            </a:r>
            <a:r>
              <a:rPr lang="en"/>
              <a:t> Value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181225" y="1924050"/>
            <a:ext cx="9906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2181225" y="4124250"/>
            <a:ext cx="9906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238125" y="2804475"/>
            <a:ext cx="9906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6" name="Google Shape;166;p26"/>
          <p:cNvSpPr txBox="1"/>
          <p:nvPr>
            <p:ph idx="4294967295" type="title"/>
          </p:nvPr>
        </p:nvSpPr>
        <p:spPr>
          <a:xfrm>
            <a:off x="408575" y="277275"/>
            <a:ext cx="276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Data Split -1</a:t>
            </a:r>
            <a:endParaRPr sz="1800"/>
          </a:p>
        </p:txBody>
      </p:sp>
      <p:sp>
        <p:nvSpPr>
          <p:cNvPr id="167" name="Google Shape;167;p26"/>
          <p:cNvSpPr/>
          <p:nvPr/>
        </p:nvSpPr>
        <p:spPr>
          <a:xfrm>
            <a:off x="4724400" y="575925"/>
            <a:ext cx="3629100" cy="192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5000475" y="1118688"/>
            <a:ext cx="990600" cy="43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7153425" y="1728750"/>
            <a:ext cx="990600" cy="43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6581925" y="575925"/>
            <a:ext cx="17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Proprocessor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6"/>
          <p:cNvCxnSpPr>
            <a:stCxn id="163" idx="3"/>
            <a:endCxn id="168" idx="1"/>
          </p:cNvCxnSpPr>
          <p:nvPr/>
        </p:nvCxnSpPr>
        <p:spPr>
          <a:xfrm flipH="1" rot="10800000">
            <a:off x="3171825" y="1337550"/>
            <a:ext cx="1828800" cy="8055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3" idx="3"/>
            <a:endCxn id="169" idx="1"/>
          </p:cNvCxnSpPr>
          <p:nvPr/>
        </p:nvCxnSpPr>
        <p:spPr>
          <a:xfrm flipH="1" rot="10800000">
            <a:off x="3171825" y="1947750"/>
            <a:ext cx="3981600" cy="19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6"/>
          <p:cNvSpPr txBox="1"/>
          <p:nvPr/>
        </p:nvSpPr>
        <p:spPr>
          <a:xfrm>
            <a:off x="5000475" y="740475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153425" y="13377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transform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4695675" y="3003438"/>
            <a:ext cx="3629100" cy="19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938800" y="2660525"/>
            <a:ext cx="17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992675" y="3166263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7124700" y="3993888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transform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948200" y="3566463"/>
            <a:ext cx="990600" cy="43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7105500" y="4381238"/>
            <a:ext cx="990600" cy="43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cxnSp>
        <p:nvCxnSpPr>
          <p:cNvPr id="181" name="Google Shape;181;p26"/>
          <p:cNvCxnSpPr>
            <a:stCxn id="163" idx="2"/>
            <a:endCxn id="179" idx="1"/>
          </p:cNvCxnSpPr>
          <p:nvPr/>
        </p:nvCxnSpPr>
        <p:spPr>
          <a:xfrm flipH="1" rot="-5400000">
            <a:off x="3100575" y="1938000"/>
            <a:ext cx="1423500" cy="227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64" idx="3"/>
            <a:endCxn id="180" idx="1"/>
          </p:cNvCxnSpPr>
          <p:nvPr/>
        </p:nvCxnSpPr>
        <p:spPr>
          <a:xfrm>
            <a:off x="3171825" y="4343250"/>
            <a:ext cx="3933600" cy="257100"/>
          </a:xfrm>
          <a:prstGeom prst="curvedConnector3">
            <a:avLst>
              <a:gd fmla="val 384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>
            <a:stCxn id="165" idx="0"/>
            <a:endCxn id="163" idx="1"/>
          </p:cNvCxnSpPr>
          <p:nvPr/>
        </p:nvCxnSpPr>
        <p:spPr>
          <a:xfrm rot="-5400000">
            <a:off x="1126575" y="1749825"/>
            <a:ext cx="661500" cy="144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6"/>
          <p:cNvCxnSpPr>
            <a:stCxn id="165" idx="2"/>
            <a:endCxn id="164" idx="1"/>
          </p:cNvCxnSpPr>
          <p:nvPr/>
        </p:nvCxnSpPr>
        <p:spPr>
          <a:xfrm flipH="1" rot="-5400000">
            <a:off x="906975" y="3068925"/>
            <a:ext cx="1100700" cy="144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 txBox="1"/>
          <p:nvPr/>
        </p:nvSpPr>
        <p:spPr>
          <a:xfrm>
            <a:off x="5977950" y="15637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572400" y="3008650"/>
            <a:ext cx="17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Proprocessor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314325" y="1000125"/>
            <a:ext cx="7753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prepare_dataset(kind='cv'):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X, y = create_df()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pc = Preprocessor()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X_train, X_test, y_train, y_test = train_test_split(X, y, random_state=33)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kind == 'cv':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X_train, X_val, y_train, y_val = train_test_split(X_train, y_train, random_state=33)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X_train = pc.fit(X_train, 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X_val = pc.transform(X_val)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X_train, X_val, y_train, y_val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X_train = pc.fit(X_train, 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X_test = pc.transform(X_test)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X_train, X_test, y_train, y_test</a:t>
            </a:r>
            <a:endParaRPr/>
          </a:p>
        </p:txBody>
      </p:sp>
      <p:sp>
        <p:nvSpPr>
          <p:cNvPr id="192" name="Google Shape;192;p27"/>
          <p:cNvSpPr txBox="1"/>
          <p:nvPr>
            <p:ph idx="4294967295" type="title"/>
          </p:nvPr>
        </p:nvSpPr>
        <p:spPr>
          <a:xfrm>
            <a:off x="314325" y="232125"/>
            <a:ext cx="470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Data Split - 2</a:t>
            </a:r>
            <a:endParaRPr sz="1800"/>
          </a:p>
        </p:txBody>
      </p:sp>
      <p:sp>
        <p:nvSpPr>
          <p:cNvPr id="193" name="Google Shape;193;p27"/>
          <p:cNvSpPr/>
          <p:nvPr/>
        </p:nvSpPr>
        <p:spPr>
          <a:xfrm>
            <a:off x="466725" y="2114550"/>
            <a:ext cx="5886600" cy="3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466725" y="2571750"/>
            <a:ext cx="6962700" cy="11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762500" y="3262350"/>
            <a:ext cx="4152900" cy="67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use the dataset for validation, split the train dataset with random_state=33 so all models can get the same train and val set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4819650" y="1424250"/>
            <a:ext cx="4152900" cy="557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random_state=33, always get consistent train and test dataset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4294967295" type="title"/>
          </p:nvPr>
        </p:nvSpPr>
        <p:spPr>
          <a:xfrm>
            <a:off x="503825" y="229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Preprocess - 1</a:t>
            </a:r>
            <a:endParaRPr sz="1800"/>
          </a:p>
        </p:txBody>
      </p:sp>
      <p:sp>
        <p:nvSpPr>
          <p:cNvPr id="202" name="Google Shape;202;p28"/>
          <p:cNvSpPr txBox="1"/>
          <p:nvPr/>
        </p:nvSpPr>
        <p:spPr>
          <a:xfrm>
            <a:off x="552450" y="1152525"/>
            <a:ext cx="40863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Preprocessor: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(...)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def preprocess(self, X, y):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X["Achievement_rate"].fillna(0, inplace=True)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self.normalise_data(X, 'Achievement_rate')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self.features.append("Achievement_rate")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self.features.append("Is_Multiplayer")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self.normalise_data(X, 'Price')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self.features.append('Price')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self.preprocess_rating(X)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X = self.preprocess_required_age(X)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r>
              <a:rPr lang="en" sz="1100"/>
              <a:t>X = self.preprocess_release_date(X)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X = self.one_hot_encoding(X, 'Type')</a:t>
            </a:r>
            <a:endParaRPr sz="1100"/>
          </a:p>
        </p:txBody>
      </p:sp>
      <p:sp>
        <p:nvSpPr>
          <p:cNvPr id="203" name="Google Shape;203;p28"/>
          <p:cNvSpPr txBox="1"/>
          <p:nvPr/>
        </p:nvSpPr>
        <p:spPr>
          <a:xfrm>
            <a:off x="4905375" y="2168625"/>
            <a:ext cx="4000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X["Genre"].fillna("Unknown", inplace=True)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X["Developer"].fillna("Unknown", inplace=True)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self.frequency_encoding(X, 'Genre')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self.frequency_encoding(X, 'Developer')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self.frequency_encoding(X, 'Publisher')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self.mean_encoding(X, y, 'Genre')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self.mean_encoding(X, y, 'Developer')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 = self.mean_encoding(X, y, 'Publisher')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return X[self.features]</a:t>
            </a:r>
            <a:endParaRPr sz="1100"/>
          </a:p>
        </p:txBody>
      </p:sp>
      <p:cxnSp>
        <p:nvCxnSpPr>
          <p:cNvPr id="204" name="Google Shape;204;p28"/>
          <p:cNvCxnSpPr/>
          <p:nvPr/>
        </p:nvCxnSpPr>
        <p:spPr>
          <a:xfrm flipH="1">
            <a:off x="4362375" y="1914525"/>
            <a:ext cx="9600" cy="28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-9525" y="89535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4294967295" type="title"/>
          </p:nvPr>
        </p:nvSpPr>
        <p:spPr>
          <a:xfrm>
            <a:off x="427625" y="229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Preprocess - 2</a:t>
            </a:r>
            <a:endParaRPr sz="1800"/>
          </a:p>
        </p:txBody>
      </p:sp>
      <p:sp>
        <p:nvSpPr>
          <p:cNvPr id="211" name="Google Shape;211;p29"/>
          <p:cNvSpPr txBox="1"/>
          <p:nvPr/>
        </p:nvSpPr>
        <p:spPr>
          <a:xfrm>
            <a:off x="503825" y="1492950"/>
            <a:ext cx="7125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Preprocessor: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def __init__(self):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self.norm_params = {}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def normalise_data(self, X, col):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params = self.norm_params.get(col)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if params is None: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self.norm_params[col] =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"mean": np.mean(X[col]),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"std": np.std(X[col])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X.loc[:, col] = X[col].apply(lambda x: (x - self.norm_params[col]['mean']) / self.norm_params[col]['std'])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2" name="Google Shape;212;p29"/>
          <p:cNvSpPr txBox="1"/>
          <p:nvPr/>
        </p:nvSpPr>
        <p:spPr>
          <a:xfrm>
            <a:off x="487675" y="854250"/>
            <a:ext cx="28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data leakage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>
            <a:off x="-9525" y="89535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9"/>
          <p:cNvSpPr/>
          <p:nvPr/>
        </p:nvSpPr>
        <p:spPr>
          <a:xfrm>
            <a:off x="4191000" y="3538575"/>
            <a:ext cx="4152900" cy="67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fitting with train data, there will be no param so it will create one with </a:t>
            </a:r>
            <a:r>
              <a:rPr lang="en"/>
              <a:t>train data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4191000" y="2702775"/>
            <a:ext cx="4152900" cy="67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transforming with val/test data, it will use the param created with train data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771525" y="3362325"/>
            <a:ext cx="2200200" cy="10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9"/>
          <p:cNvCxnSpPr>
            <a:stCxn id="216" idx="3"/>
            <a:endCxn id="214" idx="1"/>
          </p:cNvCxnSpPr>
          <p:nvPr/>
        </p:nvCxnSpPr>
        <p:spPr>
          <a:xfrm>
            <a:off x="2971725" y="387667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9"/>
          <p:cNvSpPr/>
          <p:nvPr/>
        </p:nvSpPr>
        <p:spPr>
          <a:xfrm>
            <a:off x="771525" y="2881275"/>
            <a:ext cx="2552700" cy="3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9"/>
          <p:cNvCxnSpPr>
            <a:stCxn id="218" idx="3"/>
            <a:endCxn id="215" idx="1"/>
          </p:cNvCxnSpPr>
          <p:nvPr/>
        </p:nvCxnSpPr>
        <p:spPr>
          <a:xfrm>
            <a:off x="3324225" y="3040875"/>
            <a:ext cx="8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4294967295" type="title"/>
          </p:nvPr>
        </p:nvSpPr>
        <p:spPr>
          <a:xfrm>
            <a:off x="494300" y="3534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Cleaned data example</a:t>
            </a:r>
            <a:endParaRPr sz="1800"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5" y="1082525"/>
            <a:ext cx="8839200" cy="19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5" y="3160050"/>
            <a:ext cx="6748969" cy="1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6938950" y="4591625"/>
            <a:ext cx="10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21 columns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3914775" y="163875"/>
            <a:ext cx="4934100" cy="475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Base: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(...)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r>
              <a:rPr lang="en" sz="1100"/>
              <a:t> def fit(self, param):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reg = self.model(**param)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start = perf_counter()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print(f"Start training {self.name} with {param}")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reg.fit(self.X_train, self.y_train)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end = perf_counter()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train_loss = self.loss_mse(self.y_train, reg.predict(self.X_train))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val_loss = self.loss_mse(self.y_val, reg.predict(self.X_val))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result =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'model_name': self.name,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'params': param,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'time_taken' : (end-start),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'train_loss': train_loss,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</a:t>
            </a:r>
            <a:r>
              <a:rPr lang="en" sz="1100">
                <a:highlight>
                  <a:srgbClr val="FFFF00"/>
                </a:highlight>
              </a:rPr>
              <a:t>'val_loss': val_loss,</a:t>
            </a: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'train_score': reg.score(self.X_train, self.y_train),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'val_score': reg.score(self.X_val, self.y_val),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return result</a:t>
            </a:r>
            <a:endParaRPr sz="1100"/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428625" y="1372650"/>
            <a:ext cx="30672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 to</a:t>
            </a: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evaluate models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50" y="15169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Non-technical</a:t>
            </a:r>
            <a:endParaRPr sz="4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2"/>
          <p:cNvGraphicFramePr/>
          <p:nvPr/>
        </p:nvGraphicFramePr>
        <p:xfrm>
          <a:off x="409600" y="12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1635000"/>
                <a:gridCol w="3366675"/>
                <a:gridCol w="3319050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Hyperparameters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Best hyperparameter(lowest validation loss)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Ridge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"alpha"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 [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20.0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]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Lasso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"alpha"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 [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20.0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]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KNN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"n_neighbors"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range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"gamma": np.logspace(-3, 2, 6)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"C": np.logspace(-3, 2, 6)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“Gamma” 0.01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“C”: 100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1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Extra Tree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"n_estimators"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 [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500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1000</a:t>
                      </a:r>
                      <a:r>
                        <a:rPr lang="en" sz="11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]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"n_estimators": [10, 20, 30]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"max_depth": [10, 20, 30]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“N_estimators”: 30</a:t>
                      </a:r>
                      <a:b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“Max_depth”: 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2"/>
          <p:cNvSpPr txBox="1"/>
          <p:nvPr>
            <p:ph idx="4294967295" type="title"/>
          </p:nvPr>
        </p:nvSpPr>
        <p:spPr>
          <a:xfrm>
            <a:off x="427625" y="534450"/>
            <a:ext cx="641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Models with hyperparameters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7019" t="3372"/>
          <a:stretch/>
        </p:blipFill>
        <p:spPr>
          <a:xfrm>
            <a:off x="169400" y="1226250"/>
            <a:ext cx="5860775" cy="3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idx="4294967295" type="title"/>
          </p:nvPr>
        </p:nvSpPr>
        <p:spPr>
          <a:xfrm>
            <a:off x="427625" y="458250"/>
            <a:ext cx="641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Model performances</a:t>
            </a:r>
            <a:endParaRPr sz="1800"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547" y="3281945"/>
            <a:ext cx="3108202" cy="1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504825" y="1428750"/>
            <a:ext cx="23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has been achieved: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561975" y="3412225"/>
            <a:ext cx="23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can be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improved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3505200" y="3342150"/>
            <a:ext cx="481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Developing a model to have more business value by g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etting more metadata(e.g. descriptions of games) as features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Solving the problem of indefinite training time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Trying more hyperparameters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4"/>
          <p:cNvCxnSpPr/>
          <p:nvPr/>
        </p:nvCxnSpPr>
        <p:spPr>
          <a:xfrm>
            <a:off x="3171825" y="1485900"/>
            <a:ext cx="0" cy="13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4"/>
          <p:cNvCxnSpPr/>
          <p:nvPr/>
        </p:nvCxnSpPr>
        <p:spPr>
          <a:xfrm>
            <a:off x="3171825" y="3364850"/>
            <a:ext cx="0" cy="14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4"/>
          <p:cNvSpPr txBox="1"/>
          <p:nvPr/>
        </p:nvSpPr>
        <p:spPr>
          <a:xfrm>
            <a:off x="3486225" y="1427625"/>
            <a:ext cx="512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Cleaned data &amp; engineered features from a real-world dataset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Implemented the process of validation from splitting data to tuning the hyperparameter for models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Learnt to consider business value and performance simultaneously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4"/>
          <p:cNvSpPr txBox="1"/>
          <p:nvPr>
            <p:ph idx="4294967295" type="title"/>
          </p:nvPr>
        </p:nvSpPr>
        <p:spPr>
          <a:xfrm>
            <a:off x="427625" y="534450"/>
            <a:ext cx="641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Summary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48375" y="1311975"/>
            <a:ext cx="7986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There are more than 2.7 billion gamers worldwide.</a:t>
            </a:r>
            <a:b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The global gaming industry will grow at a CAGR of 12% between 2020-2025.</a:t>
            </a:r>
            <a:b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The PC gaming market could hit $45.5 billion in 2021.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484775" y="391575"/>
            <a:ext cx="613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The gaming market is huge</a:t>
            </a:r>
            <a:endParaRPr sz="2100"/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484775" y="2706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...but </a:t>
            </a:r>
            <a:r>
              <a:rPr lang="en" sz="3300">
                <a:solidFill>
                  <a:schemeClr val="dk1"/>
                </a:solidFill>
              </a:rPr>
              <a:t>very </a:t>
            </a:r>
            <a:r>
              <a:rPr lang="en" sz="3300">
                <a:solidFill>
                  <a:schemeClr val="dk1"/>
                </a:solidFill>
              </a:rPr>
              <a:t>competitive</a:t>
            </a:r>
            <a:endParaRPr sz="2100"/>
          </a:p>
        </p:txBody>
      </p:sp>
      <p:sp>
        <p:nvSpPr>
          <p:cNvPr id="78" name="Google Shape;78;p15"/>
          <p:cNvSpPr txBox="1"/>
          <p:nvPr/>
        </p:nvSpPr>
        <p:spPr>
          <a:xfrm>
            <a:off x="704850" y="3474150"/>
            <a:ext cx="6953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In January 2019, there were 30,000 games on Steam</a:t>
            </a:r>
            <a:b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Every day 25 new games are released on Steam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73125" y="1627625"/>
            <a:ext cx="344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have developed a game but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don’t know how to sell it!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22325" y="2875975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Publisher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629075" y="2875975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50" y="3337675"/>
            <a:ext cx="1426426" cy="142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800" y="3379625"/>
            <a:ext cx="1426426" cy="1426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484775" y="39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Business Problem</a:t>
            </a:r>
            <a:endParaRPr sz="2100"/>
          </a:p>
        </p:txBody>
      </p:sp>
      <p:sp>
        <p:nvSpPr>
          <p:cNvPr id="89" name="Google Shape;89;p16"/>
          <p:cNvSpPr txBox="1"/>
          <p:nvPr/>
        </p:nvSpPr>
        <p:spPr>
          <a:xfrm>
            <a:off x="5023050" y="1559625"/>
            <a:ext cx="364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have many possible games to publish, how do we decide which one to publish?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418225" y="2571750"/>
            <a:ext cx="2468100" cy="233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Release_Date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Required_Age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Is_Multiplayer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Achievement Percentage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Publisher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14600" y="1285875"/>
            <a:ext cx="53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b="1" sz="1500">
              <a:solidFill>
                <a:srgbClr val="232F3E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484775" y="39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Solution</a:t>
            </a:r>
            <a:endParaRPr sz="2100"/>
          </a:p>
        </p:txBody>
      </p:sp>
      <p:sp>
        <p:nvSpPr>
          <p:cNvPr id="97" name="Google Shape;97;p17"/>
          <p:cNvSpPr/>
          <p:nvPr/>
        </p:nvSpPr>
        <p:spPr>
          <a:xfrm>
            <a:off x="431375" y="1209675"/>
            <a:ext cx="7941000" cy="9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69150" y="1310025"/>
            <a:ext cx="6636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model to predict the average sales and playtime based on the features of a game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729750" y="2828700"/>
            <a:ext cx="1238100" cy="48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729750" y="3752775"/>
            <a:ext cx="1238100" cy="48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Playtime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229100" y="3324225"/>
            <a:ext cx="8667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86600" y="287145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062600" y="3752775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225300" y="3454575"/>
            <a:ext cx="232200" cy="222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469100" y="3358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- 1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514850" y="2571750"/>
            <a:ext cx="29052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Metadata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1: Ridge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2: Lasso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3: SVM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4: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5: ExtraTree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6: RandomForest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545300" y="12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1701850"/>
                <a:gridCol w="2082850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0.41246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0.41245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0.41229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0.42395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.0.23974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1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0.40567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0.43345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69100" y="1486300"/>
            <a:ext cx="339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Expected performance: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model will predict with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0.7598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ccuracy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469100" y="3358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- 2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772025" y="14477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top features:</a:t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>
            <a:off x="4295775" y="14478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0" name="Google Shape;120;p19"/>
          <p:cNvGraphicFramePr/>
          <p:nvPr/>
        </p:nvGraphicFramePr>
        <p:xfrm>
          <a:off x="4860325" y="20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{F77D008D-3425-40C2-A743-7C457B8C8516}</a:tableStyleId>
              </a:tblPr>
              <a:tblGrid>
                <a:gridCol w="1699050"/>
                <a:gridCol w="1699050"/>
              </a:tblGrid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Feature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Importance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E1E1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E1E1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E1E1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Publisher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E1E1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0.107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Rating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E1E1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Released date(</a:t>
                      </a:r>
                      <a:r>
                        <a:rPr lang="en" sz="1100"/>
                        <a:t>Year)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Released date(</a:t>
                      </a:r>
                      <a:r>
                        <a:rPr lang="en" sz="1100"/>
                        <a:t>Day)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50" y="15169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T</a:t>
            </a:r>
            <a:r>
              <a:rPr lang="en" sz="4900"/>
              <a:t>echnical</a:t>
            </a:r>
            <a:endParaRPr sz="4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1159575"/>
            <a:ext cx="8180225" cy="36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437150" y="39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Data source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