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9" r:id="rId3"/>
    <p:sldId id="260" r:id="rId4"/>
    <p:sldId id="276" r:id="rId5"/>
    <p:sldId id="277" r:id="rId6"/>
    <p:sldId id="273" r:id="rId7"/>
    <p:sldId id="275" r:id="rId8"/>
    <p:sldId id="262" r:id="rId9"/>
    <p:sldId id="263" r:id="rId10"/>
    <p:sldId id="264" r:id="rId11"/>
    <p:sldId id="265" r:id="rId12"/>
    <p:sldId id="278" r:id="rId13"/>
    <p:sldId id="339" r:id="rId14"/>
    <p:sldId id="340" r:id="rId15"/>
    <p:sldId id="341" r:id="rId16"/>
    <p:sldId id="266" r:id="rId17"/>
    <p:sldId id="267" r:id="rId18"/>
    <p:sldId id="281" r:id="rId19"/>
    <p:sldId id="353" r:id="rId20"/>
    <p:sldId id="268" r:id="rId21"/>
    <p:sldId id="286" r:id="rId22"/>
    <p:sldId id="287" r:id="rId23"/>
    <p:sldId id="345" r:id="rId24"/>
    <p:sldId id="354" r:id="rId25"/>
    <p:sldId id="355" r:id="rId26"/>
    <p:sldId id="342" r:id="rId27"/>
    <p:sldId id="346" r:id="rId28"/>
    <p:sldId id="269" r:id="rId29"/>
    <p:sldId id="270" r:id="rId30"/>
    <p:sldId id="271" r:id="rId31"/>
    <p:sldId id="350" r:id="rId32"/>
    <p:sldId id="356" r:id="rId33"/>
    <p:sldId id="357" r:id="rId34"/>
    <p:sldId id="347" r:id="rId35"/>
    <p:sldId id="351" r:id="rId36"/>
    <p:sldId id="288" r:id="rId37"/>
    <p:sldId id="272" r:id="rId38"/>
    <p:sldId id="289" r:id="rId39"/>
    <p:sldId id="35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259A7-9109-4866-B1DB-8630A796335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B2DEC-FC5B-4212-9170-E126434B46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B2DEC-FC5B-4212-9170-E126434B462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NUMBER SYSTEM</a:t>
            </a:r>
            <a:br>
              <a:rPr lang="en-US" sz="5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Lesson 1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6019800"/>
            <a:ext cx="4191000" cy="609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Prasad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Weerathunga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Decimal to Binary Conversion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easiest way to convert a decimal number to its binary equivalent is to use the Division Algorithm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method repeatedly divides a decimal number by 2 and records the quotient and remainder 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remainder digits (a sequence of zeros and ones) form the binary equivalent in least significant to most significant digit sequence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676400"/>
            <a:ext cx="7772400" cy="4953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Convert 67 to its binary equivalent: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67</a:t>
            </a:r>
            <a:r>
              <a:rPr lang="en-US" sz="1800" b="1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= x</a:t>
            </a:r>
            <a:r>
              <a:rPr lang="en-US" sz="1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Step 1: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67 / 2 = 33 R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Divide 67 by 2.  Record quotient in next row</a:t>
            </a:r>
          </a:p>
          <a:p>
            <a:pPr>
              <a:buFont typeface="Wingdings" pitchFamily="2" charset="2"/>
              <a:buNone/>
            </a:pP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Step 2: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33 / 2 = 16 R </a:t>
            </a: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	    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Again divide by 2; record quotient in next row</a:t>
            </a:r>
          </a:p>
          <a:p>
            <a:pPr>
              <a:buFont typeface="Wingdings" pitchFamily="2" charset="2"/>
              <a:buNone/>
            </a:pP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Step 3: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16 / 2 = 8 R </a:t>
            </a: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	          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Repeat again</a:t>
            </a:r>
          </a:p>
          <a:p>
            <a:pPr>
              <a:buFont typeface="Wingdings" pitchFamily="2" charset="2"/>
              <a:buNone/>
            </a:pP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Step 4: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8 / 2 = 4 R </a:t>
            </a: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		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Repeat again</a:t>
            </a:r>
          </a:p>
          <a:p>
            <a:pPr>
              <a:buFont typeface="Wingdings" pitchFamily="2" charset="2"/>
              <a:buNone/>
            </a:pP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Step 5: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4 / 2 = 2 R </a:t>
            </a: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		      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Repeat again</a:t>
            </a:r>
          </a:p>
          <a:p>
            <a:pPr>
              <a:buFont typeface="Wingdings" pitchFamily="2" charset="2"/>
              <a:buNone/>
            </a:pPr>
            <a:endParaRPr lang="en-US" sz="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Step 6: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2 / 2 = 1 R </a:t>
            </a: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		           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Repeat again</a:t>
            </a:r>
          </a:p>
          <a:p>
            <a:pPr>
              <a:buFont typeface="Wingdings" pitchFamily="2" charset="2"/>
              <a:buNone/>
            </a:pPr>
            <a:endParaRPr lang="en-US" sz="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Step 7: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1 / 2 = 0 R </a:t>
            </a: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			STOP when quotient equals 0</a:t>
            </a:r>
            <a:b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       1 0 0 0 0 1 1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3581400" y="3124200"/>
            <a:ext cx="2057400" cy="2667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>
            <a:off x="3581400" y="2667000"/>
            <a:ext cx="2362200" cy="3124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68" name="Line 28"/>
          <p:cNvSpPr>
            <a:spLocks noChangeAspect="1" noChangeShapeType="1"/>
          </p:cNvSpPr>
          <p:nvPr/>
        </p:nvSpPr>
        <p:spPr bwMode="auto">
          <a:xfrm rot="-124108">
            <a:off x="3505200" y="3505200"/>
            <a:ext cx="1763713" cy="22796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 rot="-143156">
            <a:off x="3429000" y="3962400"/>
            <a:ext cx="1524000" cy="1828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79" name="Line 39"/>
          <p:cNvSpPr>
            <a:spLocks noChangeShapeType="1"/>
          </p:cNvSpPr>
          <p:nvPr/>
        </p:nvSpPr>
        <p:spPr bwMode="auto">
          <a:xfrm rot="-432542">
            <a:off x="3429000" y="4419600"/>
            <a:ext cx="114300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 rot="-503105">
            <a:off x="3429000" y="4800600"/>
            <a:ext cx="838200" cy="99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84" name="Rectangle 44"/>
          <p:cNvSpPr>
            <a:spLocks noChangeArrowheads="1"/>
          </p:cNvSpPr>
          <p:nvPr/>
        </p:nvSpPr>
        <p:spPr bwMode="auto">
          <a:xfrm>
            <a:off x="3581400" y="5867400"/>
            <a:ext cx="2819400" cy="533400"/>
          </a:xfrm>
          <a:prstGeom prst="rect">
            <a:avLst/>
          </a:prstGeom>
          <a:noFill/>
          <a:ln w="571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Line 45"/>
          <p:cNvSpPr>
            <a:spLocks noChangeShapeType="1"/>
          </p:cNvSpPr>
          <p:nvPr/>
        </p:nvSpPr>
        <p:spPr bwMode="auto">
          <a:xfrm>
            <a:off x="3429000" y="5410200"/>
            <a:ext cx="304800" cy="3048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6" name="Line 46"/>
          <p:cNvSpPr>
            <a:spLocks noChangeShapeType="1"/>
          </p:cNvSpPr>
          <p:nvPr/>
        </p:nvSpPr>
        <p:spPr bwMode="auto">
          <a:xfrm>
            <a:off x="3429000" y="54102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Decimal to Binary Conversion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Decimal to Binary Conversion</a:t>
            </a:r>
          </a:p>
        </p:txBody>
      </p:sp>
      <p:pic>
        <p:nvPicPr>
          <p:cNvPr id="1026" name="Picture 2" descr="decimal-to-binary-conversion-example-1"/>
          <p:cNvPicPr>
            <a:picLocks noChangeAspect="1" noChangeArrowheads="1"/>
          </p:cNvPicPr>
          <p:nvPr/>
        </p:nvPicPr>
        <p:blipFill>
          <a:blip r:embed="rId2"/>
          <a:srcRect b="6625"/>
          <a:stretch>
            <a:fillRect/>
          </a:stretch>
        </p:blipFill>
        <p:spPr bwMode="auto">
          <a:xfrm>
            <a:off x="381000" y="1143000"/>
            <a:ext cx="3810000" cy="2819400"/>
          </a:xfrm>
          <a:prstGeom prst="rect">
            <a:avLst/>
          </a:prstGeo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4419600"/>
            <a:ext cx="8229600" cy="1904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what is binary value of following decimals?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75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133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1573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08" y="1251164"/>
            <a:ext cx="1127589" cy="391336"/>
          </a:xfrm>
          <a:prstGeom prst="rect">
            <a:avLst/>
          </a:prstGeom>
        </p:spPr>
        <p:txBody>
          <a:bodyPr vert="horz" wrap="square" lIns="0" tIns="15405" rIns="0" bIns="0" rtlCol="0">
            <a:spAutoFit/>
          </a:bodyPr>
          <a:lstStyle/>
          <a:p>
            <a:pPr marL="12837">
              <a:spcBef>
                <a:spcPts val="121"/>
              </a:spcBef>
            </a:pPr>
            <a:r>
              <a:rPr sz="2400" spc="10" dirty="0">
                <a:latin typeface="Times New Roman" pitchFamily="18" charset="0"/>
                <a:cs typeface="Times New Roman" pitchFamily="18" charset="0"/>
              </a:rPr>
              <a:t>Addi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ion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224" y="5634536"/>
            <a:ext cx="2664217" cy="391336"/>
          </a:xfrm>
          <a:prstGeom prst="rect">
            <a:avLst/>
          </a:prstGeom>
        </p:spPr>
        <p:txBody>
          <a:bodyPr vert="horz" wrap="square" lIns="0" tIns="15405" rIns="0" bIns="0" rtlCol="0">
            <a:spAutoFit/>
          </a:bodyPr>
          <a:lstStyle/>
          <a:p>
            <a:pPr marL="38511">
              <a:spcBef>
                <a:spcPts val="121"/>
              </a:spcBef>
            </a:pPr>
            <a:r>
              <a:rPr sz="2400" spc="10" dirty="0">
                <a:latin typeface="Times New Roman" pitchFamily="18" charset="0"/>
                <a:cs typeface="Times New Roman" pitchFamily="18" charset="0"/>
              </a:rPr>
              <a:t>Results are 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mod</a:t>
            </a:r>
            <a:r>
              <a:rPr sz="2400" spc="-8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2400" spc="15" baseline="25089" dirty="0">
                <a:latin typeface="Times New Roman" pitchFamily="18" charset="0"/>
                <a:cs typeface="Times New Roman" pitchFamily="18" charset="0"/>
              </a:rPr>
              <a:t>4</a:t>
            </a:r>
            <a:endParaRPr sz="2400" baseline="25089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1880" y="3502637"/>
            <a:ext cx="3353869" cy="1477453"/>
          </a:xfrm>
          <a:custGeom>
            <a:avLst/>
            <a:gdLst/>
            <a:ahLst/>
            <a:cxnLst/>
            <a:rect l="l" t="t" r="r" b="b"/>
            <a:pathLst>
              <a:path w="3316604" h="1462404">
                <a:moveTo>
                  <a:pt x="0" y="1461839"/>
                </a:moveTo>
                <a:lnTo>
                  <a:pt x="3316224" y="1461839"/>
                </a:lnTo>
                <a:lnTo>
                  <a:pt x="3316224" y="0"/>
                </a:lnTo>
                <a:lnTo>
                  <a:pt x="0" y="0"/>
                </a:lnTo>
                <a:lnTo>
                  <a:pt x="0" y="1461839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1879" y="3502636"/>
            <a:ext cx="3353869" cy="1477453"/>
          </a:xfrm>
          <a:custGeom>
            <a:avLst/>
            <a:gdLst/>
            <a:ahLst/>
            <a:cxnLst/>
            <a:rect l="l" t="t" r="r" b="b"/>
            <a:pathLst>
              <a:path w="3316604" h="1462404">
                <a:moveTo>
                  <a:pt x="0" y="0"/>
                </a:moveTo>
                <a:lnTo>
                  <a:pt x="3316223" y="0"/>
                </a:lnTo>
                <a:lnTo>
                  <a:pt x="3316223" y="1461839"/>
                </a:lnTo>
                <a:lnTo>
                  <a:pt x="0" y="1461839"/>
                </a:lnTo>
                <a:lnTo>
                  <a:pt x="0" y="0"/>
                </a:lnTo>
                <a:close/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63339" y="3822142"/>
            <a:ext cx="561868" cy="1112420"/>
          </a:xfrm>
          <a:prstGeom prst="rect">
            <a:avLst/>
          </a:prstGeom>
        </p:spPr>
        <p:txBody>
          <a:bodyPr vert="horz" wrap="square" lIns="0" tIns="16688" rIns="0" bIns="0" rtlCol="0">
            <a:spAutoFit/>
          </a:bodyPr>
          <a:lstStyle/>
          <a:p>
            <a:pPr marR="5135" algn="r">
              <a:lnSpc>
                <a:spcPts val="2113"/>
              </a:lnSpc>
              <a:spcBef>
                <a:spcPts val="131"/>
              </a:spcBef>
            </a:pPr>
            <a:r>
              <a:rPr b="1" spc="15" dirty="0">
                <a:latin typeface="Courier New"/>
                <a:cs typeface="Courier New"/>
              </a:rPr>
              <a:t>7</a:t>
            </a:r>
            <a:endParaRPr>
              <a:latin typeface="Courier New"/>
              <a:cs typeface="Courier New"/>
            </a:endParaRPr>
          </a:p>
          <a:p>
            <a:pPr marR="5135" algn="r">
              <a:lnSpc>
                <a:spcPts val="2113"/>
              </a:lnSpc>
            </a:pPr>
            <a:r>
              <a:rPr b="1" spc="15" dirty="0">
                <a:latin typeface="Courier New"/>
                <a:cs typeface="Courier New"/>
              </a:rPr>
              <a:t>+</a:t>
            </a:r>
            <a:r>
              <a:rPr b="1" spc="-81" dirty="0">
                <a:latin typeface="Courier New"/>
                <a:cs typeface="Courier New"/>
              </a:rPr>
              <a:t> </a:t>
            </a:r>
            <a:r>
              <a:rPr b="1" spc="10" dirty="0">
                <a:latin typeface="Courier New"/>
                <a:cs typeface="Courier New"/>
              </a:rPr>
              <a:t>10</a:t>
            </a:r>
            <a:endParaRPr>
              <a:latin typeface="Courier New"/>
              <a:cs typeface="Courier New"/>
            </a:endParaRPr>
          </a:p>
          <a:p>
            <a:pPr marR="5135" algn="r">
              <a:lnSpc>
                <a:spcPts val="2113"/>
              </a:lnSpc>
              <a:spcBef>
                <a:spcPts val="76"/>
              </a:spcBef>
            </a:pPr>
            <a:r>
              <a:rPr b="1" spc="10" dirty="0">
                <a:latin typeface="Courier New"/>
                <a:cs typeface="Courier New"/>
              </a:rPr>
              <a:t>--</a:t>
            </a:r>
            <a:endParaRPr>
              <a:latin typeface="Courier New"/>
              <a:cs typeface="Courier New"/>
            </a:endParaRPr>
          </a:p>
          <a:p>
            <a:pPr marR="5135" algn="r">
              <a:lnSpc>
                <a:spcPts val="2113"/>
              </a:lnSpc>
            </a:pPr>
            <a:r>
              <a:rPr b="1" spc="15" dirty="0">
                <a:latin typeface="Courier New"/>
                <a:cs typeface="Courier New"/>
              </a:rPr>
              <a:t>1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5273" y="3542949"/>
            <a:ext cx="979256" cy="1409540"/>
          </a:xfrm>
          <a:prstGeom prst="rect">
            <a:avLst/>
          </a:prstGeom>
        </p:spPr>
        <p:txBody>
          <a:bodyPr vert="horz" wrap="square" lIns="0" tIns="16688" rIns="0" bIns="0" rtlCol="0">
            <a:spAutoFit/>
          </a:bodyPr>
          <a:lstStyle/>
          <a:p>
            <a:pPr marL="299748">
              <a:spcBef>
                <a:spcPts val="131"/>
              </a:spcBef>
            </a:pPr>
            <a:r>
              <a:rPr b="1" spc="15" dirty="0">
                <a:solidFill>
                  <a:srgbClr val="FF0000"/>
                </a:solidFill>
                <a:latin typeface="Courier New"/>
                <a:cs typeface="Courier New"/>
              </a:rPr>
              <a:t>11</a:t>
            </a:r>
            <a:endParaRPr>
              <a:latin typeface="Courier New"/>
              <a:cs typeface="Courier New"/>
            </a:endParaRPr>
          </a:p>
          <a:p>
            <a:pPr marR="30809" algn="r">
              <a:lnSpc>
                <a:spcPts val="2113"/>
              </a:lnSpc>
              <a:spcBef>
                <a:spcPts val="76"/>
              </a:spcBef>
            </a:pPr>
            <a:r>
              <a:rPr b="1" spc="15" dirty="0">
                <a:latin typeface="Courier New"/>
                <a:cs typeface="Courier New"/>
              </a:rPr>
              <a:t>0111</a:t>
            </a:r>
            <a:r>
              <a:rPr sz="1700" b="1" spc="30" baseline="-21739" dirty="0">
                <a:latin typeface="Courier New"/>
                <a:cs typeface="Courier New"/>
              </a:rPr>
              <a:t>B</a:t>
            </a:r>
            <a:endParaRPr sz="1700" baseline="-21739">
              <a:latin typeface="Courier New"/>
              <a:cs typeface="Courier New"/>
            </a:endParaRPr>
          </a:p>
          <a:p>
            <a:pPr marR="30809" algn="r">
              <a:lnSpc>
                <a:spcPts val="2113"/>
              </a:lnSpc>
            </a:pPr>
            <a:r>
              <a:rPr b="1" spc="15" dirty="0">
                <a:latin typeface="Courier New"/>
                <a:cs typeface="Courier New"/>
              </a:rPr>
              <a:t>+</a:t>
            </a:r>
            <a:r>
              <a:rPr b="1" spc="-66" dirty="0">
                <a:latin typeface="Courier New"/>
                <a:cs typeface="Courier New"/>
              </a:rPr>
              <a:t> </a:t>
            </a:r>
            <a:r>
              <a:rPr b="1" spc="15" dirty="0">
                <a:latin typeface="Courier New"/>
                <a:cs typeface="Courier New"/>
              </a:rPr>
              <a:t>1010</a:t>
            </a:r>
            <a:r>
              <a:rPr sz="1700" b="1" spc="22" baseline="-21739" dirty="0">
                <a:latin typeface="Courier New"/>
                <a:cs typeface="Courier New"/>
              </a:rPr>
              <a:t>B</a:t>
            </a:r>
            <a:endParaRPr sz="1700" baseline="-21739">
              <a:latin typeface="Courier New"/>
              <a:cs typeface="Courier New"/>
            </a:endParaRPr>
          </a:p>
          <a:p>
            <a:pPr marL="162390" marR="30809" indent="136716">
              <a:lnSpc>
                <a:spcPts val="2102"/>
              </a:lnSpc>
              <a:spcBef>
                <a:spcPts val="162"/>
              </a:spcBef>
            </a:pPr>
            <a:r>
              <a:rPr b="1" spc="10" dirty="0">
                <a:latin typeface="Courier New"/>
                <a:cs typeface="Courier New"/>
              </a:rPr>
              <a:t>----  </a:t>
            </a:r>
            <a:r>
              <a:rPr b="1" spc="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b="1" spc="15" dirty="0">
                <a:latin typeface="Courier New"/>
                <a:cs typeface="Courier New"/>
              </a:rPr>
              <a:t>0001</a:t>
            </a:r>
            <a:r>
              <a:rPr sz="1700" b="1" spc="30" baseline="-21739" dirty="0">
                <a:latin typeface="Courier New"/>
                <a:cs typeface="Courier New"/>
              </a:rPr>
              <a:t>B</a:t>
            </a:r>
            <a:endParaRPr sz="1700" baseline="-21739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65529" y="1751318"/>
          <a:ext cx="3353869" cy="14768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308"/>
                <a:gridCol w="617734"/>
                <a:gridCol w="480317"/>
                <a:gridCol w="1958510"/>
              </a:tblGrid>
              <a:tr h="637101">
                <a:tc gridSpan="4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R="730250" algn="ctr">
                        <a:lnSpc>
                          <a:spcPct val="100000"/>
                        </a:lnSpc>
                        <a:spcBef>
                          <a:spcPts val="75"/>
                        </a:spcBef>
                        <a:tabLst>
                          <a:tab pos="949325" algn="l"/>
                        </a:tabLst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3	0011</a:t>
                      </a:r>
                      <a:r>
                        <a:rPr sz="1700" b="1" spc="22" baseline="-21739" dirty="0">
                          <a:latin typeface="Courier New"/>
                          <a:cs typeface="Courier New"/>
                        </a:rPr>
                        <a:t>B</a:t>
                      </a:r>
                      <a:endParaRPr sz="1700" baseline="-21739">
                        <a:latin typeface="Courier New"/>
                        <a:cs typeface="Courier New"/>
                      </a:endParaRPr>
                    </a:p>
                  </a:txBody>
                  <a:tcPr marL="0" marR="0" marT="5709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41834">
                <a:tc>
                  <a:txBody>
                    <a:bodyPr/>
                    <a:lstStyle/>
                    <a:p>
                      <a:pPr marL="90170">
                        <a:lnSpc>
                          <a:spcPts val="183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30"/>
                        </a:lnSpc>
                      </a:pPr>
                      <a:r>
                        <a:rPr sz="1800" b="1" spc="10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10" dirty="0">
                          <a:latin typeface="Courier New"/>
                          <a:cs typeface="Courier New"/>
                        </a:rPr>
                        <a:t>--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83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3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1010</a:t>
                      </a:r>
                      <a:r>
                        <a:rPr sz="1700" b="1" spc="22" baseline="-21739" dirty="0">
                          <a:latin typeface="Courier New"/>
                          <a:cs typeface="Courier New"/>
                        </a:rPr>
                        <a:t>B</a:t>
                      </a:r>
                      <a:endParaRPr sz="1700" baseline="-21739">
                        <a:latin typeface="Courier New"/>
                        <a:cs typeface="Courier New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10" dirty="0">
                          <a:latin typeface="Courier New"/>
                          <a:cs typeface="Courier New"/>
                        </a:rPr>
                        <a:t>----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A8D6FF"/>
                    </a:solidFill>
                  </a:tcPr>
                </a:tc>
              </a:tr>
              <a:tr h="2979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spc="10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1101</a:t>
                      </a:r>
                      <a:r>
                        <a:rPr sz="1700" b="1" spc="22" baseline="-21739" dirty="0">
                          <a:latin typeface="Courier New"/>
                          <a:cs typeface="Courier New"/>
                        </a:rPr>
                        <a:t>B</a:t>
                      </a:r>
                      <a:endParaRPr sz="1700" baseline="-21739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108844" y="1860317"/>
            <a:ext cx="3313416" cy="1145289"/>
          </a:xfrm>
          <a:prstGeom prst="rect">
            <a:avLst/>
          </a:prstGeom>
        </p:spPr>
        <p:txBody>
          <a:bodyPr vert="horz" wrap="square" lIns="0" tIns="9628" rIns="0" bIns="0" rtlCol="0">
            <a:spAutoFit/>
          </a:bodyPr>
          <a:lstStyle/>
          <a:p>
            <a:pPr marL="12837" marR="563551">
              <a:lnSpc>
                <a:spcPct val="101699"/>
              </a:lnSpc>
              <a:spcBef>
                <a:spcPts val="76"/>
              </a:spcBef>
            </a:pPr>
            <a:r>
              <a:rPr sz="2400" spc="5" dirty="0">
                <a:latin typeface="Times New Roman" pitchFamily="18" charset="0"/>
                <a:cs typeface="Times New Roman" pitchFamily="18" charset="0"/>
              </a:rPr>
              <a:t>Start at right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column  Proceed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leftward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12837">
              <a:spcBef>
                <a:spcPts val="51"/>
              </a:spcBef>
            </a:pPr>
            <a:r>
              <a:rPr sz="2400" spc="10" dirty="0">
                <a:latin typeface="Times New Roman" pitchFamily="18" charset="0"/>
                <a:cs typeface="Times New Roman" pitchFamily="18" charset="0"/>
              </a:rPr>
              <a:t>Carry 1 when</a:t>
            </a:r>
            <a:r>
              <a:rPr sz="2400" spc="-6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necessary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Binary Number Addition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09" y="1251164"/>
            <a:ext cx="1568093" cy="391336"/>
          </a:xfrm>
          <a:prstGeom prst="rect">
            <a:avLst/>
          </a:prstGeom>
        </p:spPr>
        <p:txBody>
          <a:bodyPr vert="horz" wrap="square" lIns="0" tIns="15405" rIns="0" bIns="0" rtlCol="0">
            <a:spAutoFit/>
          </a:bodyPr>
          <a:lstStyle/>
          <a:p>
            <a:pPr marL="12837">
              <a:spcBef>
                <a:spcPts val="121"/>
              </a:spcBef>
            </a:pPr>
            <a:r>
              <a:rPr sz="2400" spc="10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rac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ion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224" y="5634536"/>
            <a:ext cx="2664217" cy="391336"/>
          </a:xfrm>
          <a:prstGeom prst="rect">
            <a:avLst/>
          </a:prstGeom>
        </p:spPr>
        <p:txBody>
          <a:bodyPr vert="horz" wrap="square" lIns="0" tIns="15405" rIns="0" bIns="0" rtlCol="0">
            <a:spAutoFit/>
          </a:bodyPr>
          <a:lstStyle/>
          <a:p>
            <a:pPr marL="38511">
              <a:spcBef>
                <a:spcPts val="121"/>
              </a:spcBef>
            </a:pPr>
            <a:r>
              <a:rPr sz="2400" spc="10" dirty="0">
                <a:latin typeface="Times New Roman" pitchFamily="18" charset="0"/>
                <a:cs typeface="Times New Roman" pitchFamily="18" charset="0"/>
              </a:rPr>
              <a:t>Results are 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mod</a:t>
            </a:r>
            <a:r>
              <a:rPr sz="2400" spc="-8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2400" spc="15" baseline="25089" dirty="0">
                <a:latin typeface="Times New Roman" pitchFamily="18" charset="0"/>
                <a:cs typeface="Times New Roman" pitchFamily="18" charset="0"/>
              </a:rPr>
              <a:t>4</a:t>
            </a:r>
            <a:endParaRPr sz="2400" baseline="25089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1880" y="3807214"/>
            <a:ext cx="3353869" cy="1477453"/>
          </a:xfrm>
          <a:custGeom>
            <a:avLst/>
            <a:gdLst/>
            <a:ahLst/>
            <a:cxnLst/>
            <a:rect l="l" t="t" r="r" b="b"/>
            <a:pathLst>
              <a:path w="3316604" h="1462404">
                <a:moveTo>
                  <a:pt x="0" y="1461839"/>
                </a:moveTo>
                <a:lnTo>
                  <a:pt x="3316224" y="1461839"/>
                </a:lnTo>
                <a:lnTo>
                  <a:pt x="3316224" y="0"/>
                </a:lnTo>
                <a:lnTo>
                  <a:pt x="0" y="0"/>
                </a:lnTo>
                <a:lnTo>
                  <a:pt x="0" y="1461839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1879" y="3807213"/>
            <a:ext cx="3353869" cy="1477453"/>
          </a:xfrm>
          <a:custGeom>
            <a:avLst/>
            <a:gdLst/>
            <a:ahLst/>
            <a:cxnLst/>
            <a:rect l="l" t="t" r="r" b="b"/>
            <a:pathLst>
              <a:path w="3316604" h="1462404">
                <a:moveTo>
                  <a:pt x="0" y="0"/>
                </a:moveTo>
                <a:lnTo>
                  <a:pt x="3316223" y="0"/>
                </a:lnTo>
                <a:lnTo>
                  <a:pt x="3316223" y="1461839"/>
                </a:lnTo>
                <a:lnTo>
                  <a:pt x="0" y="1461839"/>
                </a:lnTo>
                <a:lnTo>
                  <a:pt x="0" y="0"/>
                </a:lnTo>
                <a:close/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63339" y="4126721"/>
            <a:ext cx="561868" cy="1112420"/>
          </a:xfrm>
          <a:prstGeom prst="rect">
            <a:avLst/>
          </a:prstGeom>
        </p:spPr>
        <p:txBody>
          <a:bodyPr vert="horz" wrap="square" lIns="0" tIns="16688" rIns="0" bIns="0" rtlCol="0">
            <a:spAutoFit/>
          </a:bodyPr>
          <a:lstStyle/>
          <a:p>
            <a:pPr marR="5135" algn="r">
              <a:lnSpc>
                <a:spcPts val="2113"/>
              </a:lnSpc>
              <a:spcBef>
                <a:spcPts val="131"/>
              </a:spcBef>
            </a:pPr>
            <a:r>
              <a:rPr b="1" spc="15" dirty="0">
                <a:latin typeface="Courier New"/>
                <a:cs typeface="Courier New"/>
              </a:rPr>
              <a:t>3</a:t>
            </a:r>
            <a:endParaRPr>
              <a:latin typeface="Courier New"/>
              <a:cs typeface="Courier New"/>
            </a:endParaRPr>
          </a:p>
          <a:p>
            <a:pPr marR="5135" algn="r">
              <a:lnSpc>
                <a:spcPts val="2113"/>
              </a:lnSpc>
            </a:pPr>
            <a:r>
              <a:rPr b="1" spc="15" dirty="0">
                <a:latin typeface="Courier New"/>
                <a:cs typeface="Courier New"/>
              </a:rPr>
              <a:t>-</a:t>
            </a:r>
            <a:r>
              <a:rPr b="1" spc="-81" dirty="0">
                <a:latin typeface="Courier New"/>
                <a:cs typeface="Courier New"/>
              </a:rPr>
              <a:t> </a:t>
            </a:r>
            <a:r>
              <a:rPr b="1" spc="10" dirty="0">
                <a:latin typeface="Courier New"/>
                <a:cs typeface="Courier New"/>
              </a:rPr>
              <a:t>10</a:t>
            </a:r>
            <a:endParaRPr>
              <a:latin typeface="Courier New"/>
              <a:cs typeface="Courier New"/>
            </a:endParaRPr>
          </a:p>
          <a:p>
            <a:pPr marR="5135" algn="r">
              <a:lnSpc>
                <a:spcPts val="2113"/>
              </a:lnSpc>
              <a:spcBef>
                <a:spcPts val="76"/>
              </a:spcBef>
            </a:pPr>
            <a:r>
              <a:rPr b="1" spc="10" dirty="0">
                <a:latin typeface="Courier New"/>
                <a:cs typeface="Courier New"/>
              </a:rPr>
              <a:t>--</a:t>
            </a:r>
            <a:endParaRPr>
              <a:latin typeface="Courier New"/>
              <a:cs typeface="Courier New"/>
            </a:endParaRPr>
          </a:p>
          <a:p>
            <a:pPr marR="5135" algn="r">
              <a:lnSpc>
                <a:spcPts val="2113"/>
              </a:lnSpc>
            </a:pPr>
            <a:r>
              <a:rPr b="1" spc="15" dirty="0">
                <a:latin typeface="Courier New"/>
                <a:cs typeface="Courier New"/>
              </a:rPr>
              <a:t>9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5273" y="3847524"/>
            <a:ext cx="979256" cy="1409540"/>
          </a:xfrm>
          <a:prstGeom prst="rect">
            <a:avLst/>
          </a:prstGeom>
        </p:spPr>
        <p:txBody>
          <a:bodyPr vert="horz" wrap="square" lIns="0" tIns="16688" rIns="0" bIns="0" rtlCol="0">
            <a:spAutoFit/>
          </a:bodyPr>
          <a:lstStyle/>
          <a:p>
            <a:pPr marL="299748">
              <a:spcBef>
                <a:spcPts val="131"/>
              </a:spcBef>
            </a:pPr>
            <a:r>
              <a:rPr b="1" spc="1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endParaRPr>
              <a:latin typeface="Courier New"/>
              <a:cs typeface="Courier New"/>
            </a:endParaRPr>
          </a:p>
          <a:p>
            <a:pPr marR="30809" algn="r">
              <a:lnSpc>
                <a:spcPts val="2113"/>
              </a:lnSpc>
              <a:spcBef>
                <a:spcPts val="76"/>
              </a:spcBef>
            </a:pPr>
            <a:r>
              <a:rPr b="1" spc="15" dirty="0">
                <a:latin typeface="Courier New"/>
                <a:cs typeface="Courier New"/>
              </a:rPr>
              <a:t>0011</a:t>
            </a:r>
            <a:r>
              <a:rPr sz="1700" b="1" spc="30" baseline="-21739" dirty="0">
                <a:latin typeface="Courier New"/>
                <a:cs typeface="Courier New"/>
              </a:rPr>
              <a:t>B</a:t>
            </a:r>
            <a:endParaRPr sz="1700" baseline="-21739">
              <a:latin typeface="Courier New"/>
              <a:cs typeface="Courier New"/>
            </a:endParaRPr>
          </a:p>
          <a:p>
            <a:pPr marR="30809" algn="r">
              <a:lnSpc>
                <a:spcPts val="2113"/>
              </a:lnSpc>
            </a:pPr>
            <a:r>
              <a:rPr b="1" spc="15" dirty="0">
                <a:latin typeface="Courier New"/>
                <a:cs typeface="Courier New"/>
              </a:rPr>
              <a:t>-</a:t>
            </a:r>
            <a:r>
              <a:rPr b="1" spc="-66" dirty="0">
                <a:latin typeface="Courier New"/>
                <a:cs typeface="Courier New"/>
              </a:rPr>
              <a:t> </a:t>
            </a:r>
            <a:r>
              <a:rPr b="1" spc="15" dirty="0">
                <a:latin typeface="Courier New"/>
                <a:cs typeface="Courier New"/>
              </a:rPr>
              <a:t>1010</a:t>
            </a:r>
            <a:r>
              <a:rPr sz="1700" b="1" spc="22" baseline="-21739" dirty="0">
                <a:latin typeface="Courier New"/>
                <a:cs typeface="Courier New"/>
              </a:rPr>
              <a:t>B</a:t>
            </a:r>
            <a:endParaRPr sz="1700" baseline="-21739">
              <a:latin typeface="Courier New"/>
              <a:cs typeface="Courier New"/>
            </a:endParaRPr>
          </a:p>
          <a:p>
            <a:pPr marL="299748" marR="30809" indent="-642">
              <a:lnSpc>
                <a:spcPts val="2102"/>
              </a:lnSpc>
              <a:spcBef>
                <a:spcPts val="162"/>
              </a:spcBef>
            </a:pPr>
            <a:r>
              <a:rPr b="1" spc="10" dirty="0">
                <a:latin typeface="Courier New"/>
                <a:cs typeface="Courier New"/>
              </a:rPr>
              <a:t>----  </a:t>
            </a:r>
            <a:r>
              <a:rPr b="1" spc="15" dirty="0">
                <a:latin typeface="Courier New"/>
                <a:cs typeface="Courier New"/>
              </a:rPr>
              <a:t>1001</a:t>
            </a:r>
            <a:r>
              <a:rPr sz="1700" b="1" spc="30" baseline="-21739" dirty="0">
                <a:latin typeface="Courier New"/>
                <a:cs typeface="Courier New"/>
              </a:rPr>
              <a:t>B</a:t>
            </a:r>
            <a:endParaRPr sz="1700" baseline="-21739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1880" y="1827462"/>
            <a:ext cx="3353869" cy="1753313"/>
          </a:xfrm>
          <a:custGeom>
            <a:avLst/>
            <a:gdLst/>
            <a:ahLst/>
            <a:cxnLst/>
            <a:rect l="l" t="t" r="r" b="b"/>
            <a:pathLst>
              <a:path w="3316604" h="1735454">
                <a:moveTo>
                  <a:pt x="0" y="1735051"/>
                </a:moveTo>
                <a:lnTo>
                  <a:pt x="3316224" y="1735051"/>
                </a:lnTo>
                <a:lnTo>
                  <a:pt x="3316224" y="0"/>
                </a:lnTo>
                <a:lnTo>
                  <a:pt x="0" y="0"/>
                </a:lnTo>
                <a:lnTo>
                  <a:pt x="0" y="1735051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879" y="1827461"/>
            <a:ext cx="3353869" cy="1753313"/>
          </a:xfrm>
          <a:custGeom>
            <a:avLst/>
            <a:gdLst/>
            <a:ahLst/>
            <a:cxnLst/>
            <a:rect l="l" t="t" r="r" b="b"/>
            <a:pathLst>
              <a:path w="3316604" h="1735454">
                <a:moveTo>
                  <a:pt x="0" y="0"/>
                </a:moveTo>
                <a:lnTo>
                  <a:pt x="3316223" y="0"/>
                </a:lnTo>
                <a:lnTo>
                  <a:pt x="3316223" y="1735051"/>
                </a:lnTo>
                <a:lnTo>
                  <a:pt x="0" y="1735051"/>
                </a:lnTo>
                <a:lnTo>
                  <a:pt x="0" y="0"/>
                </a:lnTo>
                <a:close/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63339" y="2414427"/>
            <a:ext cx="561868" cy="1125251"/>
          </a:xfrm>
          <a:prstGeom prst="rect">
            <a:avLst/>
          </a:prstGeom>
        </p:spPr>
        <p:txBody>
          <a:bodyPr vert="horz" wrap="square" lIns="0" tIns="16688" rIns="0" bIns="0" rtlCol="0">
            <a:spAutoFit/>
          </a:bodyPr>
          <a:lstStyle/>
          <a:p>
            <a:pPr marR="5135" algn="r">
              <a:spcBef>
                <a:spcPts val="131"/>
              </a:spcBef>
            </a:pPr>
            <a:r>
              <a:rPr b="1" spc="10" dirty="0">
                <a:latin typeface="Courier New"/>
                <a:cs typeface="Courier New"/>
              </a:rPr>
              <a:t>10</a:t>
            </a:r>
            <a:endParaRPr>
              <a:latin typeface="Courier New"/>
              <a:cs typeface="Courier New"/>
            </a:endParaRPr>
          </a:p>
          <a:p>
            <a:pPr marR="5135" algn="r">
              <a:lnSpc>
                <a:spcPts val="2113"/>
              </a:lnSpc>
              <a:spcBef>
                <a:spcPts val="76"/>
              </a:spcBef>
              <a:tabLst>
                <a:tab pos="410789" algn="l"/>
              </a:tabLst>
            </a:pPr>
            <a:r>
              <a:rPr spc="15" dirty="0">
                <a:latin typeface="Courier New"/>
                <a:cs typeface="Courier New"/>
              </a:rPr>
              <a:t>-	</a:t>
            </a:r>
            <a:r>
              <a:rPr b="1" spc="15" dirty="0">
                <a:latin typeface="Courier New"/>
                <a:cs typeface="Courier New"/>
              </a:rPr>
              <a:t>7</a:t>
            </a:r>
            <a:endParaRPr>
              <a:latin typeface="Courier New"/>
              <a:cs typeface="Courier New"/>
            </a:endParaRPr>
          </a:p>
          <a:p>
            <a:pPr marR="5135" algn="r">
              <a:lnSpc>
                <a:spcPts val="2113"/>
              </a:lnSpc>
            </a:pPr>
            <a:r>
              <a:rPr b="1" spc="10" dirty="0">
                <a:latin typeface="Courier New"/>
                <a:cs typeface="Courier New"/>
              </a:rPr>
              <a:t>--</a:t>
            </a:r>
            <a:endParaRPr>
              <a:latin typeface="Courier New"/>
              <a:cs typeface="Courier New"/>
            </a:endParaRPr>
          </a:p>
          <a:p>
            <a:pPr marR="5135" algn="r">
              <a:spcBef>
                <a:spcPts val="76"/>
              </a:spcBef>
            </a:pPr>
            <a:r>
              <a:rPr b="1" spc="15" dirty="0">
                <a:latin typeface="Courier New"/>
                <a:cs typeface="Courier New"/>
              </a:rPr>
              <a:t>3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5316" y="1868726"/>
            <a:ext cx="979256" cy="1670554"/>
          </a:xfrm>
          <a:prstGeom prst="rect">
            <a:avLst/>
          </a:prstGeom>
        </p:spPr>
        <p:txBody>
          <a:bodyPr vert="horz" wrap="square" lIns="0" tIns="16688" rIns="0" bIns="0" rtlCol="0">
            <a:spAutoFit/>
          </a:bodyPr>
          <a:lstStyle/>
          <a:p>
            <a:pPr marL="437104">
              <a:spcBef>
                <a:spcPts val="131"/>
              </a:spcBef>
            </a:pPr>
            <a:r>
              <a:rPr b="1" spc="10" dirty="0">
                <a:solidFill>
                  <a:srgbClr val="FF0000"/>
                </a:solidFill>
                <a:latin typeface="Courier New"/>
                <a:cs typeface="Courier New"/>
              </a:rPr>
              <a:t>12</a:t>
            </a:r>
            <a:endParaRPr>
              <a:latin typeface="Courier New"/>
              <a:cs typeface="Courier New"/>
            </a:endParaRPr>
          </a:p>
          <a:p>
            <a:pPr marL="299748">
              <a:lnSpc>
                <a:spcPts val="2113"/>
              </a:lnSpc>
              <a:spcBef>
                <a:spcPts val="76"/>
              </a:spcBef>
            </a:pPr>
            <a:r>
              <a:rPr b="1" spc="10" dirty="0">
                <a:solidFill>
                  <a:srgbClr val="FF0000"/>
                </a:solidFill>
                <a:latin typeface="Courier New"/>
                <a:cs typeface="Courier New"/>
              </a:rPr>
              <a:t>0202</a:t>
            </a:r>
            <a:endParaRPr>
              <a:latin typeface="Courier New"/>
              <a:cs typeface="Courier New"/>
            </a:endParaRPr>
          </a:p>
          <a:p>
            <a:pPr marL="299748">
              <a:lnSpc>
                <a:spcPts val="2113"/>
              </a:lnSpc>
            </a:pPr>
            <a:r>
              <a:rPr b="1" spc="15" dirty="0">
                <a:latin typeface="Courier New"/>
                <a:cs typeface="Courier New"/>
              </a:rPr>
              <a:t>1010</a:t>
            </a:r>
            <a:r>
              <a:rPr sz="1700" b="1" spc="22" baseline="-21739" dirty="0">
                <a:latin typeface="Courier New"/>
                <a:cs typeface="Courier New"/>
              </a:rPr>
              <a:t>B</a:t>
            </a:r>
            <a:endParaRPr sz="1700" baseline="-21739">
              <a:latin typeface="Courier New"/>
              <a:cs typeface="Courier New"/>
            </a:endParaRPr>
          </a:p>
          <a:p>
            <a:pPr marL="25674">
              <a:lnSpc>
                <a:spcPts val="2113"/>
              </a:lnSpc>
              <a:spcBef>
                <a:spcPts val="76"/>
              </a:spcBef>
            </a:pPr>
            <a:r>
              <a:rPr b="1" spc="15" dirty="0">
                <a:latin typeface="Courier New"/>
                <a:cs typeface="Courier New"/>
              </a:rPr>
              <a:t>-</a:t>
            </a:r>
            <a:r>
              <a:rPr b="1" spc="-66" dirty="0">
                <a:latin typeface="Courier New"/>
                <a:cs typeface="Courier New"/>
              </a:rPr>
              <a:t> </a:t>
            </a:r>
            <a:r>
              <a:rPr b="1" spc="15" dirty="0">
                <a:latin typeface="Courier New"/>
                <a:cs typeface="Courier New"/>
              </a:rPr>
              <a:t>0111</a:t>
            </a:r>
            <a:r>
              <a:rPr sz="1700" b="1" spc="22" baseline="-21739" dirty="0">
                <a:latin typeface="Courier New"/>
                <a:cs typeface="Courier New"/>
              </a:rPr>
              <a:t>B</a:t>
            </a:r>
            <a:endParaRPr sz="1700" baseline="-21739">
              <a:latin typeface="Courier New"/>
              <a:cs typeface="Courier New"/>
            </a:endParaRPr>
          </a:p>
          <a:p>
            <a:pPr marL="299748">
              <a:lnSpc>
                <a:spcPts val="2113"/>
              </a:lnSpc>
            </a:pPr>
            <a:r>
              <a:rPr b="1" spc="10" dirty="0">
                <a:latin typeface="Courier New"/>
                <a:cs typeface="Courier New"/>
              </a:rPr>
              <a:t>----</a:t>
            </a:r>
            <a:endParaRPr>
              <a:latin typeface="Courier New"/>
              <a:cs typeface="Courier New"/>
            </a:endParaRPr>
          </a:p>
          <a:p>
            <a:pPr marL="299748">
              <a:spcBef>
                <a:spcPts val="76"/>
              </a:spcBef>
            </a:pPr>
            <a:r>
              <a:rPr b="1" spc="15" dirty="0">
                <a:latin typeface="Courier New"/>
                <a:cs typeface="Courier New"/>
              </a:rPr>
              <a:t>0011</a:t>
            </a:r>
            <a:r>
              <a:rPr sz="1700" b="1" spc="22" baseline="-21739" dirty="0">
                <a:latin typeface="Courier New"/>
                <a:cs typeface="Courier New"/>
              </a:rPr>
              <a:t>B</a:t>
            </a:r>
            <a:endParaRPr sz="1700" baseline="-21739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8844" y="1860317"/>
            <a:ext cx="3533667" cy="1145289"/>
          </a:xfrm>
          <a:prstGeom prst="rect">
            <a:avLst/>
          </a:prstGeom>
        </p:spPr>
        <p:txBody>
          <a:bodyPr vert="horz" wrap="square" lIns="0" tIns="9628" rIns="0" bIns="0" rtlCol="0">
            <a:spAutoFit/>
          </a:bodyPr>
          <a:lstStyle/>
          <a:p>
            <a:pPr marL="12837" marR="784350">
              <a:lnSpc>
                <a:spcPct val="101699"/>
              </a:lnSpc>
              <a:spcBef>
                <a:spcPts val="76"/>
              </a:spcBef>
            </a:pPr>
            <a:r>
              <a:rPr sz="2400" spc="5" dirty="0">
                <a:latin typeface="Times New Roman" pitchFamily="18" charset="0"/>
                <a:cs typeface="Times New Roman" pitchFamily="18" charset="0"/>
              </a:rPr>
              <a:t>Start at right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column  Proceed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leftward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12837">
              <a:spcBef>
                <a:spcPts val="51"/>
              </a:spcBef>
            </a:pPr>
            <a:r>
              <a:rPr sz="2400" spc="10" dirty="0">
                <a:latin typeface="Times New Roman" pitchFamily="18" charset="0"/>
                <a:cs typeface="Times New Roman" pitchFamily="18" charset="0"/>
              </a:rPr>
              <a:t>Borrow 2 when</a:t>
            </a:r>
            <a:r>
              <a:rPr sz="2400" spc="-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necessary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Binary Number Subtraction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Grp="1" noChangeArrowheads="1"/>
          </p:cNvSpPr>
          <p:nvPr>
            <p:ph idx="1"/>
          </p:nvPr>
        </p:nvSpPr>
        <p:spPr>
          <a:xfrm>
            <a:off x="228600" y="304801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addition of following binary numbers?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lphaLcParenR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101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+ 110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457200" indent="-457200">
              <a:buFont typeface="+mj-lt"/>
              <a:buAutoNum type="alphaLcParenR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10101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+ 11100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lphaLcParenR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111011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+ 110110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lphaLcParenR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266700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Find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ubstraction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of following binary numbers?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11111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- 10011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 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=1100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101100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- 100110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110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111111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- 100111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 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=11000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Binary to Decimal Conversion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easiest method for converting a binary number to its decimal equivalent is to use the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Multiplication Algorithm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Multiply the binary digits by increasing powers of two, starting from the right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Then, to find the decimal number equivalent, sum those products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Convert (10101101)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to its decimal equivalent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Binary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1   0   1   0   1   1   0   1 </a:t>
            </a:r>
          </a:p>
          <a:p>
            <a:pPr>
              <a:buFont typeface="Wingdings" pitchFamily="2" charset="2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Positional Values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2057400" y="3048000"/>
            <a:ext cx="23622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7781925" y="3116263"/>
            <a:ext cx="2286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b="1">
                <a:solidFill>
                  <a:srgbClr val="FF0000"/>
                </a:solidFill>
                <a:latin typeface="Arial Narrow" pitchFamily="34" charset="0"/>
              </a:rPr>
              <a:t>x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7378700" y="3105150"/>
            <a:ext cx="228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b="1">
                <a:solidFill>
                  <a:srgbClr val="FF0000"/>
                </a:solidFill>
                <a:latin typeface="Arial Narrow" pitchFamily="34" charset="0"/>
              </a:rPr>
              <a:t>x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6945313" y="3092450"/>
            <a:ext cx="228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b="1">
                <a:solidFill>
                  <a:srgbClr val="FF0000"/>
                </a:solidFill>
                <a:latin typeface="Arial Narrow" pitchFamily="34" charset="0"/>
              </a:rPr>
              <a:t>x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6532563" y="3108325"/>
            <a:ext cx="228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b="1">
                <a:solidFill>
                  <a:srgbClr val="FF0000"/>
                </a:solidFill>
                <a:latin typeface="Arial Narrow" pitchFamily="34" charset="0"/>
              </a:rPr>
              <a:t>x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6111875" y="3108325"/>
            <a:ext cx="228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b="1">
                <a:solidFill>
                  <a:srgbClr val="FF0000"/>
                </a:solidFill>
                <a:latin typeface="Arial Narrow" pitchFamily="34" charset="0"/>
              </a:rPr>
              <a:t>x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5694363" y="3100388"/>
            <a:ext cx="2286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b="1">
                <a:solidFill>
                  <a:srgbClr val="FF0000"/>
                </a:solidFill>
                <a:latin typeface="Arial Narrow" pitchFamily="34" charset="0"/>
              </a:rPr>
              <a:t>x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5257800" y="3094038"/>
            <a:ext cx="3048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b="1">
                <a:solidFill>
                  <a:srgbClr val="FF0000"/>
                </a:solidFill>
                <a:latin typeface="Arial Narrow" pitchFamily="34" charset="0"/>
              </a:rPr>
              <a:t>x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4845050" y="3108325"/>
            <a:ext cx="228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b="1">
                <a:solidFill>
                  <a:srgbClr val="FF0000"/>
                </a:solidFill>
                <a:latin typeface="Arial Narrow" pitchFamily="34" charset="0"/>
              </a:rPr>
              <a:t>x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7794625" y="3581400"/>
            <a:ext cx="533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>
                <a:latin typeface="Arial Unicode MS" pitchFamily="50" charset="-128"/>
              </a:rPr>
              <a:t>2</a:t>
            </a:r>
            <a:r>
              <a:rPr lang="en-US" baseline="30000">
                <a:latin typeface="Arial Unicode MS" pitchFamily="50" charset="-128"/>
              </a:rPr>
              <a:t>0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7381875" y="3581400"/>
            <a:ext cx="533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>
                <a:latin typeface="Arial Unicode MS" pitchFamily="50" charset="-128"/>
              </a:rPr>
              <a:t>2</a:t>
            </a:r>
            <a:r>
              <a:rPr lang="en-US" baseline="30000">
                <a:latin typeface="Arial Unicode MS" pitchFamily="50" charset="-128"/>
              </a:rPr>
              <a:t>1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6931025" y="3581400"/>
            <a:ext cx="533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>
                <a:latin typeface="Arial Unicode MS" pitchFamily="50" charset="-128"/>
              </a:rPr>
              <a:t>2</a:t>
            </a:r>
            <a:r>
              <a:rPr lang="en-US" baseline="30000">
                <a:latin typeface="Arial Unicode MS" pitchFamily="50" charset="-128"/>
              </a:rPr>
              <a:t>2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6523038" y="3581400"/>
            <a:ext cx="533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>
                <a:latin typeface="Arial Unicode MS" pitchFamily="50" charset="-128"/>
              </a:rPr>
              <a:t>2</a:t>
            </a:r>
            <a:r>
              <a:rPr lang="en-US" baseline="30000">
                <a:latin typeface="Arial Unicode MS" pitchFamily="50" charset="-128"/>
              </a:rPr>
              <a:t>3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6097588" y="3581400"/>
            <a:ext cx="533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>
                <a:latin typeface="Arial Unicode MS" pitchFamily="50" charset="-128"/>
              </a:rPr>
              <a:t>2</a:t>
            </a:r>
            <a:r>
              <a:rPr lang="en-US" baseline="30000">
                <a:latin typeface="Arial Unicode MS" pitchFamily="50" charset="-128"/>
              </a:rPr>
              <a:t>4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5695950" y="3581400"/>
            <a:ext cx="533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>
                <a:latin typeface="Arial Unicode MS" pitchFamily="50" charset="-128"/>
              </a:rPr>
              <a:t>2</a:t>
            </a:r>
            <a:r>
              <a:rPr lang="en-US" baseline="30000">
                <a:latin typeface="Arial Unicode MS" pitchFamily="50" charset="-128"/>
              </a:rPr>
              <a:t>5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5257800" y="3581400"/>
            <a:ext cx="533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>
                <a:latin typeface="Arial Unicode MS" pitchFamily="50" charset="-128"/>
              </a:rPr>
              <a:t>2</a:t>
            </a:r>
            <a:r>
              <a:rPr lang="en-US" baseline="30000">
                <a:latin typeface="Arial Unicode MS" pitchFamily="50" charset="-128"/>
              </a:rPr>
              <a:t>6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4846638" y="3579813"/>
            <a:ext cx="533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dirty="0">
                <a:latin typeface="Arial Unicode MS" pitchFamily="50" charset="-128"/>
              </a:rPr>
              <a:t>2</a:t>
            </a:r>
            <a:r>
              <a:rPr lang="en-US" baseline="30000" dirty="0">
                <a:latin typeface="Arial Unicode MS" pitchFamily="50" charset="-128"/>
              </a:rPr>
              <a:t>7</a:t>
            </a:r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>
            <a:off x="3352800" y="3810000"/>
            <a:ext cx="13716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>
            <a:off x="4800600" y="3962400"/>
            <a:ext cx="3429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4648200" y="4191000"/>
            <a:ext cx="4191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dirty="0">
                <a:latin typeface="Arial Unicode MS" pitchFamily="50" charset="-128"/>
              </a:rPr>
              <a:t>128 + 32 + 8 + 4 + 1</a:t>
            </a:r>
            <a:endParaRPr lang="en-US" sz="1200" dirty="0">
              <a:latin typeface="Arial Unicode MS" pitchFamily="50" charset="-128"/>
            </a:endParaRPr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1158875" y="4205288"/>
            <a:ext cx="16002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Products</a:t>
            </a:r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>
            <a:off x="2590800" y="4419600"/>
            <a:ext cx="2057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3886200" y="5105400"/>
            <a:ext cx="2362200" cy="698500"/>
          </a:xfrm>
          <a:prstGeom prst="rect">
            <a:avLst/>
          </a:prstGeom>
          <a:noFill/>
          <a:ln w="57150" cap="sq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3600">
                <a:latin typeface="Arial Unicode MS" pitchFamily="50" charset="-128"/>
              </a:rPr>
              <a:t>173</a:t>
            </a:r>
            <a:r>
              <a:rPr lang="en-US" sz="3600" baseline="-25000">
                <a:latin typeface="Arial Unicode MS" pitchFamily="50" charset="-128"/>
              </a:rPr>
              <a:t>10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Binary to Decimal Conversion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Binary to Decimal Conversion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37338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what is Decimal value of following binary numbers?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10110  =22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100101 =37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110101 =53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447800"/>
            <a:ext cx="7772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1100110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= 1×2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+ 1×2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+ 0×2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+ 0*2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+ 1*2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+ 1×2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+ 0*2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= 64 + 32 + 4 + 2 = 102.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(10110)₂ = (1 × 2⁴) + (0 × 2³) + (1 × 2²) + (1 × 2¹) + (0 × 2⁰) = 22₁₀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(100101)₂ = (1 × 2⁵) + (0 × 2⁴) + (0 × 2³) + (1 × 2²) + (0 × 2¹) + (1 × 2⁰) = 37₁₀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048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(110101)₂ = (1 × 2⁵) + (1 × 2⁴) + (0 × 2³) + (1 × 2²) + (0 × 2¹) + (1 × 2⁰) = 53₁₀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INTRODUCTION TO NUMBERING SYSTEMS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3200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are all familiar with the decimal number system (Base 10).  Some other number systems that we will work with are: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Clr>
                <a:schemeClr val="hlink"/>
              </a:buClr>
            </a:pP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Binary 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Base 2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</a:pP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Octal  Base 8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</a:pP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Hexadecimal  Base 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OCTAL NUMBER SYSTEM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Also known as the 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Base 8 System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Uses digits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0 - 7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Readily converts to binary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Groups of three (binary) digits can be used to represent each octal digit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Also uses multiplication and division algorithms for conversion to and from base 10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5871681" cy="568257"/>
          </a:xfrm>
          <a:prstGeom prst="rect">
            <a:avLst/>
          </a:prstGeom>
        </p:spPr>
        <p:txBody>
          <a:bodyPr vert="horz" wrap="square" lIns="0" tIns="14121" rIns="0" bIns="0" rtlCol="0">
            <a:spAutoFit/>
          </a:bodyPr>
          <a:lstStyle/>
          <a:p>
            <a:pPr marL="12837">
              <a:spcBef>
                <a:spcPts val="111"/>
              </a:spcBef>
            </a:pPr>
            <a:r>
              <a:rPr sz="3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Decimal-Octal</a:t>
            </a:r>
            <a:r>
              <a:rPr sz="3600" spc="-1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Equivalence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627322" y="6372176"/>
            <a:ext cx="229242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74">
              <a:lnSpc>
                <a:spcPts val="1622"/>
              </a:lnSpc>
            </a:pPr>
            <a:fld id="{81D60167-4931-47E6-BA6A-407CBD079E47}" type="slidenum">
              <a:rPr spc="15" dirty="0"/>
              <a:pPr marL="25674">
                <a:lnSpc>
                  <a:spcPts val="1622"/>
                </a:lnSpc>
              </a:pPr>
              <a:t>21</a:t>
            </a:fld>
            <a:endParaRPr spc="1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84451" y="1370596"/>
          <a:ext cx="6631326" cy="5074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525"/>
                <a:gridCol w="937517"/>
                <a:gridCol w="228600"/>
                <a:gridCol w="2058042"/>
                <a:gridCol w="228600"/>
                <a:gridCol w="1120525"/>
                <a:gridCol w="937517"/>
              </a:tblGrid>
              <a:tr h="376643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 pitchFamily="18" charset="0"/>
                          <a:cs typeface="Times New Roman" pitchFamily="18" charset="0"/>
                        </a:rPr>
                        <a:t>Decimal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72493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 pitchFamily="18" charset="0"/>
                          <a:cs typeface="Times New Roman" pitchFamily="18" charset="0"/>
                        </a:rPr>
                        <a:t>Octal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7249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 pitchFamily="18" charset="0"/>
                          <a:cs typeface="Times New Roman" pitchFamily="18" charset="0"/>
                        </a:rPr>
                        <a:t>Decimal</a:t>
                      </a:r>
                      <a:r>
                        <a:rPr sz="1800" spc="-5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 pitchFamily="18" charset="0"/>
                          <a:cs typeface="Times New Roman" pitchFamily="18" charset="0"/>
                        </a:rPr>
                        <a:t>Octal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7249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 pitchFamily="18" charset="0"/>
                          <a:cs typeface="Times New Roman" pitchFamily="18" charset="0"/>
                        </a:rPr>
                        <a:t>Decimal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73776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 pitchFamily="18" charset="0"/>
                          <a:cs typeface="Times New Roman" pitchFamily="18" charset="0"/>
                        </a:rPr>
                        <a:t>Octal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73776" marB="0"/>
                </a:tc>
              </a:tr>
              <a:tr h="272850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  <a:tabLst>
                          <a:tab pos="813435" algn="l"/>
                        </a:tabLst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6	</a:t>
                      </a: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72850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  <a:tabLst>
                          <a:tab pos="813435" algn="l"/>
                        </a:tabLst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7	</a:t>
                      </a: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7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72850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  <a:tabLst>
                          <a:tab pos="813435" algn="l"/>
                        </a:tabLst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8	</a:t>
                      </a: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72850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  <a:tabLst>
                          <a:tab pos="813435" algn="l"/>
                        </a:tabLst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9	</a:t>
                      </a: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7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79195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  <a:tabLst>
                          <a:tab pos="813435" algn="l"/>
                        </a:tabLst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0	</a:t>
                      </a: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72850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  <a:tabLst>
                          <a:tab pos="813435" algn="l"/>
                        </a:tabLst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1	</a:t>
                      </a: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72850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  <a:tabLst>
                          <a:tab pos="813435" algn="l"/>
                        </a:tabLst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2	</a:t>
                      </a: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7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72850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  <a:tabLst>
                          <a:tab pos="813435" algn="l"/>
                        </a:tabLst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3	</a:t>
                      </a: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72850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  <a:tabLst>
                          <a:tab pos="813435" algn="l"/>
                        </a:tabLst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4	</a:t>
                      </a: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7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79195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  <a:tabLst>
                          <a:tab pos="813435" algn="l"/>
                        </a:tabLst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5	</a:t>
                      </a: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72850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  <a:tabLst>
                          <a:tab pos="813435" algn="l"/>
                        </a:tabLst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6	</a:t>
                      </a: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72849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  <a:tabLst>
                          <a:tab pos="813435" algn="l"/>
                        </a:tabLst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7	</a:t>
                      </a: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7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72850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  <a:tabLst>
                          <a:tab pos="813435" algn="l"/>
                        </a:tabLst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8	</a:t>
                      </a: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72850">
                <a:tc>
                  <a:txBody>
                    <a:bodyPr/>
                    <a:lstStyle/>
                    <a:p>
                      <a:pPr marR="59690" algn="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55"/>
                        </a:lnSpc>
                        <a:tabLst>
                          <a:tab pos="813435" algn="l"/>
                        </a:tabLst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9	</a:t>
                      </a: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7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79195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  <a:tabLst>
                          <a:tab pos="813435" algn="l"/>
                        </a:tabLst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0	</a:t>
                      </a: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77589">
                <a:tc>
                  <a:txBody>
                    <a:bodyPr/>
                    <a:lstStyle/>
                    <a:p>
                      <a:pPr marR="59690" algn="r">
                        <a:lnSpc>
                          <a:spcPts val="1905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05"/>
                        </a:lnSpc>
                        <a:tabLst>
                          <a:tab pos="813435" algn="l"/>
                        </a:tabLst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1	</a:t>
                      </a: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3086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3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...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830"/>
                        </a:lnSpc>
                      </a:pP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...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5718853" cy="629812"/>
          </a:xfrm>
          <a:prstGeom prst="rect">
            <a:avLst/>
          </a:prstGeom>
        </p:spPr>
        <p:txBody>
          <a:bodyPr vert="horz" wrap="square" lIns="0" tIns="14121" rIns="0" bIns="0" rtlCol="0">
            <a:spAutoFit/>
          </a:bodyPr>
          <a:lstStyle/>
          <a:p>
            <a:pPr marL="12837">
              <a:spcBef>
                <a:spcPts val="111"/>
              </a:spcBef>
            </a:pPr>
            <a:r>
              <a:rPr sz="4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Decimal-Octal</a:t>
            </a:r>
            <a:r>
              <a:rPr sz="4000" spc="-5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066800"/>
            <a:ext cx="6737279" cy="384887"/>
          </a:xfrm>
          <a:prstGeom prst="rect">
            <a:avLst/>
          </a:prstGeom>
        </p:spPr>
        <p:txBody>
          <a:bodyPr vert="horz" wrap="square" lIns="0" tIns="15405" rIns="0" bIns="0" rtlCol="0">
            <a:spAutoFit/>
          </a:bodyPr>
          <a:lstStyle/>
          <a:p>
            <a:pPr marL="12837">
              <a:spcBef>
                <a:spcPts val="121"/>
              </a:spcBef>
            </a:pPr>
            <a:r>
              <a:rPr sz="2400" spc="5" dirty="0">
                <a:latin typeface="Times New Roman" pitchFamily="18" charset="0"/>
                <a:cs typeface="Times New Roman" pitchFamily="18" charset="0"/>
              </a:rPr>
              <a:t>Octal to 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decimal: expand using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positional</a:t>
            </a:r>
            <a:r>
              <a:rPr sz="24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notation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08" y="3439041"/>
            <a:ext cx="4533472" cy="384887"/>
          </a:xfrm>
          <a:prstGeom prst="rect">
            <a:avLst/>
          </a:prstGeom>
        </p:spPr>
        <p:txBody>
          <a:bodyPr vert="horz" wrap="square" lIns="0" tIns="15405" rIns="0" bIns="0" rtlCol="0">
            <a:spAutoFit/>
          </a:bodyPr>
          <a:lstStyle/>
          <a:p>
            <a:pPr marL="12837">
              <a:spcBef>
                <a:spcPts val="121"/>
              </a:spcBef>
            </a:pPr>
            <a:r>
              <a:rPr sz="2400" spc="10" dirty="0">
                <a:latin typeface="Times New Roman" pitchFamily="18" charset="0"/>
                <a:cs typeface="Times New Roman" pitchFamily="18" charset="0"/>
              </a:rPr>
              <a:t>Decimal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to octal: 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shortcut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13097" y="1903606"/>
          <a:ext cx="3504129" cy="923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617092"/>
                <a:gridCol w="548382"/>
                <a:gridCol w="1424255"/>
              </a:tblGrid>
              <a:tr h="630537">
                <a:tc gridSpan="4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20"/>
                        </a:spcBef>
                        <a:tabLst>
                          <a:tab pos="587375" algn="l"/>
                        </a:tabLst>
                      </a:pPr>
                      <a:r>
                        <a:rPr sz="1800" spc="15" dirty="0"/>
                        <a:t>37</a:t>
                      </a:r>
                      <a:r>
                        <a:rPr sz="1700" spc="22" baseline="-21739" dirty="0"/>
                        <a:t>O	</a:t>
                      </a:r>
                      <a:r>
                        <a:rPr sz="1800" spc="15" dirty="0"/>
                        <a:t>= (3*8</a:t>
                      </a:r>
                      <a:r>
                        <a:rPr sz="1700" spc="22" baseline="26570" dirty="0"/>
                        <a:t>1</a:t>
                      </a:r>
                      <a:r>
                        <a:rPr sz="1800" spc="15" dirty="0"/>
                        <a:t>) +</a:t>
                      </a:r>
                      <a:r>
                        <a:rPr sz="1800" spc="-5" dirty="0"/>
                        <a:t> </a:t>
                      </a:r>
                      <a:r>
                        <a:rPr sz="1800" spc="15" dirty="0"/>
                        <a:t>(7*8</a:t>
                      </a:r>
                      <a:r>
                        <a:rPr sz="1700" spc="22" baseline="26570" dirty="0"/>
                        <a:t>0</a:t>
                      </a:r>
                      <a:r>
                        <a:rPr sz="1800" spc="15" dirty="0"/>
                        <a:t>)</a:t>
                      </a:r>
                      <a:endParaRPr sz="1800"/>
                    </a:p>
                    <a:p>
                      <a:pPr marL="633095">
                        <a:lnSpc>
                          <a:spcPct val="100000"/>
                        </a:lnSpc>
                        <a:spcBef>
                          <a:spcPts val="80"/>
                        </a:spcBef>
                        <a:tabLst>
                          <a:tab pos="1040130" algn="l"/>
                          <a:tab pos="1718310" algn="l"/>
                          <a:tab pos="2261235" algn="l"/>
                        </a:tabLst>
                      </a:pPr>
                      <a:r>
                        <a:rPr sz="1800" spc="15" dirty="0"/>
                        <a:t>=	24	+	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3889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2710">
                <a:tc>
                  <a:txBody>
                    <a:bodyPr/>
                    <a:lstStyle/>
                    <a:p>
                      <a:pPr marR="127635" algn="r">
                        <a:lnSpc>
                          <a:spcPts val="1860"/>
                        </a:lnSpc>
                      </a:pPr>
                      <a:r>
                        <a:rPr sz="1800" dirty="0"/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860"/>
                        </a:lnSpc>
                      </a:pPr>
                      <a:r>
                        <a:rPr sz="1800" spc="15" dirty="0"/>
                        <a:t>31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95664" y="4264078"/>
            <a:ext cx="3048856" cy="61996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52631" rIns="0" bIns="0" rtlCol="0">
            <a:spAutoFit/>
          </a:bodyPr>
          <a:lstStyle/>
          <a:p>
            <a:pPr marR="1027615" algn="r">
              <a:spcBef>
                <a:spcPts val="413"/>
              </a:spcBef>
            </a:pPr>
            <a:r>
              <a:rPr b="1" spc="15" dirty="0">
                <a:latin typeface="Courier New"/>
                <a:cs typeface="Courier New"/>
              </a:rPr>
              <a:t>31 / 8 = 3 R</a:t>
            </a:r>
            <a:r>
              <a:rPr b="1" spc="-66" dirty="0">
                <a:latin typeface="Courier New"/>
                <a:cs typeface="Courier New"/>
              </a:rPr>
              <a:t> </a:t>
            </a:r>
            <a:r>
              <a:rPr b="1" spc="15" dirty="0">
                <a:latin typeface="Courier New"/>
                <a:cs typeface="Courier New"/>
              </a:rPr>
              <a:t>7</a:t>
            </a:r>
            <a:endParaRPr>
              <a:latin typeface="Courier New"/>
              <a:cs typeface="Courier New"/>
            </a:endParaRPr>
          </a:p>
          <a:p>
            <a:pPr marR="1027615" algn="r">
              <a:spcBef>
                <a:spcPts val="76"/>
              </a:spcBef>
            </a:pPr>
            <a:r>
              <a:rPr b="1" spc="15" dirty="0">
                <a:latin typeface="Courier New"/>
                <a:cs typeface="Courier New"/>
              </a:rPr>
              <a:t>3 / 8 = 0 R</a:t>
            </a:r>
            <a:r>
              <a:rPr b="1" spc="-66" dirty="0">
                <a:latin typeface="Courier New"/>
                <a:cs typeface="Courier New"/>
              </a:rPr>
              <a:t> </a:t>
            </a:r>
            <a:r>
              <a:rPr b="1" spc="15" dirty="0">
                <a:latin typeface="Courier New"/>
                <a:cs typeface="Courier New"/>
              </a:rPr>
              <a:t>3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8627322" y="6372176"/>
            <a:ext cx="229242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74">
              <a:lnSpc>
                <a:spcPts val="1622"/>
              </a:lnSpc>
            </a:pPr>
            <a:fld id="{81D60167-4931-47E6-BA6A-407CBD079E47}" type="slidenum">
              <a:rPr spc="15" dirty="0"/>
              <a:pPr marL="25674">
                <a:lnSpc>
                  <a:spcPts val="1622"/>
                </a:lnSpc>
              </a:pPr>
              <a:t>22</a:t>
            </a:fld>
            <a:endParaRPr spc="1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Grp="1" noChangeArrowheads="1"/>
          </p:cNvSpPr>
          <p:nvPr>
            <p:ph idx="1"/>
          </p:nvPr>
        </p:nvSpPr>
        <p:spPr>
          <a:xfrm>
            <a:off x="0" y="22860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what is Octal value of following decimals?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756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1351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352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274320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Find what is decimal value of following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Octals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?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351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8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2136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8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157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8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52400"/>
          <a:ext cx="3086100" cy="2377440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b="0" i="0" dirty="0"/>
                        <a:t>Division</a:t>
                      </a:r>
                      <a:br>
                        <a:rPr lang="en-US" b="0" i="0" dirty="0"/>
                      </a:br>
                      <a:r>
                        <a:rPr lang="en-US" b="0" i="0" dirty="0"/>
                        <a:t>by 8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0" i="0" dirty="0"/>
                        <a:t>Quotient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 latinLnBrk="1"/>
                      <a:r>
                        <a:rPr lang="en-US" b="0" i="0"/>
                        <a:t>Remainder</a:t>
                      </a:r>
                    </a:p>
                    <a:p>
                      <a:pPr algn="l" fontAlgn="b"/>
                      <a:r>
                        <a:rPr lang="en-US" b="0" i="0"/>
                        <a:t>(Digit)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(756)/8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94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(94)/8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11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(11)/8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1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(1)/8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0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24400" y="152400"/>
          <a:ext cx="3086100" cy="2377440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b="0" i="0" dirty="0"/>
                        <a:t>Division</a:t>
                      </a:r>
                      <a:br>
                        <a:rPr lang="en-US" b="0" i="0" dirty="0"/>
                      </a:br>
                      <a:r>
                        <a:rPr lang="en-US" b="0" i="0" dirty="0"/>
                        <a:t>by 8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0" i="0" dirty="0"/>
                        <a:t>Quotient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 latinLnBrk="1"/>
                      <a:r>
                        <a:rPr lang="en-US" b="0" i="0"/>
                        <a:t>Remainder</a:t>
                      </a:r>
                    </a:p>
                    <a:p>
                      <a:pPr algn="l" fontAlgn="b"/>
                      <a:r>
                        <a:rPr lang="en-US" b="0" i="0"/>
                        <a:t>(Digit)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(1351)/8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168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7</a:t>
                      </a:r>
                    </a:p>
                  </a:txBody>
                  <a:tcPr>
                    <a:lnL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(168)/8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21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(21)/8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2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(2)/8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0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3276600"/>
          <a:ext cx="3086100" cy="2011680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b="0" i="0" dirty="0"/>
                        <a:t>Division</a:t>
                      </a:r>
                      <a:br>
                        <a:rPr lang="en-US" b="0" i="0" dirty="0"/>
                      </a:br>
                      <a:r>
                        <a:rPr lang="en-US" b="0" i="0" dirty="0"/>
                        <a:t>by 8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0" i="0" dirty="0"/>
                        <a:t>Quotient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 latinLnBrk="1"/>
                      <a:r>
                        <a:rPr lang="en-US" b="0" i="0"/>
                        <a:t>Remainder</a:t>
                      </a:r>
                    </a:p>
                    <a:p>
                      <a:pPr algn="l" fontAlgn="b"/>
                      <a:r>
                        <a:rPr lang="en-US" b="0" i="0"/>
                        <a:t>(Digit)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(352)/8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44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(44)/8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5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(5)/8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0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351 = (3 × 8²) + (5 × 8¹) + (1 × 8⁰) = 233</a:t>
            </a:r>
            <a:endParaRPr lang="en-US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828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2136 = (2 × 8³) + (1 × 8²) + (3 × 8¹) + (6 × 8⁰) = 1118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3200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157 = (1 × 8²) + (5 × 8¹) + (7 × 8⁰) = 111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08" y="1251164"/>
            <a:ext cx="1127589" cy="391336"/>
          </a:xfrm>
          <a:prstGeom prst="rect">
            <a:avLst/>
          </a:prstGeom>
        </p:spPr>
        <p:txBody>
          <a:bodyPr vert="horz" wrap="square" lIns="0" tIns="15405" rIns="0" bIns="0" rtlCol="0">
            <a:spAutoFit/>
          </a:bodyPr>
          <a:lstStyle/>
          <a:p>
            <a:pPr marL="12837">
              <a:spcBef>
                <a:spcPts val="121"/>
              </a:spcBef>
            </a:pPr>
            <a:r>
              <a:rPr sz="2400" spc="10" dirty="0">
                <a:latin typeface="Times New Roman" pitchFamily="18" charset="0"/>
                <a:cs typeface="Times New Roman" pitchFamily="18" charset="0"/>
              </a:rPr>
              <a:t>Addi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ion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1828800"/>
            <a:ext cx="979256" cy="1409540"/>
          </a:xfrm>
          <a:prstGeom prst="rect">
            <a:avLst/>
          </a:prstGeom>
        </p:spPr>
        <p:txBody>
          <a:bodyPr vert="horz" wrap="square" lIns="0" tIns="16688" rIns="0" bIns="0" rtlCol="0">
            <a:spAutoFit/>
          </a:bodyPr>
          <a:lstStyle/>
          <a:p>
            <a:pPr marL="299748">
              <a:spcBef>
                <a:spcPts val="131"/>
              </a:spcBef>
            </a:pPr>
            <a:endParaRPr>
              <a:latin typeface="Courier New"/>
              <a:cs typeface="Courier New"/>
            </a:endParaRPr>
          </a:p>
          <a:p>
            <a:pPr marR="30809" algn="r">
              <a:lnSpc>
                <a:spcPts val="2113"/>
              </a:lnSpc>
              <a:spcBef>
                <a:spcPts val="76"/>
              </a:spcBef>
            </a:pPr>
            <a:r>
              <a:rPr lang="en-US" b="1" spc="15" dirty="0" smtClean="0">
                <a:latin typeface="Courier New"/>
                <a:cs typeface="Courier New"/>
              </a:rPr>
              <a:t>2036</a:t>
            </a:r>
            <a:r>
              <a:rPr lang="en-US" sz="1700" b="1" spc="30" baseline="-21739" dirty="0" smtClean="0">
                <a:latin typeface="Courier New"/>
                <a:cs typeface="Courier New"/>
              </a:rPr>
              <a:t>8</a:t>
            </a:r>
            <a:endParaRPr sz="1700" baseline="-21739">
              <a:latin typeface="Courier New"/>
              <a:cs typeface="Courier New"/>
            </a:endParaRPr>
          </a:p>
          <a:p>
            <a:pPr marR="30809" algn="r">
              <a:lnSpc>
                <a:spcPts val="2113"/>
              </a:lnSpc>
            </a:pPr>
            <a:r>
              <a:rPr b="1" spc="15">
                <a:latin typeface="Courier New"/>
                <a:cs typeface="Courier New"/>
              </a:rPr>
              <a:t>+</a:t>
            </a:r>
            <a:r>
              <a:rPr b="1" spc="-66">
                <a:latin typeface="Courier New"/>
                <a:cs typeface="Courier New"/>
              </a:rPr>
              <a:t> </a:t>
            </a:r>
            <a:r>
              <a:rPr lang="en-US" b="1" spc="15" dirty="0" smtClean="0">
                <a:latin typeface="Courier New"/>
                <a:cs typeface="Courier New"/>
              </a:rPr>
              <a:t>5762</a:t>
            </a:r>
            <a:r>
              <a:rPr lang="en-US" sz="1700" b="1" spc="22" baseline="-21739" dirty="0" smtClean="0">
                <a:latin typeface="Courier New"/>
                <a:cs typeface="Courier New"/>
              </a:rPr>
              <a:t>8</a:t>
            </a:r>
            <a:endParaRPr sz="1700" baseline="-21739">
              <a:latin typeface="Courier New"/>
              <a:cs typeface="Courier New"/>
            </a:endParaRPr>
          </a:p>
          <a:p>
            <a:pPr marL="162390" marR="30809" indent="136716">
              <a:lnSpc>
                <a:spcPts val="2102"/>
              </a:lnSpc>
              <a:spcBef>
                <a:spcPts val="162"/>
              </a:spcBef>
            </a:pPr>
            <a:r>
              <a:rPr b="1" spc="10">
                <a:latin typeface="Courier New"/>
                <a:cs typeface="Courier New"/>
              </a:rPr>
              <a:t>----  </a:t>
            </a:r>
            <a:r>
              <a:rPr lang="en-US" b="1" spc="15" dirty="0" smtClean="0">
                <a:latin typeface="Courier New"/>
                <a:cs typeface="Courier New"/>
              </a:rPr>
              <a:t>10020</a:t>
            </a:r>
            <a:r>
              <a:rPr lang="en-US" sz="1700" b="1" spc="30" baseline="-21739" dirty="0" smtClean="0">
                <a:latin typeface="Courier New"/>
                <a:cs typeface="Courier New"/>
              </a:rPr>
              <a:t>8</a:t>
            </a:r>
            <a:endParaRPr sz="1700" baseline="-21739">
              <a:latin typeface="Courier New"/>
              <a:cs typeface="Courier New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Octal Number Addition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2667000" y="1828800"/>
            <a:ext cx="979256" cy="1409540"/>
          </a:xfrm>
          <a:prstGeom prst="rect">
            <a:avLst/>
          </a:prstGeom>
        </p:spPr>
        <p:txBody>
          <a:bodyPr vert="horz" wrap="square" lIns="0" tIns="16688" rIns="0" bIns="0" rtlCol="0">
            <a:spAutoFit/>
          </a:bodyPr>
          <a:lstStyle/>
          <a:p>
            <a:pPr marL="299748">
              <a:spcBef>
                <a:spcPts val="131"/>
              </a:spcBef>
            </a:pPr>
            <a:endParaRPr>
              <a:latin typeface="Courier New"/>
              <a:cs typeface="Courier New"/>
            </a:endParaRPr>
          </a:p>
          <a:p>
            <a:pPr marR="30809" algn="r">
              <a:lnSpc>
                <a:spcPts val="2113"/>
              </a:lnSpc>
              <a:spcBef>
                <a:spcPts val="76"/>
              </a:spcBef>
            </a:pPr>
            <a:r>
              <a:rPr lang="en-US" b="1" spc="15" dirty="0" smtClean="0">
                <a:latin typeface="Courier New"/>
                <a:cs typeface="Courier New"/>
              </a:rPr>
              <a:t>4210</a:t>
            </a:r>
            <a:r>
              <a:rPr lang="en-US" sz="1700" b="1" spc="30" baseline="-21739" dirty="0" smtClean="0">
                <a:latin typeface="Courier New"/>
                <a:cs typeface="Courier New"/>
              </a:rPr>
              <a:t>8</a:t>
            </a:r>
            <a:endParaRPr sz="1700" baseline="-21739">
              <a:latin typeface="Courier New"/>
              <a:cs typeface="Courier New"/>
            </a:endParaRPr>
          </a:p>
          <a:p>
            <a:pPr marR="30809" algn="r">
              <a:lnSpc>
                <a:spcPts val="2113"/>
              </a:lnSpc>
            </a:pPr>
            <a:r>
              <a:rPr b="1" spc="15">
                <a:latin typeface="Courier New"/>
                <a:cs typeface="Courier New"/>
              </a:rPr>
              <a:t>+</a:t>
            </a:r>
            <a:r>
              <a:rPr b="1" spc="-66">
                <a:latin typeface="Courier New"/>
                <a:cs typeface="Courier New"/>
              </a:rPr>
              <a:t> </a:t>
            </a:r>
            <a:r>
              <a:rPr lang="en-US" b="1" spc="15" dirty="0" smtClean="0">
                <a:latin typeface="Courier New"/>
                <a:cs typeface="Courier New"/>
              </a:rPr>
              <a:t>2671</a:t>
            </a:r>
            <a:r>
              <a:rPr lang="en-US" sz="1700" b="1" spc="22" baseline="-21739" dirty="0" smtClean="0">
                <a:latin typeface="Courier New"/>
                <a:cs typeface="Courier New"/>
              </a:rPr>
              <a:t>8</a:t>
            </a:r>
            <a:endParaRPr sz="1700" baseline="-21739">
              <a:latin typeface="Courier New"/>
              <a:cs typeface="Courier New"/>
            </a:endParaRPr>
          </a:p>
          <a:p>
            <a:pPr marL="162390" marR="30809" indent="136716">
              <a:lnSpc>
                <a:spcPts val="2102"/>
              </a:lnSpc>
              <a:spcBef>
                <a:spcPts val="162"/>
              </a:spcBef>
            </a:pPr>
            <a:r>
              <a:rPr b="1" spc="10">
                <a:latin typeface="Courier New"/>
                <a:cs typeface="Courier New"/>
              </a:rPr>
              <a:t>----  </a:t>
            </a:r>
            <a:r>
              <a:rPr lang="en-US" b="1" spc="10" dirty="0" smtClean="0">
                <a:latin typeface="Courier New"/>
                <a:cs typeface="Courier New"/>
              </a:rPr>
              <a:t>   </a:t>
            </a:r>
            <a:r>
              <a:rPr lang="en-US" b="1" spc="15" dirty="0" smtClean="0">
                <a:latin typeface="Courier New"/>
                <a:cs typeface="Courier New"/>
              </a:rPr>
              <a:t>7101</a:t>
            </a:r>
            <a:r>
              <a:rPr lang="en-US" sz="1700" b="1" spc="30" baseline="-21739" dirty="0" smtClean="0">
                <a:latin typeface="Courier New"/>
                <a:cs typeface="Courier New"/>
              </a:rPr>
              <a:t>8</a:t>
            </a:r>
            <a:endParaRPr sz="1700" baseline="-21739">
              <a:latin typeface="Courier New"/>
              <a:cs typeface="Courier New"/>
            </a:endParaRPr>
          </a:p>
        </p:txBody>
      </p:sp>
      <p:sp>
        <p:nvSpPr>
          <p:cNvPr id="15" name="Rectangle 3"/>
          <p:cNvSpPr txBox="1">
            <a:spLocks noGrp="1" noChangeArrowheads="1"/>
          </p:cNvSpPr>
          <p:nvPr>
            <p:ph idx="1"/>
          </p:nvPr>
        </p:nvSpPr>
        <p:spPr>
          <a:xfrm>
            <a:off x="228600" y="342900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addition of following Octal numbers?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lphaLcParenR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5376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3657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8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/>
              <a:t>11255</a:t>
            </a:r>
            <a:r>
              <a:rPr lang="en-US" sz="2400" baseline="-25000" dirty="0" smtClean="0"/>
              <a:t>8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lphaLcParenR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435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342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777</a:t>
            </a:r>
            <a:r>
              <a:rPr lang="en-US" sz="2400" baseline="-25000" dirty="0" smtClean="0"/>
              <a:t>8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lphaLcParenR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471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242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8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733</a:t>
            </a:r>
            <a:r>
              <a:rPr lang="en-US" sz="2400" baseline="-25000" dirty="0" smtClean="0"/>
              <a:t>8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lphaLcParenR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08" y="1251164"/>
            <a:ext cx="1521492" cy="384887"/>
          </a:xfrm>
          <a:prstGeom prst="rect">
            <a:avLst/>
          </a:prstGeom>
        </p:spPr>
        <p:txBody>
          <a:bodyPr vert="horz" wrap="square" lIns="0" tIns="15405" rIns="0" bIns="0" rtlCol="0">
            <a:spAutoFit/>
          </a:bodyPr>
          <a:lstStyle/>
          <a:p>
            <a:pPr marL="12837">
              <a:spcBef>
                <a:spcPts val="121"/>
              </a:spcBef>
            </a:pPr>
            <a:r>
              <a:rPr lang="en-US" sz="2400" spc="10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spc="10" dirty="0" smtClean="0">
                <a:latin typeface="Times New Roman" pitchFamily="18" charset="0"/>
                <a:cs typeface="Times New Roman" pitchFamily="18" charset="0"/>
              </a:rPr>
              <a:t>rac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spc="10" dirty="0" smtClean="0">
                <a:latin typeface="Times New Roman" pitchFamily="18" charset="0"/>
                <a:cs typeface="Times New Roman" pitchFamily="18" charset="0"/>
              </a:rPr>
              <a:t>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1828800"/>
            <a:ext cx="979256" cy="1435188"/>
          </a:xfrm>
          <a:prstGeom prst="rect">
            <a:avLst/>
          </a:prstGeom>
        </p:spPr>
        <p:txBody>
          <a:bodyPr vert="horz" wrap="square" lIns="0" tIns="16688" rIns="0" bIns="0" rtlCol="0">
            <a:spAutoFit/>
          </a:bodyPr>
          <a:lstStyle/>
          <a:p>
            <a:pPr marL="299748">
              <a:spcBef>
                <a:spcPts val="131"/>
              </a:spcBef>
            </a:pPr>
            <a:endParaRPr>
              <a:latin typeface="Courier New"/>
              <a:cs typeface="Courier New"/>
            </a:endParaRPr>
          </a:p>
          <a:p>
            <a:pPr marR="30809" algn="r">
              <a:lnSpc>
                <a:spcPts val="2113"/>
              </a:lnSpc>
              <a:spcBef>
                <a:spcPts val="76"/>
              </a:spcBef>
            </a:pPr>
            <a:r>
              <a:rPr lang="en-US" b="1" spc="15" dirty="0" smtClean="0">
                <a:latin typeface="Courier New"/>
                <a:cs typeface="Courier New"/>
              </a:rPr>
              <a:t>375</a:t>
            </a:r>
            <a:r>
              <a:rPr lang="en-US" sz="1700" b="1" spc="30" baseline="-21739" dirty="0" smtClean="0">
                <a:latin typeface="Courier New"/>
                <a:cs typeface="Courier New"/>
              </a:rPr>
              <a:t>8</a:t>
            </a:r>
            <a:endParaRPr sz="1700" baseline="-21739">
              <a:latin typeface="Courier New"/>
              <a:cs typeface="Courier New"/>
            </a:endParaRPr>
          </a:p>
          <a:p>
            <a:pPr marR="30809" algn="r">
              <a:lnSpc>
                <a:spcPts val="2113"/>
              </a:lnSpc>
            </a:pPr>
            <a:r>
              <a:rPr lang="en-US" b="1" spc="15" dirty="0" smtClean="0">
                <a:latin typeface="Courier New"/>
                <a:cs typeface="Courier New"/>
              </a:rPr>
              <a:t>-</a:t>
            </a:r>
            <a:r>
              <a:rPr b="1" spc="-66" smtClean="0">
                <a:latin typeface="Courier New"/>
                <a:cs typeface="Courier New"/>
              </a:rPr>
              <a:t> </a:t>
            </a:r>
            <a:r>
              <a:rPr lang="en-US" b="1" spc="15" dirty="0" smtClean="0">
                <a:latin typeface="Courier New"/>
                <a:cs typeface="Courier New"/>
              </a:rPr>
              <a:t>126</a:t>
            </a:r>
            <a:r>
              <a:rPr lang="en-US" sz="1700" b="1" spc="22" baseline="-21739" dirty="0" smtClean="0">
                <a:latin typeface="Courier New"/>
                <a:cs typeface="Courier New"/>
              </a:rPr>
              <a:t>8</a:t>
            </a:r>
            <a:endParaRPr sz="1700" baseline="-21739">
              <a:latin typeface="Courier New"/>
              <a:cs typeface="Courier New"/>
            </a:endParaRPr>
          </a:p>
          <a:p>
            <a:pPr marL="162390" marR="30809" indent="136716">
              <a:lnSpc>
                <a:spcPts val="2102"/>
              </a:lnSpc>
              <a:spcBef>
                <a:spcPts val="162"/>
              </a:spcBef>
            </a:pPr>
            <a:r>
              <a:rPr b="1" spc="10">
                <a:latin typeface="Courier New"/>
                <a:cs typeface="Courier New"/>
              </a:rPr>
              <a:t>----  </a:t>
            </a:r>
            <a:r>
              <a:rPr lang="en-US" b="1" spc="10" dirty="0" smtClean="0">
                <a:latin typeface="Courier New"/>
                <a:cs typeface="Courier New"/>
              </a:rPr>
              <a:t>     </a:t>
            </a:r>
          </a:p>
          <a:p>
            <a:pPr marL="162390" marR="30809" indent="136716">
              <a:lnSpc>
                <a:spcPts val="2102"/>
              </a:lnSpc>
              <a:spcBef>
                <a:spcPts val="162"/>
              </a:spcBef>
            </a:pPr>
            <a:r>
              <a:rPr lang="en-US" b="1" spc="10" dirty="0" smtClean="0">
                <a:latin typeface="Courier New"/>
                <a:cs typeface="Courier New"/>
              </a:rPr>
              <a:t> </a:t>
            </a:r>
            <a:r>
              <a:rPr lang="en-US" b="1" spc="15" dirty="0" smtClean="0">
                <a:latin typeface="Courier New"/>
                <a:cs typeface="Courier New"/>
              </a:rPr>
              <a:t>652</a:t>
            </a:r>
            <a:r>
              <a:rPr lang="en-US" sz="1700" b="1" spc="30" baseline="-21739" dirty="0" smtClean="0">
                <a:latin typeface="Courier New"/>
                <a:cs typeface="Courier New"/>
              </a:rPr>
              <a:t>8</a:t>
            </a:r>
            <a:endParaRPr sz="1700" baseline="-21739">
              <a:latin typeface="Courier New"/>
              <a:cs typeface="Courier New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2667000" y="1828800"/>
            <a:ext cx="979256" cy="1435188"/>
          </a:xfrm>
          <a:prstGeom prst="rect">
            <a:avLst/>
          </a:prstGeom>
        </p:spPr>
        <p:txBody>
          <a:bodyPr vert="horz" wrap="square" lIns="0" tIns="16688" rIns="0" bIns="0" rtlCol="0">
            <a:spAutoFit/>
          </a:bodyPr>
          <a:lstStyle/>
          <a:p>
            <a:pPr marL="299748">
              <a:spcBef>
                <a:spcPts val="131"/>
              </a:spcBef>
            </a:pPr>
            <a:endParaRPr>
              <a:latin typeface="Courier New"/>
              <a:cs typeface="Courier New"/>
            </a:endParaRPr>
          </a:p>
          <a:p>
            <a:pPr marR="30809" algn="r">
              <a:lnSpc>
                <a:spcPts val="2113"/>
              </a:lnSpc>
              <a:spcBef>
                <a:spcPts val="76"/>
              </a:spcBef>
            </a:pPr>
            <a:r>
              <a:rPr lang="en-US" b="1" spc="15" dirty="0" smtClean="0">
                <a:latin typeface="Courier New"/>
                <a:cs typeface="Courier New"/>
              </a:rPr>
              <a:t>471</a:t>
            </a:r>
            <a:r>
              <a:rPr lang="en-US" sz="1700" b="1" spc="30" baseline="-21739" dirty="0" smtClean="0">
                <a:latin typeface="Courier New"/>
                <a:cs typeface="Courier New"/>
              </a:rPr>
              <a:t>8</a:t>
            </a:r>
            <a:endParaRPr sz="1700" baseline="-21739">
              <a:latin typeface="Courier New"/>
              <a:cs typeface="Courier New"/>
            </a:endParaRPr>
          </a:p>
          <a:p>
            <a:pPr marR="30809" algn="r">
              <a:lnSpc>
                <a:spcPts val="2113"/>
              </a:lnSpc>
            </a:pPr>
            <a:r>
              <a:rPr lang="en-US" b="1" spc="15" dirty="0" smtClean="0">
                <a:latin typeface="Courier New"/>
                <a:cs typeface="Courier New"/>
              </a:rPr>
              <a:t>-</a:t>
            </a:r>
            <a:r>
              <a:rPr b="1" spc="-66" smtClean="0">
                <a:latin typeface="Courier New"/>
                <a:cs typeface="Courier New"/>
              </a:rPr>
              <a:t> </a:t>
            </a:r>
            <a:r>
              <a:rPr lang="en-US" b="1" spc="15" dirty="0" smtClean="0">
                <a:latin typeface="Courier New"/>
                <a:cs typeface="Courier New"/>
              </a:rPr>
              <a:t>536</a:t>
            </a:r>
            <a:r>
              <a:rPr lang="en-US" sz="1700" b="1" spc="22" baseline="-21739" dirty="0" smtClean="0">
                <a:latin typeface="Courier New"/>
                <a:cs typeface="Courier New"/>
              </a:rPr>
              <a:t>8</a:t>
            </a:r>
            <a:endParaRPr sz="1700" baseline="-21739">
              <a:latin typeface="Courier New"/>
              <a:cs typeface="Courier New"/>
            </a:endParaRPr>
          </a:p>
          <a:p>
            <a:pPr marL="162390" marR="30809" indent="136716">
              <a:lnSpc>
                <a:spcPts val="2102"/>
              </a:lnSpc>
              <a:spcBef>
                <a:spcPts val="162"/>
              </a:spcBef>
            </a:pPr>
            <a:r>
              <a:rPr b="1" spc="10">
                <a:latin typeface="Courier New"/>
                <a:cs typeface="Courier New"/>
              </a:rPr>
              <a:t>----  </a:t>
            </a:r>
            <a:r>
              <a:rPr lang="en-US" b="1" spc="10" dirty="0" smtClean="0">
                <a:latin typeface="Courier New"/>
                <a:cs typeface="Courier New"/>
              </a:rPr>
              <a:t>      </a:t>
            </a:r>
          </a:p>
          <a:p>
            <a:pPr marL="162390" marR="30809" indent="136716">
              <a:lnSpc>
                <a:spcPts val="2102"/>
              </a:lnSpc>
              <a:spcBef>
                <a:spcPts val="162"/>
              </a:spcBef>
            </a:pPr>
            <a:r>
              <a:rPr lang="en-US" b="1" spc="10" dirty="0" smtClean="0">
                <a:latin typeface="Courier New"/>
                <a:cs typeface="Courier New"/>
              </a:rPr>
              <a:t> </a:t>
            </a:r>
            <a:r>
              <a:rPr lang="en-US" b="1" spc="15" dirty="0" smtClean="0">
                <a:latin typeface="Courier New"/>
                <a:cs typeface="Courier New"/>
              </a:rPr>
              <a:t>242</a:t>
            </a:r>
            <a:r>
              <a:rPr lang="en-US" sz="1700" b="1" spc="30" baseline="-21739" dirty="0" smtClean="0">
                <a:latin typeface="Courier New"/>
                <a:cs typeface="Courier New"/>
              </a:rPr>
              <a:t>8</a:t>
            </a:r>
            <a:endParaRPr sz="1700" baseline="-21739">
              <a:latin typeface="Courier New"/>
              <a:cs typeface="Courier New"/>
            </a:endParaRPr>
          </a:p>
        </p:txBody>
      </p:sp>
      <p:sp>
        <p:nvSpPr>
          <p:cNvPr id="15" name="Rectangle 3"/>
          <p:cNvSpPr txBox="1">
            <a:spLocks noGrp="1" noChangeArrowheads="1"/>
          </p:cNvSpPr>
          <p:nvPr>
            <p:ph idx="1"/>
          </p:nvPr>
        </p:nvSpPr>
        <p:spPr>
          <a:xfrm>
            <a:off x="228600" y="342900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addition of following Octal numbers?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lphaLcParenR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1463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1102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8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=361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lphaLcParenR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25616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17520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=6076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lphaLcParenR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15677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7260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=6417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lphaLcParenR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Octal Number Subtraction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HEXADECIMAL NUMBER SYSTEM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Base 16 system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Uses digits 0-9 &amp;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letters A,B,C,D,E,F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Groups of four bits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represent each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base 16 digit</a:t>
            </a:r>
          </a:p>
        </p:txBody>
      </p:sp>
      <p:pic>
        <p:nvPicPr>
          <p:cNvPr id="19460" name="Picture 4" descr="D:\My Documents\My Pictures\HE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24000"/>
            <a:ext cx="3919538" cy="4572000"/>
          </a:xfrm>
          <a:prstGeom prst="rect">
            <a:avLst/>
          </a:prstGeom>
          <a:solidFill>
            <a:srgbClr val="CDE6FF"/>
          </a:solidFill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Decimal to Hexadecimal Conversion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Convert 830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its hexadecimal equivalent:</a:t>
            </a:r>
          </a:p>
          <a:p>
            <a:pPr>
              <a:buFont typeface="Wingdings" pitchFamily="2" charset="2"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830 / 16 = 51 R14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51 / 16 = 3 R3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3 / 16 = 0 R3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495800" y="5029200"/>
            <a:ext cx="2286000" cy="636588"/>
          </a:xfrm>
          <a:prstGeom prst="rect">
            <a:avLst/>
          </a:prstGeom>
          <a:noFill/>
          <a:ln w="57150" cap="sq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3200">
                <a:latin typeface="Arial Unicode MS" pitchFamily="50" charset="-128"/>
              </a:rPr>
              <a:t>33E</a:t>
            </a:r>
            <a:r>
              <a:rPr lang="en-US" sz="3200" baseline="-25000">
                <a:latin typeface="Arial Unicode MS" pitchFamily="50" charset="-128"/>
              </a:rPr>
              <a:t>16</a:t>
            </a: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5029200" y="3429000"/>
            <a:ext cx="762000" cy="152400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4495800" y="3886200"/>
            <a:ext cx="914400" cy="99060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4267200" y="4419600"/>
            <a:ext cx="838200" cy="53340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6324600" y="3048000"/>
            <a:ext cx="2514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>
                <a:latin typeface="Arial Unicode MS" pitchFamily="50" charset="-128"/>
              </a:rPr>
              <a:t>= E in Hex</a:t>
            </a: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H="1">
            <a:off x="5410200" y="3276600"/>
            <a:ext cx="838200" cy="0"/>
          </a:xfrm>
          <a:prstGeom prst="lin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triangle" w="lg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sz="3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Characteristics of Numbering Systems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229600" cy="452596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digits are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consecutive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number of digits is equal to the size of the base.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Zero is always the first digit.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base number is never a digit.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When 1 is added to the largest digit, a sum of zero and a carry of one results.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Numeric values are determined by the implicit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positional values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digits.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Convert 3B4F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its decimal equivalent:</a:t>
            </a:r>
          </a:p>
          <a:p>
            <a:pPr>
              <a:buFont typeface="Wingdings" pitchFamily="2" charset="2"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Hex Digits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648200" y="3017838"/>
            <a:ext cx="44958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latin typeface="Arial Unicode MS" pitchFamily="50" charset="-128"/>
              </a:rPr>
              <a:t>3     B    4    F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934200" y="3352800"/>
            <a:ext cx="45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>
                <a:solidFill>
                  <a:srgbClr val="FF0000"/>
                </a:solidFill>
                <a:latin typeface="Arial Unicode MS" pitchFamily="50" charset="-128"/>
              </a:rPr>
              <a:t>x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943600" y="3352800"/>
            <a:ext cx="45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>
                <a:solidFill>
                  <a:srgbClr val="FF0000"/>
                </a:solidFill>
                <a:latin typeface="Arial Unicode MS" pitchFamily="50" charset="-128"/>
              </a:rPr>
              <a:t>x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4632325" y="3351213"/>
            <a:ext cx="45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>
                <a:solidFill>
                  <a:srgbClr val="FF0000"/>
                </a:solidFill>
                <a:latin typeface="Arial Unicode MS" pitchFamily="50" charset="-128"/>
              </a:rPr>
              <a:t>x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4373563" y="3748088"/>
            <a:ext cx="438943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latin typeface="Arial Unicode MS" pitchFamily="50" charset="-128"/>
              </a:rPr>
              <a:t> 16</a:t>
            </a:r>
            <a:r>
              <a:rPr lang="en-US" sz="2800" baseline="30000">
                <a:latin typeface="Arial Unicode MS" pitchFamily="50" charset="-128"/>
              </a:rPr>
              <a:t>3</a:t>
            </a:r>
            <a:r>
              <a:rPr lang="en-US" sz="2800">
                <a:latin typeface="Arial Unicode MS" pitchFamily="50" charset="-128"/>
              </a:rPr>
              <a:t>   16</a:t>
            </a:r>
            <a:r>
              <a:rPr lang="en-US" sz="2800" baseline="30000">
                <a:latin typeface="Arial Unicode MS" pitchFamily="50" charset="-128"/>
              </a:rPr>
              <a:t>2</a:t>
            </a:r>
            <a:r>
              <a:rPr lang="en-US" sz="2800">
                <a:latin typeface="Arial Unicode MS" pitchFamily="50" charset="-128"/>
              </a:rPr>
              <a:t>   16</a:t>
            </a:r>
            <a:r>
              <a:rPr lang="en-US" sz="2800" baseline="30000">
                <a:latin typeface="Arial Unicode MS" pitchFamily="50" charset="-128"/>
              </a:rPr>
              <a:t>1  </a:t>
            </a:r>
            <a:r>
              <a:rPr lang="en-US" sz="2800">
                <a:latin typeface="Arial Unicode MS" pitchFamily="50" charset="-128"/>
              </a:rPr>
              <a:t>16</a:t>
            </a:r>
            <a:r>
              <a:rPr lang="en-US" sz="2800" baseline="30000">
                <a:latin typeface="Arial Unicode MS" pitchFamily="50" charset="-128"/>
              </a:rPr>
              <a:t>0</a:t>
            </a: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4495800" y="4191000"/>
            <a:ext cx="42497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3886200" y="4343400"/>
            <a:ext cx="4800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latin typeface="Arial Unicode MS" pitchFamily="50" charset="-128"/>
              </a:rPr>
              <a:t> 12288 +2816 +</a:t>
            </a:r>
            <a:r>
              <a:rPr lang="en-US" sz="1600">
                <a:latin typeface="Arial Unicode MS" pitchFamily="50" charset="-128"/>
              </a:rPr>
              <a:t> </a:t>
            </a:r>
            <a:r>
              <a:rPr lang="en-US" sz="2800">
                <a:latin typeface="Arial Unicode MS" pitchFamily="50" charset="-128"/>
              </a:rPr>
              <a:t>64 +15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3962400" y="5334000"/>
            <a:ext cx="2057400" cy="636588"/>
          </a:xfrm>
          <a:prstGeom prst="rect">
            <a:avLst/>
          </a:prstGeom>
          <a:noFill/>
          <a:ln w="57150" cap="sq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3200">
                <a:latin typeface="Arial Unicode MS" pitchFamily="50" charset="-128"/>
              </a:rPr>
              <a:t>15,183</a:t>
            </a:r>
            <a:r>
              <a:rPr lang="en-US" sz="3200" baseline="-25000">
                <a:latin typeface="Arial Unicode MS" pitchFamily="50" charset="-128"/>
              </a:rPr>
              <a:t>10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219200" y="3505200"/>
            <a:ext cx="2695575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>
                <a:latin typeface="Arial Unicode MS" pitchFamily="50" charset="-128"/>
              </a:rPr>
              <a:t>Positional Values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1204913" y="4373563"/>
            <a:ext cx="2362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>
                <a:latin typeface="Arial Unicode MS" pitchFamily="50" charset="-128"/>
              </a:rPr>
              <a:t>Products</a:t>
            </a: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2971800" y="4038600"/>
            <a:ext cx="13716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2971800" y="3276600"/>
            <a:ext cx="13716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8077200" y="3352800"/>
            <a:ext cx="45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>
                <a:solidFill>
                  <a:srgbClr val="FF0000"/>
                </a:solidFill>
                <a:latin typeface="Arial Unicode MS" pitchFamily="50" charset="-128"/>
              </a:rPr>
              <a:t>x</a:t>
            </a:r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2895600" y="4648200"/>
            <a:ext cx="12192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Hexadecimal </a:t>
            </a:r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Decimal Conversion</a:t>
            </a:r>
            <a:endParaRPr lang="en-US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Grp="1" noChangeArrowheads="1"/>
          </p:cNvSpPr>
          <p:nvPr>
            <p:ph idx="1"/>
          </p:nvPr>
        </p:nvSpPr>
        <p:spPr>
          <a:xfrm>
            <a:off x="0" y="22860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what is Hexadecimal value of following decimals?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751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5067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936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274320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Find what is decimal value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following Hexadecimals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?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A3F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29FC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8C6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685800"/>
          <a:ext cx="3306255" cy="1737360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248855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b="0" i="0" dirty="0"/>
                        <a:t>Division</a:t>
                      </a:r>
                      <a:br>
                        <a:rPr lang="en-US" b="0" i="0" dirty="0"/>
                      </a:br>
                      <a:r>
                        <a:rPr lang="en-US" b="0" i="0" dirty="0"/>
                        <a:t>by 16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0" i="0"/>
                        <a:t>Quotient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 latinLnBrk="1"/>
                      <a:r>
                        <a:rPr lang="en-US" b="0" i="0"/>
                        <a:t>Remainder</a:t>
                      </a:r>
                    </a:p>
                    <a:p>
                      <a:pPr algn="l" fontAlgn="b"/>
                      <a:r>
                        <a:rPr lang="en-US" b="0" i="0"/>
                        <a:t>(Digit)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(751)/16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46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15</a:t>
                      </a:r>
                    </a:p>
                  </a:txBody>
                  <a:tcPr>
                    <a:lnL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(46)/16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2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14</a:t>
                      </a:r>
                    </a:p>
                  </a:txBody>
                  <a:tcPr>
                    <a:lnL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(2)/16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0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9600" y="533400"/>
          <a:ext cx="3436748" cy="2103120"/>
        </p:xfrm>
        <a:graphic>
          <a:graphicData uri="http://schemas.openxmlformats.org/drawingml/2006/table">
            <a:tbl>
              <a:tblPr/>
              <a:tblGrid>
                <a:gridCol w="1159193"/>
                <a:gridCol w="1028700"/>
                <a:gridCol w="1248855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b="0" i="0"/>
                        <a:t>Division</a:t>
                      </a:r>
                      <a:br>
                        <a:rPr lang="en-US" b="0" i="0"/>
                      </a:br>
                      <a:r>
                        <a:rPr lang="en-US" b="0" i="0"/>
                        <a:t>by 16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0" i="0"/>
                        <a:t>Quotient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 latinLnBrk="1"/>
                      <a:r>
                        <a:rPr lang="en-US" b="0" i="0"/>
                        <a:t>Remainder</a:t>
                      </a:r>
                    </a:p>
                    <a:p>
                      <a:pPr algn="l" fontAlgn="b"/>
                      <a:r>
                        <a:rPr lang="en-US" b="0" i="0"/>
                        <a:t>(Digit)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(5067)/16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316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11</a:t>
                      </a:r>
                    </a:p>
                  </a:txBody>
                  <a:tcPr>
                    <a:lnL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(316)/16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19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12</a:t>
                      </a:r>
                    </a:p>
                  </a:txBody>
                  <a:tcPr>
                    <a:lnL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(19)/16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1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(1)/16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0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572000" y="3352800"/>
            <a:ext cx="182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95057"/>
                </a:solidFill>
                <a:effectLst/>
                <a:latin typeface="-apple-system"/>
                <a:cs typeface="Arial" pitchFamily="34" charset="0"/>
              </a:rPr>
              <a:t>=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95057"/>
                </a:solidFill>
                <a:effectLst/>
                <a:latin typeface="-apple-system"/>
                <a:cs typeface="Arial" pitchFamily="34" charset="0"/>
              </a:rPr>
              <a:t>13CB)</a:t>
            </a:r>
            <a:r>
              <a:rPr kumimoji="0" lang="en-US" sz="1200" b="0" i="0" u="none" strike="noStrike" cap="none" normalizeH="0" baseline="-30000" dirty="0" smtClean="0">
                <a:ln>
                  <a:noFill/>
                </a:ln>
                <a:solidFill>
                  <a:srgbClr val="495057"/>
                </a:solidFill>
                <a:effectLst/>
                <a:latin typeface="-apple-system"/>
                <a:cs typeface="Arial" pitchFamily="34" charset="0"/>
              </a:rPr>
              <a:t>16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3048000"/>
            <a:ext cx="182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95057"/>
                </a:solidFill>
                <a:effectLst/>
                <a:latin typeface="-apple-system"/>
                <a:cs typeface="Arial" pitchFamily="34" charset="0"/>
              </a:rPr>
              <a:t>= </a:t>
            </a:r>
            <a:r>
              <a:rPr lang="en-US" sz="1200" dirty="0" smtClean="0"/>
              <a:t>(</a:t>
            </a:r>
            <a:r>
              <a:rPr lang="en-US" sz="2400" dirty="0" smtClean="0"/>
              <a:t>2EF)</a:t>
            </a:r>
            <a:r>
              <a:rPr lang="en-US" sz="2400" baseline="-25000" dirty="0" smtClean="0"/>
              <a:t>16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600" y="4114800"/>
          <a:ext cx="3306255" cy="1737360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248855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b="0" i="0" dirty="0"/>
                        <a:t>Division</a:t>
                      </a:r>
                      <a:br>
                        <a:rPr lang="en-US" b="0" i="0" dirty="0"/>
                      </a:br>
                      <a:r>
                        <a:rPr lang="en-US" b="0" i="0" dirty="0"/>
                        <a:t>by 16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0" i="0"/>
                        <a:t>Quotient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 latinLnBrk="1"/>
                      <a:r>
                        <a:rPr lang="en-US" b="0" i="0"/>
                        <a:t>Remainder</a:t>
                      </a:r>
                    </a:p>
                    <a:p>
                      <a:pPr algn="l" fontAlgn="b"/>
                      <a:r>
                        <a:rPr lang="en-US" b="0" i="0"/>
                        <a:t>(Digit)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(936)/16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58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(58)/16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3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(3)/16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0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28600" y="6172200"/>
            <a:ext cx="3733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495057"/>
                </a:solidFill>
                <a:effectLst/>
                <a:latin typeface="-apple-system"/>
                <a:cs typeface="Arial" pitchFamily="34" charset="0"/>
              </a:rPr>
              <a:t>= (3A8)</a:t>
            </a:r>
            <a:r>
              <a:rPr kumimoji="0" lang="en-US" sz="1200" b="0" i="0" u="none" strike="noStrike" cap="none" normalizeH="0" baseline="-30000" smtClean="0">
                <a:ln>
                  <a:noFill/>
                </a:ln>
                <a:solidFill>
                  <a:srgbClr val="495057"/>
                </a:solidFill>
                <a:effectLst/>
                <a:latin typeface="-apple-system"/>
                <a:cs typeface="Arial" pitchFamily="34" charset="0"/>
              </a:rPr>
              <a:t>16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(A3F)₁₆ = (10 × 16²) + (3 × 16¹) + (15 × 16⁰) = (2623)₁₀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(29FC)₁₆ = (2 × 16³) + (9 × 16²) + (15 × 16¹) + (12 × 16⁰) = (10748)₁₀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434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(8C6)₁₆ = (8 × 16²) + (12 × 16¹) + (6 × 16⁰) = (2246)₁₀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08" y="1251164"/>
            <a:ext cx="1127589" cy="391336"/>
          </a:xfrm>
          <a:prstGeom prst="rect">
            <a:avLst/>
          </a:prstGeom>
        </p:spPr>
        <p:txBody>
          <a:bodyPr vert="horz" wrap="square" lIns="0" tIns="15405" rIns="0" bIns="0" rtlCol="0">
            <a:spAutoFit/>
          </a:bodyPr>
          <a:lstStyle/>
          <a:p>
            <a:pPr marL="12837">
              <a:spcBef>
                <a:spcPts val="121"/>
              </a:spcBef>
            </a:pPr>
            <a:r>
              <a:rPr sz="2400" spc="10" dirty="0">
                <a:latin typeface="Times New Roman" pitchFamily="18" charset="0"/>
                <a:cs typeface="Times New Roman" pitchFamily="18" charset="0"/>
              </a:rPr>
              <a:t>Addi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ion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1828800"/>
            <a:ext cx="1219200" cy="1435188"/>
          </a:xfrm>
          <a:prstGeom prst="rect">
            <a:avLst/>
          </a:prstGeom>
        </p:spPr>
        <p:txBody>
          <a:bodyPr vert="horz" wrap="square" lIns="0" tIns="16688" rIns="0" bIns="0" rtlCol="0">
            <a:spAutoFit/>
          </a:bodyPr>
          <a:lstStyle/>
          <a:p>
            <a:pPr marL="299748">
              <a:spcBef>
                <a:spcPts val="131"/>
              </a:spcBef>
            </a:pPr>
            <a:endParaRPr>
              <a:latin typeface="Courier New"/>
              <a:cs typeface="Courier New"/>
            </a:endParaRPr>
          </a:p>
          <a:p>
            <a:pPr marR="30809" algn="r">
              <a:lnSpc>
                <a:spcPts val="2113"/>
              </a:lnSpc>
              <a:spcBef>
                <a:spcPts val="76"/>
              </a:spcBef>
            </a:pPr>
            <a:r>
              <a:rPr lang="en-US" b="1" spc="15" dirty="0" smtClean="0">
                <a:latin typeface="Courier New"/>
                <a:cs typeface="Courier New"/>
              </a:rPr>
              <a:t>A34</a:t>
            </a:r>
            <a:r>
              <a:rPr lang="en-US" sz="1700" b="1" spc="30" baseline="-21739" dirty="0" smtClean="0">
                <a:latin typeface="Courier New"/>
                <a:cs typeface="Courier New"/>
              </a:rPr>
              <a:t>16</a:t>
            </a:r>
            <a:endParaRPr sz="1700" baseline="-21739">
              <a:latin typeface="Courier New"/>
              <a:cs typeface="Courier New"/>
            </a:endParaRPr>
          </a:p>
          <a:p>
            <a:pPr marR="30809" algn="r">
              <a:lnSpc>
                <a:spcPts val="2113"/>
              </a:lnSpc>
            </a:pPr>
            <a:r>
              <a:rPr b="1" spc="15">
                <a:latin typeface="Courier New"/>
                <a:cs typeface="Courier New"/>
              </a:rPr>
              <a:t>+</a:t>
            </a:r>
            <a:r>
              <a:rPr b="1" spc="-66">
                <a:latin typeface="Courier New"/>
                <a:cs typeface="Courier New"/>
              </a:rPr>
              <a:t> </a:t>
            </a:r>
            <a:r>
              <a:rPr lang="en-US" b="1" spc="15" dirty="0" smtClean="0">
                <a:latin typeface="Courier New"/>
                <a:cs typeface="Courier New"/>
              </a:rPr>
              <a:t>8E9</a:t>
            </a:r>
            <a:r>
              <a:rPr lang="en-US" sz="1700" b="1" spc="22" baseline="-21739" dirty="0" smtClean="0">
                <a:latin typeface="Courier New"/>
                <a:cs typeface="Courier New"/>
              </a:rPr>
              <a:t>16</a:t>
            </a:r>
            <a:endParaRPr sz="1700" baseline="-21739">
              <a:latin typeface="Courier New"/>
              <a:cs typeface="Courier New"/>
            </a:endParaRPr>
          </a:p>
          <a:p>
            <a:pPr marL="162390" marR="30809" indent="136716">
              <a:lnSpc>
                <a:spcPts val="2102"/>
              </a:lnSpc>
              <a:spcBef>
                <a:spcPts val="162"/>
              </a:spcBef>
            </a:pPr>
            <a:r>
              <a:rPr b="1" spc="10">
                <a:latin typeface="Courier New"/>
                <a:cs typeface="Courier New"/>
              </a:rPr>
              <a:t>----  </a:t>
            </a:r>
            <a:r>
              <a:rPr lang="en-US" b="1" spc="10" dirty="0" smtClean="0">
                <a:latin typeface="Courier New"/>
                <a:cs typeface="Courier New"/>
              </a:rPr>
              <a:t> </a:t>
            </a:r>
          </a:p>
          <a:p>
            <a:pPr marL="162390" marR="30809" indent="136716">
              <a:lnSpc>
                <a:spcPts val="2102"/>
              </a:lnSpc>
              <a:spcBef>
                <a:spcPts val="162"/>
              </a:spcBef>
            </a:pPr>
            <a:r>
              <a:rPr lang="en-US" b="1" spc="10" dirty="0" smtClean="0">
                <a:latin typeface="Courier New"/>
                <a:cs typeface="Courier New"/>
              </a:rPr>
              <a:t> </a:t>
            </a:r>
            <a:r>
              <a:rPr lang="en-US" b="1" spc="15" dirty="0" smtClean="0">
                <a:latin typeface="Courier New"/>
                <a:cs typeface="Courier New"/>
              </a:rPr>
              <a:t>131D</a:t>
            </a:r>
            <a:r>
              <a:rPr lang="en-US" sz="1700" b="1" spc="30" baseline="-21739" dirty="0" smtClean="0">
                <a:latin typeface="Courier New"/>
                <a:cs typeface="Courier New"/>
              </a:rPr>
              <a:t>16</a:t>
            </a:r>
            <a:endParaRPr sz="1700" baseline="-21739">
              <a:latin typeface="Courier New"/>
              <a:cs typeface="Courier New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Hexadecimal Number Addition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2667000" y="1828800"/>
            <a:ext cx="1219200" cy="1435188"/>
          </a:xfrm>
          <a:prstGeom prst="rect">
            <a:avLst/>
          </a:prstGeom>
        </p:spPr>
        <p:txBody>
          <a:bodyPr vert="horz" wrap="square" lIns="0" tIns="16688" rIns="0" bIns="0" rtlCol="0">
            <a:spAutoFit/>
          </a:bodyPr>
          <a:lstStyle/>
          <a:p>
            <a:pPr marL="299748">
              <a:spcBef>
                <a:spcPts val="131"/>
              </a:spcBef>
            </a:pPr>
            <a:endParaRPr>
              <a:latin typeface="Courier New"/>
              <a:cs typeface="Courier New"/>
            </a:endParaRPr>
          </a:p>
          <a:p>
            <a:pPr marR="30809" algn="r">
              <a:lnSpc>
                <a:spcPts val="2113"/>
              </a:lnSpc>
              <a:spcBef>
                <a:spcPts val="76"/>
              </a:spcBef>
            </a:pPr>
            <a:r>
              <a:rPr lang="en-US" b="1" spc="15" dirty="0" smtClean="0">
                <a:latin typeface="Courier New"/>
                <a:cs typeface="Courier New"/>
              </a:rPr>
              <a:t>25D3</a:t>
            </a:r>
            <a:r>
              <a:rPr lang="en-US" sz="1700" b="1" spc="30" baseline="-21739" dirty="0" smtClean="0">
                <a:latin typeface="Courier New"/>
                <a:cs typeface="Courier New"/>
              </a:rPr>
              <a:t>16</a:t>
            </a:r>
            <a:endParaRPr sz="1700" baseline="-21739">
              <a:latin typeface="Courier New"/>
              <a:cs typeface="Courier New"/>
            </a:endParaRPr>
          </a:p>
          <a:p>
            <a:pPr marR="30809" algn="r">
              <a:lnSpc>
                <a:spcPts val="2113"/>
              </a:lnSpc>
            </a:pPr>
            <a:r>
              <a:rPr b="1" spc="15">
                <a:latin typeface="Courier New"/>
                <a:cs typeface="Courier New"/>
              </a:rPr>
              <a:t>+</a:t>
            </a:r>
            <a:r>
              <a:rPr b="1" spc="-66">
                <a:latin typeface="Courier New"/>
                <a:cs typeface="Courier New"/>
              </a:rPr>
              <a:t> </a:t>
            </a:r>
            <a:r>
              <a:rPr lang="en-US" b="1" spc="15" dirty="0" smtClean="0">
                <a:latin typeface="Courier New"/>
                <a:cs typeface="Courier New"/>
              </a:rPr>
              <a:t>C85F</a:t>
            </a:r>
            <a:r>
              <a:rPr lang="en-US" sz="1700" b="1" spc="22" baseline="-21739" dirty="0" smtClean="0">
                <a:latin typeface="Courier New"/>
                <a:cs typeface="Courier New"/>
              </a:rPr>
              <a:t>16</a:t>
            </a:r>
            <a:endParaRPr sz="1700" baseline="-21739">
              <a:latin typeface="Courier New"/>
              <a:cs typeface="Courier New"/>
            </a:endParaRPr>
          </a:p>
          <a:p>
            <a:pPr marL="162390" marR="30809" indent="136716">
              <a:lnSpc>
                <a:spcPts val="2102"/>
              </a:lnSpc>
              <a:spcBef>
                <a:spcPts val="162"/>
              </a:spcBef>
            </a:pPr>
            <a:r>
              <a:rPr b="1" spc="10">
                <a:latin typeface="Courier New"/>
                <a:cs typeface="Courier New"/>
              </a:rPr>
              <a:t>----  </a:t>
            </a:r>
            <a:r>
              <a:rPr lang="en-US" b="1" spc="10" dirty="0" smtClean="0">
                <a:latin typeface="Courier New"/>
                <a:cs typeface="Courier New"/>
              </a:rPr>
              <a:t>     </a:t>
            </a:r>
          </a:p>
          <a:p>
            <a:pPr marL="162390" marR="30809" indent="136716">
              <a:lnSpc>
                <a:spcPts val="2102"/>
              </a:lnSpc>
              <a:spcBef>
                <a:spcPts val="162"/>
              </a:spcBef>
            </a:pPr>
            <a:r>
              <a:rPr lang="en-US" b="1" spc="10" dirty="0" smtClean="0">
                <a:latin typeface="Courier New"/>
                <a:cs typeface="Courier New"/>
              </a:rPr>
              <a:t> </a:t>
            </a:r>
            <a:r>
              <a:rPr lang="en-US" b="1" spc="15" dirty="0" smtClean="0">
                <a:latin typeface="Courier New"/>
                <a:cs typeface="Courier New"/>
              </a:rPr>
              <a:t>EE32</a:t>
            </a:r>
            <a:r>
              <a:rPr lang="en-US" sz="1700" b="1" spc="30" baseline="-21739" dirty="0" smtClean="0">
                <a:latin typeface="Courier New"/>
                <a:cs typeface="Courier New"/>
              </a:rPr>
              <a:t>16</a:t>
            </a:r>
            <a:endParaRPr sz="1700" baseline="-21739">
              <a:latin typeface="Courier New"/>
              <a:cs typeface="Courier New"/>
            </a:endParaRPr>
          </a:p>
        </p:txBody>
      </p:sp>
      <p:sp>
        <p:nvSpPr>
          <p:cNvPr id="15" name="Rectangle 3"/>
          <p:cNvSpPr txBox="1">
            <a:spLocks noGrp="1" noChangeArrowheads="1"/>
          </p:cNvSpPr>
          <p:nvPr>
            <p:ph idx="1"/>
          </p:nvPr>
        </p:nvSpPr>
        <p:spPr>
          <a:xfrm>
            <a:off x="228600" y="342900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addition of following Octal numbers?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lphaLcParenR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9D3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16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+ 2EF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pPr marL="457200" indent="-457200">
              <a:buFont typeface="+mj-lt"/>
              <a:buAutoNum type="alphaLcParenR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A301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16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+ 489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lphaLcParenR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EAB58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16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B287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lphaLcParenR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08" y="1251164"/>
            <a:ext cx="1750092" cy="767043"/>
          </a:xfrm>
          <a:prstGeom prst="rect">
            <a:avLst/>
          </a:prstGeom>
        </p:spPr>
        <p:txBody>
          <a:bodyPr vert="horz" wrap="square" lIns="0" tIns="15405" rIns="0" bIns="0" rtlCol="0">
            <a:spAutoFit/>
          </a:bodyPr>
          <a:lstStyle/>
          <a:p>
            <a:pPr marL="12837">
              <a:spcBef>
                <a:spcPts val="121"/>
              </a:spcBef>
            </a:pPr>
            <a:r>
              <a:rPr lang="en-US" sz="2400" spc="10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spc="10" dirty="0" smtClean="0">
                <a:latin typeface="Times New Roman" pitchFamily="18" charset="0"/>
                <a:cs typeface="Times New Roman" pitchFamily="18" charset="0"/>
              </a:rPr>
              <a:t>rac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spc="10" dirty="0" smtClean="0">
                <a:latin typeface="Times New Roman" pitchFamily="18" charset="0"/>
                <a:cs typeface="Times New Roman" pitchFamily="18" charset="0"/>
              </a:rPr>
              <a:t>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837">
              <a:spcBef>
                <a:spcPts val="121"/>
              </a:spcBef>
            </a:pP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1828800"/>
            <a:ext cx="1219200" cy="1435188"/>
          </a:xfrm>
          <a:prstGeom prst="rect">
            <a:avLst/>
          </a:prstGeom>
        </p:spPr>
        <p:txBody>
          <a:bodyPr vert="horz" wrap="square" lIns="0" tIns="16688" rIns="0" bIns="0" rtlCol="0">
            <a:spAutoFit/>
          </a:bodyPr>
          <a:lstStyle/>
          <a:p>
            <a:pPr marL="299748">
              <a:spcBef>
                <a:spcPts val="131"/>
              </a:spcBef>
            </a:pPr>
            <a:endParaRPr>
              <a:latin typeface="Courier New"/>
              <a:cs typeface="Courier New"/>
            </a:endParaRPr>
          </a:p>
          <a:p>
            <a:pPr marR="30809" algn="r">
              <a:lnSpc>
                <a:spcPts val="2113"/>
              </a:lnSpc>
              <a:spcBef>
                <a:spcPts val="76"/>
              </a:spcBef>
            </a:pPr>
            <a:r>
              <a:rPr lang="en-US" b="1" spc="15" dirty="0" smtClean="0">
                <a:latin typeface="Courier New"/>
                <a:cs typeface="Courier New"/>
              </a:rPr>
              <a:t>B3CD</a:t>
            </a:r>
            <a:r>
              <a:rPr lang="en-US" sz="1700" b="1" spc="30" baseline="-21739" dirty="0" smtClean="0">
                <a:latin typeface="Courier New"/>
                <a:cs typeface="Courier New"/>
              </a:rPr>
              <a:t>16</a:t>
            </a:r>
            <a:endParaRPr sz="1700" baseline="-21739">
              <a:latin typeface="Courier New"/>
              <a:cs typeface="Courier New"/>
            </a:endParaRPr>
          </a:p>
          <a:p>
            <a:pPr marR="30809" algn="r">
              <a:lnSpc>
                <a:spcPts val="2113"/>
              </a:lnSpc>
            </a:pPr>
            <a:r>
              <a:rPr b="1" spc="15">
                <a:latin typeface="Courier New"/>
                <a:cs typeface="Courier New"/>
              </a:rPr>
              <a:t>+</a:t>
            </a:r>
            <a:r>
              <a:rPr b="1" spc="-66">
                <a:latin typeface="Courier New"/>
                <a:cs typeface="Courier New"/>
              </a:rPr>
              <a:t> </a:t>
            </a:r>
            <a:r>
              <a:rPr lang="en-US" b="1" spc="15" dirty="0" smtClean="0">
                <a:latin typeface="Courier New"/>
                <a:cs typeface="Courier New"/>
              </a:rPr>
              <a:t>849A</a:t>
            </a:r>
            <a:r>
              <a:rPr lang="en-US" sz="1700" b="1" spc="22" baseline="-21739" dirty="0" smtClean="0">
                <a:latin typeface="Courier New"/>
                <a:cs typeface="Courier New"/>
              </a:rPr>
              <a:t>16</a:t>
            </a:r>
            <a:endParaRPr sz="1700" baseline="-21739">
              <a:latin typeface="Courier New"/>
              <a:cs typeface="Courier New"/>
            </a:endParaRPr>
          </a:p>
          <a:p>
            <a:pPr marL="162390" marR="30809" indent="136716">
              <a:lnSpc>
                <a:spcPts val="2102"/>
              </a:lnSpc>
              <a:spcBef>
                <a:spcPts val="162"/>
              </a:spcBef>
            </a:pPr>
            <a:r>
              <a:rPr b="1" spc="10">
                <a:latin typeface="Courier New"/>
                <a:cs typeface="Courier New"/>
              </a:rPr>
              <a:t>----  </a:t>
            </a:r>
            <a:r>
              <a:rPr lang="en-US" b="1" spc="10" dirty="0" smtClean="0">
                <a:latin typeface="Courier New"/>
                <a:cs typeface="Courier New"/>
              </a:rPr>
              <a:t> </a:t>
            </a:r>
          </a:p>
          <a:p>
            <a:pPr marL="162390" marR="30809" indent="136716">
              <a:lnSpc>
                <a:spcPts val="2102"/>
              </a:lnSpc>
              <a:spcBef>
                <a:spcPts val="162"/>
              </a:spcBef>
            </a:pPr>
            <a:r>
              <a:rPr lang="en-US" b="1" spc="10" dirty="0" smtClean="0">
                <a:latin typeface="Courier New"/>
                <a:cs typeface="Courier New"/>
              </a:rPr>
              <a:t> </a:t>
            </a:r>
            <a:r>
              <a:rPr lang="en-US" b="1" spc="15" dirty="0" smtClean="0">
                <a:latin typeface="Courier New"/>
                <a:cs typeface="Courier New"/>
              </a:rPr>
              <a:t>2F33</a:t>
            </a:r>
            <a:r>
              <a:rPr lang="en-US" sz="1700" b="1" spc="30" baseline="-21739" dirty="0" smtClean="0">
                <a:latin typeface="Courier New"/>
                <a:cs typeface="Courier New"/>
              </a:rPr>
              <a:t>16</a:t>
            </a:r>
            <a:endParaRPr sz="1700" baseline="-21739">
              <a:latin typeface="Courier New"/>
              <a:cs typeface="Courier New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Hexadecimal Number Subtraction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2667000" y="1828800"/>
            <a:ext cx="1219200" cy="1435188"/>
          </a:xfrm>
          <a:prstGeom prst="rect">
            <a:avLst/>
          </a:prstGeom>
        </p:spPr>
        <p:txBody>
          <a:bodyPr vert="horz" wrap="square" lIns="0" tIns="16688" rIns="0" bIns="0" rtlCol="0">
            <a:spAutoFit/>
          </a:bodyPr>
          <a:lstStyle/>
          <a:p>
            <a:pPr marL="299748">
              <a:spcBef>
                <a:spcPts val="131"/>
              </a:spcBef>
            </a:pPr>
            <a:endParaRPr>
              <a:latin typeface="Courier New"/>
              <a:cs typeface="Courier New"/>
            </a:endParaRPr>
          </a:p>
          <a:p>
            <a:pPr marR="30809" algn="r">
              <a:lnSpc>
                <a:spcPts val="2113"/>
              </a:lnSpc>
              <a:spcBef>
                <a:spcPts val="76"/>
              </a:spcBef>
            </a:pPr>
            <a:r>
              <a:rPr lang="en-US" b="1" spc="15" dirty="0" smtClean="0">
                <a:latin typeface="Courier New"/>
                <a:cs typeface="Courier New"/>
              </a:rPr>
              <a:t>85AD</a:t>
            </a:r>
            <a:r>
              <a:rPr lang="en-US" sz="1700" b="1" spc="30" baseline="-21739" dirty="0" smtClean="0">
                <a:latin typeface="Courier New"/>
                <a:cs typeface="Courier New"/>
              </a:rPr>
              <a:t>16</a:t>
            </a:r>
            <a:endParaRPr sz="1700" baseline="-21739">
              <a:latin typeface="Courier New"/>
              <a:cs typeface="Courier New"/>
            </a:endParaRPr>
          </a:p>
          <a:p>
            <a:pPr marR="30809" algn="r">
              <a:lnSpc>
                <a:spcPts val="2113"/>
              </a:lnSpc>
            </a:pPr>
            <a:r>
              <a:rPr b="1" spc="15">
                <a:latin typeface="Courier New"/>
                <a:cs typeface="Courier New"/>
              </a:rPr>
              <a:t>+</a:t>
            </a:r>
            <a:r>
              <a:rPr b="1" spc="-66">
                <a:latin typeface="Courier New"/>
                <a:cs typeface="Courier New"/>
              </a:rPr>
              <a:t> </a:t>
            </a:r>
            <a:r>
              <a:rPr lang="en-US" b="1" spc="15" dirty="0" smtClean="0">
                <a:latin typeface="Courier New"/>
                <a:cs typeface="Courier New"/>
              </a:rPr>
              <a:t>5EOF</a:t>
            </a:r>
            <a:r>
              <a:rPr lang="en-US" sz="1700" b="1" spc="22" baseline="-21739" dirty="0" smtClean="0">
                <a:latin typeface="Courier New"/>
                <a:cs typeface="Courier New"/>
              </a:rPr>
              <a:t>16</a:t>
            </a:r>
            <a:endParaRPr sz="1700" baseline="-21739">
              <a:latin typeface="Courier New"/>
              <a:cs typeface="Courier New"/>
            </a:endParaRPr>
          </a:p>
          <a:p>
            <a:pPr marL="162390" marR="30809" indent="136716">
              <a:lnSpc>
                <a:spcPts val="2102"/>
              </a:lnSpc>
              <a:spcBef>
                <a:spcPts val="162"/>
              </a:spcBef>
            </a:pPr>
            <a:r>
              <a:rPr b="1" spc="10">
                <a:latin typeface="Courier New"/>
                <a:cs typeface="Courier New"/>
              </a:rPr>
              <a:t>----  </a:t>
            </a:r>
            <a:r>
              <a:rPr lang="en-US" b="1" spc="10" dirty="0" smtClean="0">
                <a:latin typeface="Courier New"/>
                <a:cs typeface="Courier New"/>
              </a:rPr>
              <a:t>     </a:t>
            </a:r>
          </a:p>
          <a:p>
            <a:pPr marL="162390" marR="30809" indent="136716">
              <a:lnSpc>
                <a:spcPts val="2102"/>
              </a:lnSpc>
              <a:spcBef>
                <a:spcPts val="162"/>
              </a:spcBef>
            </a:pPr>
            <a:r>
              <a:rPr lang="en-US" b="1" spc="10" dirty="0" smtClean="0">
                <a:latin typeface="Courier New"/>
                <a:cs typeface="Courier New"/>
              </a:rPr>
              <a:t> </a:t>
            </a:r>
            <a:r>
              <a:rPr lang="en-US" b="1" spc="15" dirty="0" smtClean="0">
                <a:latin typeface="Courier New"/>
                <a:cs typeface="Courier New"/>
              </a:rPr>
              <a:t>279E</a:t>
            </a:r>
            <a:r>
              <a:rPr lang="en-US" sz="1700" b="1" spc="30" baseline="-21739" dirty="0" smtClean="0">
                <a:latin typeface="Courier New"/>
                <a:cs typeface="Courier New"/>
              </a:rPr>
              <a:t>16</a:t>
            </a:r>
            <a:endParaRPr sz="1700" baseline="-21739">
              <a:latin typeface="Courier New"/>
              <a:cs typeface="Courier New"/>
            </a:endParaRPr>
          </a:p>
        </p:txBody>
      </p:sp>
      <p:sp>
        <p:nvSpPr>
          <p:cNvPr id="15" name="Rectangle 3"/>
          <p:cNvSpPr txBox="1">
            <a:spLocks noGrp="1" noChangeArrowheads="1"/>
          </p:cNvSpPr>
          <p:nvPr>
            <p:ph idx="1"/>
          </p:nvPr>
        </p:nvSpPr>
        <p:spPr>
          <a:xfrm>
            <a:off x="228600" y="342900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addition of following Octal numbers?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lphaLcParenR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F2CD3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16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- 846C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pPr marL="457200" indent="-457200">
              <a:buFont typeface="+mj-lt"/>
              <a:buAutoNum type="alphaLcParenR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824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16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A35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lphaLcParenR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A2CD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16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- 9BFC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lphaLcParenR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040366" cy="568257"/>
          </a:xfrm>
          <a:prstGeom prst="rect">
            <a:avLst/>
          </a:prstGeom>
        </p:spPr>
        <p:txBody>
          <a:bodyPr vert="horz" wrap="square" lIns="0" tIns="14121" rIns="0" bIns="0" rtlCol="0">
            <a:spAutoFit/>
          </a:bodyPr>
          <a:lstStyle/>
          <a:p>
            <a:pPr marL="12837" algn="l">
              <a:spcBef>
                <a:spcPts val="111"/>
              </a:spcBef>
            </a:pPr>
            <a:r>
              <a:rPr sz="3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Binary-Hexadecimal</a:t>
            </a:r>
            <a:r>
              <a:rPr sz="3600" spc="15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223" y="1211570"/>
            <a:ext cx="6928635" cy="1320188"/>
          </a:xfrm>
          <a:prstGeom prst="rect">
            <a:avLst/>
          </a:prstGeom>
        </p:spPr>
        <p:txBody>
          <a:bodyPr vert="horz" wrap="square" lIns="0" tIns="55200" rIns="0" bIns="0" rtlCol="0">
            <a:spAutoFit/>
          </a:bodyPr>
          <a:lstStyle/>
          <a:p>
            <a:pPr marL="38511">
              <a:spcBef>
                <a:spcPts val="435"/>
              </a:spcBef>
            </a:pPr>
            <a:r>
              <a:rPr sz="2400" spc="1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Observation: 16</a:t>
            </a:r>
            <a:r>
              <a:rPr sz="2400" spc="15" baseline="25089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sz="2400" spc="1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-23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400" spc="22" baseline="25089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sz="2400" baseline="25089">
              <a:latin typeface="Times New Roman" pitchFamily="18" charset="0"/>
              <a:cs typeface="Times New Roman" pitchFamily="18" charset="0"/>
            </a:endParaRPr>
          </a:p>
          <a:p>
            <a:pPr marL="604630" indent="-224008">
              <a:spcBef>
                <a:spcPts val="293"/>
              </a:spcBef>
              <a:buChar char="•"/>
              <a:tabLst>
                <a:tab pos="604630" algn="l"/>
                <a:tab pos="605272" algn="l"/>
              </a:tabLst>
            </a:pPr>
            <a:r>
              <a:rPr sz="2000" spc="1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Every </a:t>
            </a:r>
            <a:r>
              <a:rPr sz="2000" spc="15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sz="2000" spc="1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hexadecimal digit corresponds </a:t>
            </a:r>
            <a:r>
              <a:rPr sz="2000" spc="5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15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4 </a:t>
            </a:r>
            <a:r>
              <a:rPr sz="2000" spc="1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sz="2000" spc="5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digits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38511">
              <a:spcBef>
                <a:spcPts val="1430"/>
              </a:spcBef>
            </a:pPr>
            <a:r>
              <a:rPr sz="2400" spc="1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Binary </a:t>
            </a:r>
            <a:r>
              <a:rPr sz="2400" spc="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-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hexadecimal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7018" y="2817338"/>
            <a:ext cx="2668070" cy="61960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3003" rIns="0" bIns="0" rtlCol="0">
            <a:spAutoFit/>
          </a:bodyPr>
          <a:lstStyle/>
          <a:p>
            <a:pPr marL="365217" marR="281134" indent="-274715">
              <a:lnSpc>
                <a:spcPct val="103600"/>
              </a:lnSpc>
              <a:spcBef>
                <a:spcPts val="338"/>
              </a:spcBef>
              <a:tabLst>
                <a:tab pos="914006" algn="l"/>
                <a:tab pos="1462794" algn="l"/>
                <a:tab pos="2010941" algn="l"/>
              </a:tabLst>
            </a:pPr>
            <a:r>
              <a:rPr b="1" spc="15" dirty="0">
                <a:solidFill>
                  <a:srgbClr val="FF0000"/>
                </a:solidFill>
                <a:latin typeface="Courier New"/>
                <a:cs typeface="Courier New"/>
              </a:rPr>
              <a:t>1010</a:t>
            </a:r>
            <a:r>
              <a:rPr b="1" spc="15" dirty="0">
                <a:latin typeface="Courier New"/>
                <a:cs typeface="Courier New"/>
              </a:rPr>
              <a:t>0001</a:t>
            </a:r>
            <a:r>
              <a:rPr b="1" spc="15" dirty="0">
                <a:solidFill>
                  <a:srgbClr val="FF0000"/>
                </a:solidFill>
                <a:latin typeface="Courier New"/>
                <a:cs typeface="Courier New"/>
              </a:rPr>
              <a:t>0011</a:t>
            </a:r>
            <a:r>
              <a:rPr b="1" spc="15" dirty="0">
                <a:latin typeface="Courier New"/>
                <a:cs typeface="Courier New"/>
              </a:rPr>
              <a:t>1101</a:t>
            </a:r>
            <a:r>
              <a:rPr sz="1700" b="1" spc="30" baseline="-21739" dirty="0">
                <a:latin typeface="Courier New"/>
                <a:cs typeface="Courier New"/>
              </a:rPr>
              <a:t>B  </a:t>
            </a:r>
            <a:r>
              <a:rPr b="1" spc="15" dirty="0">
                <a:solidFill>
                  <a:srgbClr val="FF0000"/>
                </a:solidFill>
                <a:latin typeface="Courier New"/>
                <a:cs typeface="Courier New"/>
              </a:rPr>
              <a:t>A	</a:t>
            </a:r>
            <a:r>
              <a:rPr b="1" spc="15" dirty="0">
                <a:latin typeface="Courier New"/>
                <a:cs typeface="Courier New"/>
              </a:rPr>
              <a:t>1	</a:t>
            </a:r>
            <a:r>
              <a:rPr b="1" spc="15" dirty="0">
                <a:solidFill>
                  <a:srgbClr val="FF0000"/>
                </a:solidFill>
                <a:latin typeface="Courier New"/>
                <a:cs typeface="Courier New"/>
              </a:rPr>
              <a:t>3	</a:t>
            </a:r>
            <a:r>
              <a:rPr b="1" spc="20" dirty="0">
                <a:latin typeface="Courier New"/>
                <a:cs typeface="Courier New"/>
              </a:rPr>
              <a:t>D</a:t>
            </a:r>
            <a:r>
              <a:rPr sz="1700" b="1" spc="30" baseline="-21739" dirty="0">
                <a:latin typeface="Courier New"/>
                <a:cs typeface="Courier New"/>
              </a:rPr>
              <a:t>H</a:t>
            </a:r>
            <a:endParaRPr sz="1700" baseline="-21739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6687" y="2621761"/>
            <a:ext cx="3821987" cy="958187"/>
          </a:xfrm>
          <a:prstGeom prst="rect">
            <a:avLst/>
          </a:prstGeom>
        </p:spPr>
        <p:txBody>
          <a:bodyPr vert="horz" wrap="square" lIns="0" tIns="9628" rIns="0" bIns="0" rtlCol="0">
            <a:spAutoFit/>
          </a:bodyPr>
          <a:lstStyle/>
          <a:p>
            <a:pPr marL="12837" marR="5135">
              <a:lnSpc>
                <a:spcPct val="101699"/>
              </a:lnSpc>
              <a:spcBef>
                <a:spcPts val="76"/>
              </a:spcBef>
            </a:pPr>
            <a:r>
              <a:rPr sz="2000" spc="5" dirty="0">
                <a:latin typeface="Times New Roman" pitchFamily="18" charset="0"/>
                <a:cs typeface="Times New Roman" pitchFamily="18" charset="0"/>
              </a:rPr>
              <a:t>Digit 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count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binary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number  not a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multiple of 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=&gt;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837">
              <a:spcBef>
                <a:spcPts val="51"/>
              </a:spcBef>
            </a:pPr>
            <a:r>
              <a:rPr sz="2000" spc="10" dirty="0">
                <a:latin typeface="Times New Roman" pitchFamily="18" charset="0"/>
                <a:cs typeface="Times New Roman" pitchFamily="18" charset="0"/>
              </a:rPr>
              <a:t>pad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zeros on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left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7018" y="4416367"/>
            <a:ext cx="2668070" cy="646025"/>
          </a:xfrm>
          <a:custGeom>
            <a:avLst/>
            <a:gdLst/>
            <a:ahLst/>
            <a:cxnLst/>
            <a:rect l="l" t="t" r="r" b="b"/>
            <a:pathLst>
              <a:path w="2638425" h="639445">
                <a:moveTo>
                  <a:pt x="0" y="639064"/>
                </a:moveTo>
                <a:lnTo>
                  <a:pt x="2637905" y="639064"/>
                </a:lnTo>
                <a:lnTo>
                  <a:pt x="2637905" y="0"/>
                </a:lnTo>
                <a:lnTo>
                  <a:pt x="0" y="0"/>
                </a:lnTo>
                <a:lnTo>
                  <a:pt x="0" y="639064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7018" y="4416367"/>
            <a:ext cx="2668070" cy="646025"/>
          </a:xfrm>
          <a:custGeom>
            <a:avLst/>
            <a:gdLst/>
            <a:ahLst/>
            <a:cxnLst/>
            <a:rect l="l" t="t" r="r" b="b"/>
            <a:pathLst>
              <a:path w="2638425" h="639445">
                <a:moveTo>
                  <a:pt x="0" y="0"/>
                </a:moveTo>
                <a:lnTo>
                  <a:pt x="2637905" y="0"/>
                </a:lnTo>
                <a:lnTo>
                  <a:pt x="2637905" y="639064"/>
                </a:lnTo>
                <a:lnTo>
                  <a:pt x="0" y="639064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7380" y="3781691"/>
            <a:ext cx="3119491" cy="1450244"/>
          </a:xfrm>
          <a:prstGeom prst="rect">
            <a:avLst/>
          </a:prstGeom>
        </p:spPr>
        <p:txBody>
          <a:bodyPr vert="horz" wrap="square" lIns="0" tIns="15405" rIns="0" bIns="0" rtlCol="0">
            <a:spAutoFit/>
          </a:bodyPr>
          <a:lstStyle/>
          <a:p>
            <a:pPr marL="51349">
              <a:spcBef>
                <a:spcPts val="121"/>
              </a:spcBef>
            </a:pPr>
            <a:r>
              <a:rPr sz="2400" spc="1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Hexadecimal </a:t>
            </a:r>
            <a:r>
              <a:rPr sz="2400" spc="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-5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660472" marR="163032" indent="274073">
              <a:lnSpc>
                <a:spcPct val="103600"/>
              </a:lnSpc>
              <a:tabLst>
                <a:tab pos="1483334" algn="l"/>
                <a:tab pos="2032122" algn="l"/>
                <a:tab pos="2580269" algn="l"/>
              </a:tabLst>
            </a:pPr>
            <a:r>
              <a:rPr b="1" spc="15" dirty="0">
                <a:solidFill>
                  <a:srgbClr val="FF0000"/>
                </a:solidFill>
                <a:latin typeface="Courier New"/>
                <a:cs typeface="Courier New"/>
              </a:rPr>
              <a:t>A	</a:t>
            </a:r>
            <a:r>
              <a:rPr b="1" spc="15" dirty="0">
                <a:latin typeface="Courier New"/>
                <a:cs typeface="Courier New"/>
              </a:rPr>
              <a:t>1	</a:t>
            </a:r>
            <a:r>
              <a:rPr b="1" spc="15" dirty="0">
                <a:solidFill>
                  <a:srgbClr val="FF0000"/>
                </a:solidFill>
                <a:latin typeface="Courier New"/>
                <a:cs typeface="Courier New"/>
              </a:rPr>
              <a:t>3	</a:t>
            </a:r>
            <a:r>
              <a:rPr b="1" spc="20" dirty="0">
                <a:latin typeface="Courier New"/>
                <a:cs typeface="Courier New"/>
              </a:rPr>
              <a:t>D</a:t>
            </a:r>
            <a:r>
              <a:rPr sz="1700" b="1" spc="30" baseline="-21739" dirty="0">
                <a:latin typeface="Courier New"/>
                <a:cs typeface="Courier New"/>
              </a:rPr>
              <a:t>H </a:t>
            </a:r>
            <a:r>
              <a:rPr sz="1200" b="1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b="1" spc="15" dirty="0">
                <a:solidFill>
                  <a:srgbClr val="FF0000"/>
                </a:solidFill>
                <a:latin typeface="Courier New"/>
                <a:cs typeface="Courier New"/>
              </a:rPr>
              <a:t>1010</a:t>
            </a:r>
            <a:r>
              <a:rPr b="1" spc="15" dirty="0">
                <a:latin typeface="Courier New"/>
                <a:cs typeface="Courier New"/>
              </a:rPr>
              <a:t>0001</a:t>
            </a:r>
            <a:r>
              <a:rPr b="1" spc="15" dirty="0">
                <a:solidFill>
                  <a:srgbClr val="FF0000"/>
                </a:solidFill>
                <a:latin typeface="Courier New"/>
                <a:cs typeface="Courier New"/>
              </a:rPr>
              <a:t>0011</a:t>
            </a:r>
            <a:r>
              <a:rPr b="1" spc="15" dirty="0">
                <a:latin typeface="Courier New"/>
                <a:cs typeface="Courier New"/>
              </a:rPr>
              <a:t>1101</a:t>
            </a:r>
            <a:r>
              <a:rPr sz="1700" b="1" spc="30" baseline="-21739" dirty="0">
                <a:latin typeface="Courier New"/>
                <a:cs typeface="Courier New"/>
              </a:rPr>
              <a:t>B</a:t>
            </a:r>
            <a:endParaRPr sz="1700" baseline="-21739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6688" y="4296934"/>
            <a:ext cx="2957673" cy="933116"/>
          </a:xfrm>
          <a:prstGeom prst="rect">
            <a:avLst/>
          </a:prstGeom>
        </p:spPr>
        <p:txBody>
          <a:bodyPr vert="horz" wrap="square" lIns="0" tIns="9628" rIns="0" bIns="0" rtlCol="0">
            <a:spAutoFit/>
          </a:bodyPr>
          <a:lstStyle/>
          <a:p>
            <a:pPr marL="12837" marR="5135">
              <a:lnSpc>
                <a:spcPct val="101699"/>
              </a:lnSpc>
              <a:spcBef>
                <a:spcPts val="76"/>
              </a:spcBef>
            </a:pPr>
            <a:r>
              <a:rPr sz="2000" spc="10" dirty="0">
                <a:latin typeface="Times New Roman" pitchFamily="18" charset="0"/>
                <a:cs typeface="Times New Roman" pitchFamily="18" charset="0"/>
              </a:rPr>
              <a:t>Discard leading</a:t>
            </a:r>
            <a:r>
              <a:rPr sz="2000" spc="-7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zeros  from binary number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if  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appropriate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The easiest method for converting binary to hexadecimal is to use a </a:t>
            </a:r>
            <a:r>
              <a:rPr lang="en-US" sz="2800">
                <a:solidFill>
                  <a:schemeClr val="accent2"/>
                </a:solidFill>
              </a:rPr>
              <a:t>substitution code</a:t>
            </a:r>
          </a:p>
          <a:p>
            <a:r>
              <a:rPr lang="en-US" sz="2800"/>
              <a:t>Each hex number converts to 4 binary digits</a:t>
            </a:r>
          </a:p>
        </p:txBody>
      </p:sp>
      <p:pic>
        <p:nvPicPr>
          <p:cNvPr id="23556" name="Picture 4" descr="D:\My Documents\My Pictures\SU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733800"/>
            <a:ext cx="7086600" cy="2682875"/>
          </a:xfrm>
          <a:prstGeom prst="rect">
            <a:avLst/>
          </a:prstGeom>
          <a:noFill/>
        </p:spPr>
      </p:pic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040366" cy="568257"/>
          </a:xfrm>
          <a:prstGeom prst="rect">
            <a:avLst/>
          </a:prstGeom>
        </p:spPr>
        <p:txBody>
          <a:bodyPr vert="horz" wrap="square" lIns="0" tIns="14121" rIns="0" bIns="0" rtlCol="0">
            <a:spAutoFit/>
          </a:bodyPr>
          <a:lstStyle/>
          <a:p>
            <a:pPr marL="12837" algn="l">
              <a:spcBef>
                <a:spcPts val="111"/>
              </a:spcBef>
            </a:pPr>
            <a:r>
              <a:rPr sz="3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Binary-Hexadecimal</a:t>
            </a:r>
            <a:r>
              <a:rPr sz="3600" spc="15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Conversion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5388153" cy="568257"/>
          </a:xfrm>
          <a:prstGeom prst="rect">
            <a:avLst/>
          </a:prstGeom>
        </p:spPr>
        <p:txBody>
          <a:bodyPr vert="horz" wrap="square" lIns="0" tIns="14121" rIns="0" bIns="0" rtlCol="0">
            <a:spAutoFit/>
          </a:bodyPr>
          <a:lstStyle/>
          <a:p>
            <a:pPr marL="12837">
              <a:spcBef>
                <a:spcPts val="111"/>
              </a:spcBef>
            </a:pPr>
            <a:r>
              <a:rPr sz="3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Binary-Octal</a:t>
            </a:r>
            <a:r>
              <a:rPr sz="3600" spc="-15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223" y="1211570"/>
            <a:ext cx="6038636" cy="1620270"/>
          </a:xfrm>
          <a:prstGeom prst="rect">
            <a:avLst/>
          </a:prstGeom>
        </p:spPr>
        <p:txBody>
          <a:bodyPr vert="horz" wrap="square" lIns="0" tIns="55200" rIns="0" bIns="0" rtlCol="0">
            <a:spAutoFit/>
          </a:bodyPr>
          <a:lstStyle/>
          <a:p>
            <a:pPr marL="38511">
              <a:spcBef>
                <a:spcPts val="435"/>
              </a:spcBef>
            </a:pP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Observation: 8</a:t>
            </a:r>
            <a:r>
              <a:rPr sz="2400" spc="15" baseline="25089" dirty="0">
                <a:solidFill>
                  <a:srgbClr val="0000FF"/>
                </a:solidFill>
                <a:latin typeface="Arial"/>
                <a:cs typeface="Arial"/>
              </a:rPr>
              <a:t>1 </a:t>
            </a: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spc="-23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spc="22" baseline="25089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2400" baseline="25089">
              <a:latin typeface="Arial"/>
              <a:cs typeface="Arial"/>
            </a:endParaRPr>
          </a:p>
          <a:p>
            <a:pPr marL="604630" indent="-224008">
              <a:spcBef>
                <a:spcPts val="293"/>
              </a:spcBef>
              <a:buChar char="•"/>
              <a:tabLst>
                <a:tab pos="604630" algn="l"/>
                <a:tab pos="605272" algn="l"/>
              </a:tabLst>
            </a:pPr>
            <a:r>
              <a:rPr sz="2000" spc="10" dirty="0">
                <a:solidFill>
                  <a:srgbClr val="000066"/>
                </a:solidFill>
                <a:latin typeface="Arial"/>
                <a:cs typeface="Arial"/>
              </a:rPr>
              <a:t>Every </a:t>
            </a:r>
            <a:r>
              <a:rPr sz="2000" spc="15" dirty="0">
                <a:solidFill>
                  <a:srgbClr val="000066"/>
                </a:solidFill>
                <a:latin typeface="Arial"/>
                <a:cs typeface="Arial"/>
              </a:rPr>
              <a:t>1 </a:t>
            </a:r>
            <a:r>
              <a:rPr sz="2000" spc="10" dirty="0">
                <a:solidFill>
                  <a:srgbClr val="000066"/>
                </a:solidFill>
                <a:latin typeface="Arial"/>
                <a:cs typeface="Arial"/>
              </a:rPr>
              <a:t>octal digit corresponds </a:t>
            </a:r>
            <a:r>
              <a:rPr sz="2000" spc="5" dirty="0">
                <a:solidFill>
                  <a:srgbClr val="000066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000066"/>
                </a:solidFill>
                <a:latin typeface="Arial"/>
                <a:cs typeface="Arial"/>
              </a:rPr>
              <a:t>3 </a:t>
            </a:r>
            <a:r>
              <a:rPr sz="2000" spc="10" dirty="0">
                <a:solidFill>
                  <a:srgbClr val="000066"/>
                </a:solidFill>
                <a:latin typeface="Arial"/>
                <a:cs typeface="Arial"/>
              </a:rPr>
              <a:t>binary</a:t>
            </a:r>
            <a:r>
              <a:rPr sz="2000" spc="-3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000066"/>
                </a:solidFill>
                <a:latin typeface="Arial"/>
                <a:cs typeface="Arial"/>
              </a:rPr>
              <a:t>digits</a:t>
            </a:r>
            <a:endParaRPr sz="2000">
              <a:latin typeface="Arial"/>
              <a:cs typeface="Arial"/>
            </a:endParaRPr>
          </a:p>
          <a:p>
            <a:pPr marL="38511">
              <a:spcBef>
                <a:spcPts val="1430"/>
              </a:spcBef>
            </a:pPr>
            <a:r>
              <a:rPr sz="2400" spc="1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Binary </a:t>
            </a:r>
            <a:r>
              <a:rPr sz="2400" spc="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-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octal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7018" y="2817338"/>
            <a:ext cx="2896670" cy="61996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52631" rIns="0" bIns="0" rtlCol="0">
            <a:spAutoFit/>
          </a:bodyPr>
          <a:lstStyle/>
          <a:p>
            <a:pPr marL="91144">
              <a:spcBef>
                <a:spcPts val="413"/>
              </a:spcBef>
            </a:pPr>
            <a:r>
              <a:rPr b="1" spc="15" dirty="0">
                <a:solidFill>
                  <a:srgbClr val="FF0000"/>
                </a:solidFill>
                <a:latin typeface="Courier New"/>
                <a:cs typeface="Courier New"/>
              </a:rPr>
              <a:t>001</a:t>
            </a:r>
            <a:r>
              <a:rPr b="1" spc="15" dirty="0">
                <a:latin typeface="Courier New"/>
                <a:cs typeface="Courier New"/>
              </a:rPr>
              <a:t>010</a:t>
            </a:r>
            <a:r>
              <a:rPr b="1" spc="15" dirty="0">
                <a:solidFill>
                  <a:srgbClr val="FF0000"/>
                </a:solidFill>
                <a:latin typeface="Courier New"/>
                <a:cs typeface="Courier New"/>
              </a:rPr>
              <a:t>000</a:t>
            </a:r>
            <a:r>
              <a:rPr b="1" spc="15" dirty="0">
                <a:latin typeface="Courier New"/>
                <a:cs typeface="Courier New"/>
              </a:rPr>
              <a:t>100</a:t>
            </a:r>
            <a:r>
              <a:rPr b="1" spc="15" dirty="0">
                <a:solidFill>
                  <a:srgbClr val="FF0000"/>
                </a:solidFill>
                <a:latin typeface="Courier New"/>
                <a:cs typeface="Courier New"/>
              </a:rPr>
              <a:t>111</a:t>
            </a:r>
            <a:r>
              <a:rPr b="1" spc="15" dirty="0">
                <a:latin typeface="Courier New"/>
                <a:cs typeface="Courier New"/>
              </a:rPr>
              <a:t>101</a:t>
            </a:r>
            <a:r>
              <a:rPr sz="1700" b="1" spc="22" baseline="-21739" dirty="0">
                <a:latin typeface="Courier New"/>
                <a:cs typeface="Courier New"/>
              </a:rPr>
              <a:t>B</a:t>
            </a:r>
            <a:endParaRPr sz="1700" baseline="-21739">
              <a:latin typeface="Courier New"/>
              <a:cs typeface="Courier New"/>
            </a:endParaRPr>
          </a:p>
          <a:p>
            <a:pPr marL="228501">
              <a:spcBef>
                <a:spcPts val="76"/>
              </a:spcBef>
              <a:tabLst>
                <a:tab pos="639932" algn="l"/>
                <a:tab pos="1051363" algn="l"/>
                <a:tab pos="1462794" algn="l"/>
                <a:tab pos="1874225" algn="l"/>
                <a:tab pos="2285656" algn="l"/>
              </a:tabLst>
            </a:pPr>
            <a:r>
              <a:rPr b="1" spc="15" dirty="0">
                <a:solidFill>
                  <a:srgbClr val="FF0000"/>
                </a:solidFill>
                <a:latin typeface="Courier New"/>
                <a:cs typeface="Courier New"/>
              </a:rPr>
              <a:t>1	</a:t>
            </a:r>
            <a:r>
              <a:rPr b="1" spc="15" dirty="0">
                <a:latin typeface="Courier New"/>
                <a:cs typeface="Courier New"/>
              </a:rPr>
              <a:t>2	</a:t>
            </a:r>
            <a:r>
              <a:rPr b="1" spc="15" dirty="0">
                <a:solidFill>
                  <a:srgbClr val="FF0000"/>
                </a:solidFill>
                <a:latin typeface="Courier New"/>
                <a:cs typeface="Courier New"/>
              </a:rPr>
              <a:t>0	</a:t>
            </a:r>
            <a:r>
              <a:rPr b="1" spc="15" dirty="0">
                <a:latin typeface="Courier New"/>
                <a:cs typeface="Courier New"/>
              </a:rPr>
              <a:t>4	</a:t>
            </a:r>
            <a:r>
              <a:rPr b="1" spc="15" dirty="0">
                <a:solidFill>
                  <a:srgbClr val="FF0000"/>
                </a:solidFill>
                <a:latin typeface="Courier New"/>
                <a:cs typeface="Courier New"/>
              </a:rPr>
              <a:t>7	</a:t>
            </a:r>
            <a:r>
              <a:rPr b="1" spc="20" dirty="0">
                <a:latin typeface="Courier New"/>
                <a:cs typeface="Courier New"/>
              </a:rPr>
              <a:t>5</a:t>
            </a:r>
            <a:r>
              <a:rPr sz="1700" b="1" spc="30" baseline="-21739" dirty="0">
                <a:latin typeface="Courier New"/>
                <a:cs typeface="Courier New"/>
              </a:rPr>
              <a:t>O</a:t>
            </a:r>
            <a:endParaRPr sz="1700" baseline="-21739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6687" y="2621761"/>
            <a:ext cx="3821987" cy="958187"/>
          </a:xfrm>
          <a:prstGeom prst="rect">
            <a:avLst/>
          </a:prstGeom>
        </p:spPr>
        <p:txBody>
          <a:bodyPr vert="horz" wrap="square" lIns="0" tIns="9628" rIns="0" bIns="0" rtlCol="0">
            <a:spAutoFit/>
          </a:bodyPr>
          <a:lstStyle/>
          <a:p>
            <a:pPr marL="12837" marR="5135">
              <a:lnSpc>
                <a:spcPct val="101699"/>
              </a:lnSpc>
              <a:spcBef>
                <a:spcPts val="76"/>
              </a:spcBef>
            </a:pPr>
            <a:r>
              <a:rPr sz="2000" spc="5" dirty="0">
                <a:latin typeface="Times New Roman" pitchFamily="18" charset="0"/>
                <a:cs typeface="Times New Roman" pitchFamily="18" charset="0"/>
              </a:rPr>
              <a:t>Digit 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count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binary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number  not a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multiple of 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=&gt;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837">
              <a:spcBef>
                <a:spcPts val="51"/>
              </a:spcBef>
            </a:pPr>
            <a:r>
              <a:rPr sz="2000" spc="10" dirty="0">
                <a:latin typeface="Times New Roman" pitchFamily="18" charset="0"/>
                <a:cs typeface="Times New Roman" pitchFamily="18" charset="0"/>
              </a:rPr>
              <a:t>pad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zeros on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left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6688" y="4296934"/>
            <a:ext cx="2957673" cy="933116"/>
          </a:xfrm>
          <a:prstGeom prst="rect">
            <a:avLst/>
          </a:prstGeom>
        </p:spPr>
        <p:txBody>
          <a:bodyPr vert="horz" wrap="square" lIns="0" tIns="9628" rIns="0" bIns="0" rtlCol="0">
            <a:spAutoFit/>
          </a:bodyPr>
          <a:lstStyle/>
          <a:p>
            <a:pPr marL="12837" marR="5135">
              <a:lnSpc>
                <a:spcPct val="101699"/>
              </a:lnSpc>
              <a:spcBef>
                <a:spcPts val="76"/>
              </a:spcBef>
            </a:pPr>
            <a:r>
              <a:rPr sz="2000" spc="10" dirty="0">
                <a:latin typeface="Times New Roman" pitchFamily="18" charset="0"/>
                <a:cs typeface="Times New Roman" pitchFamily="18" charset="0"/>
              </a:rPr>
              <a:t>Discard leading</a:t>
            </a:r>
            <a:r>
              <a:rPr sz="2000" spc="-7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zeros  from binary number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if  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appropriate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7018" y="4416367"/>
            <a:ext cx="2896670" cy="646025"/>
          </a:xfrm>
          <a:custGeom>
            <a:avLst/>
            <a:gdLst/>
            <a:ahLst/>
            <a:cxnLst/>
            <a:rect l="l" t="t" r="r" b="b"/>
            <a:pathLst>
              <a:path w="2864485" h="639445">
                <a:moveTo>
                  <a:pt x="0" y="639064"/>
                </a:moveTo>
                <a:lnTo>
                  <a:pt x="2864011" y="639064"/>
                </a:lnTo>
                <a:lnTo>
                  <a:pt x="2864011" y="0"/>
                </a:lnTo>
                <a:lnTo>
                  <a:pt x="0" y="0"/>
                </a:lnTo>
                <a:lnTo>
                  <a:pt x="0" y="639064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7018" y="4416367"/>
            <a:ext cx="2896670" cy="646025"/>
          </a:xfrm>
          <a:custGeom>
            <a:avLst/>
            <a:gdLst/>
            <a:ahLst/>
            <a:cxnLst/>
            <a:rect l="l" t="t" r="r" b="b"/>
            <a:pathLst>
              <a:path w="2864485" h="639445">
                <a:moveTo>
                  <a:pt x="0" y="0"/>
                </a:moveTo>
                <a:lnTo>
                  <a:pt x="2864011" y="0"/>
                </a:lnTo>
                <a:lnTo>
                  <a:pt x="2864011" y="639064"/>
                </a:lnTo>
                <a:lnTo>
                  <a:pt x="0" y="639064"/>
                </a:lnTo>
                <a:lnTo>
                  <a:pt x="0" y="0"/>
                </a:lnTo>
                <a:close/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7381" y="3781691"/>
            <a:ext cx="3274246" cy="1267180"/>
          </a:xfrm>
          <a:prstGeom prst="rect">
            <a:avLst/>
          </a:prstGeom>
        </p:spPr>
        <p:txBody>
          <a:bodyPr vert="horz" wrap="square" lIns="0" tIns="15405" rIns="0" bIns="0" rtlCol="0">
            <a:spAutoFit/>
          </a:bodyPr>
          <a:lstStyle/>
          <a:p>
            <a:pPr marL="51349">
              <a:spcBef>
                <a:spcPts val="121"/>
              </a:spcBef>
            </a:pPr>
            <a:r>
              <a:rPr sz="2400" spc="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Octal to</a:t>
            </a:r>
            <a:r>
              <a:rPr sz="2400" spc="-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797829">
              <a:tabLst>
                <a:tab pos="1209260" algn="l"/>
                <a:tab pos="1620691" algn="l"/>
                <a:tab pos="2032122" algn="l"/>
                <a:tab pos="2443553" algn="l"/>
                <a:tab pos="2854984" algn="l"/>
              </a:tabLst>
            </a:pPr>
            <a:r>
              <a:rPr b="1" spc="15" dirty="0">
                <a:solidFill>
                  <a:srgbClr val="FF0000"/>
                </a:solidFill>
                <a:latin typeface="Courier New"/>
                <a:cs typeface="Courier New"/>
              </a:rPr>
              <a:t>1	</a:t>
            </a:r>
            <a:r>
              <a:rPr b="1" spc="15" dirty="0">
                <a:latin typeface="Courier New"/>
                <a:cs typeface="Courier New"/>
              </a:rPr>
              <a:t>2	</a:t>
            </a:r>
            <a:r>
              <a:rPr b="1" spc="15" dirty="0">
                <a:solidFill>
                  <a:srgbClr val="FF0000"/>
                </a:solidFill>
                <a:latin typeface="Courier New"/>
                <a:cs typeface="Courier New"/>
              </a:rPr>
              <a:t>0	</a:t>
            </a:r>
            <a:r>
              <a:rPr b="1" spc="15" dirty="0">
                <a:latin typeface="Courier New"/>
                <a:cs typeface="Courier New"/>
              </a:rPr>
              <a:t>4	</a:t>
            </a:r>
            <a:r>
              <a:rPr b="1" spc="15" dirty="0">
                <a:solidFill>
                  <a:srgbClr val="FF0000"/>
                </a:solidFill>
                <a:latin typeface="Courier New"/>
                <a:cs typeface="Courier New"/>
              </a:rPr>
              <a:t>7	</a:t>
            </a:r>
            <a:r>
              <a:rPr b="1" spc="20" dirty="0">
                <a:latin typeface="Courier New"/>
                <a:cs typeface="Courier New"/>
              </a:rPr>
              <a:t>5</a:t>
            </a:r>
            <a:r>
              <a:rPr sz="1700" b="1" spc="30" baseline="-21739" dirty="0">
                <a:latin typeface="Courier New"/>
                <a:cs typeface="Courier New"/>
              </a:rPr>
              <a:t>O</a:t>
            </a:r>
            <a:endParaRPr sz="1700" baseline="-21739">
              <a:latin typeface="Courier New"/>
              <a:cs typeface="Courier New"/>
            </a:endParaRPr>
          </a:p>
          <a:p>
            <a:pPr marL="660472">
              <a:spcBef>
                <a:spcPts val="76"/>
              </a:spcBef>
            </a:pPr>
            <a:r>
              <a:rPr b="1" spc="15" dirty="0">
                <a:solidFill>
                  <a:srgbClr val="FF0000"/>
                </a:solidFill>
                <a:latin typeface="Courier New"/>
                <a:cs typeface="Courier New"/>
              </a:rPr>
              <a:t>001</a:t>
            </a:r>
            <a:r>
              <a:rPr b="1" spc="15" dirty="0">
                <a:latin typeface="Courier New"/>
                <a:cs typeface="Courier New"/>
              </a:rPr>
              <a:t>010</a:t>
            </a:r>
            <a:r>
              <a:rPr b="1" spc="15" dirty="0">
                <a:solidFill>
                  <a:srgbClr val="FF0000"/>
                </a:solidFill>
                <a:latin typeface="Courier New"/>
                <a:cs typeface="Courier New"/>
              </a:rPr>
              <a:t>000</a:t>
            </a:r>
            <a:r>
              <a:rPr b="1" spc="15" dirty="0">
                <a:latin typeface="Courier New"/>
                <a:cs typeface="Courier New"/>
              </a:rPr>
              <a:t>100</a:t>
            </a:r>
            <a:r>
              <a:rPr b="1" spc="15" dirty="0">
                <a:solidFill>
                  <a:srgbClr val="FF0000"/>
                </a:solidFill>
                <a:latin typeface="Courier New"/>
                <a:cs typeface="Courier New"/>
              </a:rPr>
              <a:t>111</a:t>
            </a:r>
            <a:r>
              <a:rPr b="1" spc="15" dirty="0">
                <a:latin typeface="Courier New"/>
                <a:cs typeface="Courier New"/>
              </a:rPr>
              <a:t>101</a:t>
            </a:r>
            <a:r>
              <a:rPr sz="1700" b="1" spc="22" baseline="-21739" dirty="0">
                <a:latin typeface="Courier New"/>
                <a:cs typeface="Courier New"/>
              </a:rPr>
              <a:t>B</a:t>
            </a:r>
            <a:endParaRPr sz="1700" baseline="-21739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4294967295"/>
          </p:nvPr>
        </p:nvSpPr>
        <p:spPr>
          <a:xfrm>
            <a:off x="8627322" y="6372176"/>
            <a:ext cx="229242" cy="419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74">
              <a:lnSpc>
                <a:spcPts val="1622"/>
              </a:lnSpc>
            </a:pPr>
            <a:fld id="{81D60167-4931-47E6-BA6A-407CBD079E47}" type="slidenum">
              <a:rPr spc="15" dirty="0"/>
              <a:pPr marL="25674">
                <a:lnSpc>
                  <a:spcPts val="1622"/>
                </a:lnSpc>
              </a:pPr>
              <a:t>38</a:t>
            </a:fld>
            <a:endParaRPr spc="1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8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328881" cy="568257"/>
          </a:xfrm>
          <a:prstGeom prst="rect">
            <a:avLst/>
          </a:prstGeom>
        </p:spPr>
        <p:txBody>
          <a:bodyPr vert="horz" wrap="square" lIns="0" tIns="14121" rIns="0" bIns="0" rtlCol="0">
            <a:spAutoFit/>
          </a:bodyPr>
          <a:lstStyle/>
          <a:p>
            <a:pPr marL="12837">
              <a:spcBef>
                <a:spcPts val="111"/>
              </a:spcBef>
            </a:pPr>
            <a:r>
              <a:rPr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600" b="1" spc="5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Decimal Number</a:t>
            </a:r>
            <a:r>
              <a:rPr sz="3600" b="1" spc="-86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b="1" spc="5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223" y="1211569"/>
            <a:ext cx="7488576" cy="3395115"/>
          </a:xfrm>
          <a:prstGeom prst="rect">
            <a:avLst/>
          </a:prstGeom>
        </p:spPr>
        <p:txBody>
          <a:bodyPr vert="horz" wrap="square" lIns="0" tIns="55200" rIns="0" bIns="0" rtlCol="0">
            <a:spAutoFit/>
          </a:bodyPr>
          <a:lstStyle/>
          <a:p>
            <a:pPr marL="38511">
              <a:spcBef>
                <a:spcPts val="435"/>
              </a:spcBef>
            </a:pPr>
            <a:r>
              <a:rPr sz="2400" spc="1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604630" indent="-224008">
              <a:spcBef>
                <a:spcPts val="293"/>
              </a:spcBef>
              <a:buChar char="•"/>
              <a:tabLst>
                <a:tab pos="604630" algn="l"/>
                <a:tab pos="605272" algn="l"/>
              </a:tabLst>
            </a:pPr>
            <a:r>
              <a:rPr sz="2400" spc="1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“decem” (Latin) </a:t>
            </a:r>
            <a:r>
              <a:rPr sz="2400" spc="15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=&gt;</a:t>
            </a:r>
            <a:r>
              <a:rPr sz="2400" spc="-1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ten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R="5423700" algn="r">
              <a:spcBef>
                <a:spcPts val="1430"/>
              </a:spcBef>
            </a:pPr>
            <a:r>
              <a:rPr sz="2400" spc="1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Charac</a:t>
            </a:r>
            <a:r>
              <a:rPr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eris</a:t>
            </a:r>
            <a:r>
              <a:rPr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ics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223366" marR="5432686" indent="-223366" algn="r">
              <a:spcBef>
                <a:spcPts val="253"/>
              </a:spcBef>
              <a:buChar char="•"/>
              <a:tabLst>
                <a:tab pos="223366" algn="l"/>
                <a:tab pos="605272" algn="l"/>
              </a:tabLst>
            </a:pPr>
            <a:r>
              <a:rPr sz="2400" spc="1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Ten</a:t>
            </a:r>
            <a:r>
              <a:rPr sz="2400" spc="-5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symbols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944173" lvl="1" indent="-233636">
              <a:spcBef>
                <a:spcPts val="334"/>
              </a:spcBef>
              <a:buFont typeface="Courier New"/>
              <a:buChar char="•"/>
              <a:tabLst>
                <a:tab pos="944814" algn="l"/>
              </a:tabLst>
            </a:pPr>
            <a:r>
              <a:rPr sz="2400" b="1" spc="15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0 1 2 3 4 5 6 7 8</a:t>
            </a:r>
            <a:r>
              <a:rPr sz="2400" b="1" spc="-1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15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604630" indent="-224008">
              <a:spcBef>
                <a:spcPts val="237"/>
              </a:spcBef>
              <a:buChar char="•"/>
              <a:tabLst>
                <a:tab pos="604630" algn="l"/>
                <a:tab pos="605272" algn="l"/>
              </a:tabLst>
            </a:pPr>
            <a:r>
              <a:rPr sz="2400" spc="1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Positional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944173" lvl="1" indent="-233636">
              <a:spcBef>
                <a:spcPts val="334"/>
              </a:spcBef>
              <a:buFont typeface="Courier New"/>
              <a:buChar char="•"/>
              <a:tabLst>
                <a:tab pos="944814" algn="l"/>
              </a:tabLst>
            </a:pPr>
            <a:r>
              <a:rPr sz="2400" b="1" spc="1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2945 </a:t>
            </a:r>
            <a:r>
              <a:rPr sz="2400" b="1" spc="15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≠ 2495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944173" lvl="1" indent="-233636">
              <a:spcBef>
                <a:spcPts val="231"/>
              </a:spcBef>
              <a:buFont typeface="Courier New"/>
              <a:buChar char="•"/>
              <a:tabLst>
                <a:tab pos="944814" algn="l"/>
              </a:tabLst>
            </a:pPr>
            <a:r>
              <a:rPr sz="2400" b="1" spc="1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2945 </a:t>
            </a:r>
            <a:r>
              <a:rPr sz="2400" b="1" spc="15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= (2*10</a:t>
            </a:r>
            <a:r>
              <a:rPr sz="2400" b="1" spc="22" baseline="2564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sz="2400" b="1" spc="15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) + (9*10</a:t>
            </a:r>
            <a:r>
              <a:rPr sz="2400" b="1" spc="22" baseline="2564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400" b="1" spc="15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) + (4*10</a:t>
            </a:r>
            <a:r>
              <a:rPr sz="2400" b="1" spc="22" baseline="2564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2400" b="1" spc="15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) +</a:t>
            </a:r>
            <a:r>
              <a:rPr sz="2400" b="1" spc="-3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15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(5*10</a:t>
            </a:r>
            <a:r>
              <a:rPr sz="2400" b="1" spc="22" baseline="2564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2400" b="1" spc="15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4800600"/>
            <a:ext cx="6278794" cy="384887"/>
          </a:xfrm>
          <a:prstGeom prst="rect">
            <a:avLst/>
          </a:prstGeom>
        </p:spPr>
        <p:txBody>
          <a:bodyPr vert="horz" wrap="square" lIns="0" tIns="15405" rIns="0" bIns="0" rtlCol="0">
            <a:spAutoFit/>
          </a:bodyPr>
          <a:lstStyle/>
          <a:p>
            <a:pPr marL="12837">
              <a:spcBef>
                <a:spcPts val="121"/>
              </a:spcBef>
            </a:pPr>
            <a:r>
              <a:rPr sz="2400" spc="1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(Most) people use </a:t>
            </a:r>
            <a:r>
              <a:rPr sz="2400" spc="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1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decimal number</a:t>
            </a:r>
            <a:r>
              <a:rPr sz="2400" spc="-4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9399" y="4417487"/>
            <a:ext cx="1677022" cy="911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9329" y="4416333"/>
            <a:ext cx="1524428" cy="761501"/>
          </a:xfrm>
          <a:custGeom>
            <a:avLst/>
            <a:gdLst/>
            <a:ahLst/>
            <a:cxnLst/>
            <a:rect l="l" t="t" r="r" b="b"/>
            <a:pathLst>
              <a:path w="1507490" h="753745">
                <a:moveTo>
                  <a:pt x="964704" y="682052"/>
                </a:moveTo>
                <a:lnTo>
                  <a:pt x="574756" y="682052"/>
                </a:lnTo>
                <a:lnTo>
                  <a:pt x="574343" y="682196"/>
                </a:lnTo>
                <a:lnTo>
                  <a:pt x="612305" y="712174"/>
                </a:lnTo>
                <a:lnTo>
                  <a:pt x="659145" y="734622"/>
                </a:lnTo>
                <a:lnTo>
                  <a:pt x="712553" y="748703"/>
                </a:lnTo>
                <a:lnTo>
                  <a:pt x="770227" y="753582"/>
                </a:lnTo>
                <a:lnTo>
                  <a:pt x="820871" y="749833"/>
                </a:lnTo>
                <a:lnTo>
                  <a:pt x="868120" y="739048"/>
                </a:lnTo>
                <a:lnTo>
                  <a:pt x="910600" y="721921"/>
                </a:lnTo>
                <a:lnTo>
                  <a:pt x="946939" y="699144"/>
                </a:lnTo>
                <a:lnTo>
                  <a:pt x="964704" y="682052"/>
                </a:lnTo>
                <a:close/>
              </a:path>
              <a:path w="1507490" h="753745">
                <a:moveTo>
                  <a:pt x="1252045" y="615162"/>
                </a:moveTo>
                <a:lnTo>
                  <a:pt x="203076" y="615162"/>
                </a:lnTo>
                <a:lnTo>
                  <a:pt x="202239" y="615859"/>
                </a:lnTo>
                <a:lnTo>
                  <a:pt x="235717" y="647437"/>
                </a:lnTo>
                <a:lnTo>
                  <a:pt x="277456" y="673113"/>
                </a:lnTo>
                <a:lnTo>
                  <a:pt x="325834" y="692248"/>
                </a:lnTo>
                <a:lnTo>
                  <a:pt x="379229" y="704199"/>
                </a:lnTo>
                <a:lnTo>
                  <a:pt x="436022" y="708325"/>
                </a:lnTo>
                <a:lnTo>
                  <a:pt x="472419" y="706639"/>
                </a:lnTo>
                <a:lnTo>
                  <a:pt x="508006" y="701639"/>
                </a:lnTo>
                <a:lnTo>
                  <a:pt x="542283" y="693414"/>
                </a:lnTo>
                <a:lnTo>
                  <a:pt x="574343" y="682196"/>
                </a:lnTo>
                <a:lnTo>
                  <a:pt x="574756" y="682052"/>
                </a:lnTo>
                <a:lnTo>
                  <a:pt x="964704" y="682052"/>
                </a:lnTo>
                <a:lnTo>
                  <a:pt x="975764" y="671410"/>
                </a:lnTo>
                <a:lnTo>
                  <a:pt x="995704" y="639413"/>
                </a:lnTo>
                <a:lnTo>
                  <a:pt x="1210280" y="639413"/>
                </a:lnTo>
                <a:lnTo>
                  <a:pt x="1244979" y="621320"/>
                </a:lnTo>
                <a:lnTo>
                  <a:pt x="1252045" y="615162"/>
                </a:lnTo>
                <a:close/>
              </a:path>
              <a:path w="1507490" h="753745">
                <a:moveTo>
                  <a:pt x="1210280" y="639413"/>
                </a:moveTo>
                <a:lnTo>
                  <a:pt x="995704" y="639413"/>
                </a:lnTo>
                <a:lnTo>
                  <a:pt x="995914" y="640320"/>
                </a:lnTo>
                <a:lnTo>
                  <a:pt x="1020843" y="649310"/>
                </a:lnTo>
                <a:lnTo>
                  <a:pt x="1047224" y="655821"/>
                </a:lnTo>
                <a:lnTo>
                  <a:pt x="1074678" y="659780"/>
                </a:lnTo>
                <a:lnTo>
                  <a:pt x="1102826" y="661116"/>
                </a:lnTo>
                <a:lnTo>
                  <a:pt x="1156196" y="656267"/>
                </a:lnTo>
                <a:lnTo>
                  <a:pt x="1204216" y="642575"/>
                </a:lnTo>
                <a:lnTo>
                  <a:pt x="1210280" y="639413"/>
                </a:lnTo>
                <a:close/>
              </a:path>
              <a:path w="1507490" h="753745">
                <a:moveTo>
                  <a:pt x="73700" y="442543"/>
                </a:moveTo>
                <a:lnTo>
                  <a:pt x="56701" y="457483"/>
                </a:lnTo>
                <a:lnTo>
                  <a:pt x="43808" y="474704"/>
                </a:lnTo>
                <a:lnTo>
                  <a:pt x="35861" y="493240"/>
                </a:lnTo>
                <a:lnTo>
                  <a:pt x="33148" y="512611"/>
                </a:lnTo>
                <a:lnTo>
                  <a:pt x="45143" y="552817"/>
                </a:lnTo>
                <a:lnTo>
                  <a:pt x="77767" y="585647"/>
                </a:lnTo>
                <a:lnTo>
                  <a:pt x="126132" y="607780"/>
                </a:lnTo>
                <a:lnTo>
                  <a:pt x="185351" y="615895"/>
                </a:lnTo>
                <a:lnTo>
                  <a:pt x="191213" y="615895"/>
                </a:lnTo>
                <a:lnTo>
                  <a:pt x="197145" y="615650"/>
                </a:lnTo>
                <a:lnTo>
                  <a:pt x="203076" y="615162"/>
                </a:lnTo>
                <a:lnTo>
                  <a:pt x="1252045" y="615162"/>
                </a:lnTo>
                <a:lnTo>
                  <a:pt x="1276576" y="593785"/>
                </a:lnTo>
                <a:lnTo>
                  <a:pt x="1297101" y="561251"/>
                </a:lnTo>
                <a:lnTo>
                  <a:pt x="1304646" y="524998"/>
                </a:lnTo>
                <a:lnTo>
                  <a:pt x="1304297" y="524649"/>
                </a:lnTo>
                <a:lnTo>
                  <a:pt x="1359747" y="514474"/>
                </a:lnTo>
                <a:lnTo>
                  <a:pt x="1408645" y="496111"/>
                </a:lnTo>
                <a:lnTo>
                  <a:pt x="1449417" y="470792"/>
                </a:lnTo>
                <a:lnTo>
                  <a:pt x="1476992" y="443245"/>
                </a:lnTo>
                <a:lnTo>
                  <a:pt x="75020" y="443245"/>
                </a:lnTo>
                <a:lnTo>
                  <a:pt x="73700" y="442543"/>
                </a:lnTo>
                <a:close/>
              </a:path>
              <a:path w="1507490" h="753745">
                <a:moveTo>
                  <a:pt x="1478180" y="442059"/>
                </a:moveTo>
                <a:lnTo>
                  <a:pt x="74251" y="442059"/>
                </a:lnTo>
                <a:lnTo>
                  <a:pt x="75020" y="443245"/>
                </a:lnTo>
                <a:lnTo>
                  <a:pt x="1476992" y="443245"/>
                </a:lnTo>
                <a:lnTo>
                  <a:pt x="1478180" y="442059"/>
                </a:lnTo>
                <a:close/>
              </a:path>
              <a:path w="1507490" h="753745">
                <a:moveTo>
                  <a:pt x="135573" y="250669"/>
                </a:moveTo>
                <a:lnTo>
                  <a:pt x="82199" y="261505"/>
                </a:lnTo>
                <a:lnTo>
                  <a:pt x="39045" y="284254"/>
                </a:lnTo>
                <a:lnTo>
                  <a:pt x="10389" y="315954"/>
                </a:lnTo>
                <a:lnTo>
                  <a:pt x="0" y="353744"/>
                </a:lnTo>
                <a:lnTo>
                  <a:pt x="5195" y="380643"/>
                </a:lnTo>
                <a:lnTo>
                  <a:pt x="20107" y="405325"/>
                </a:lnTo>
                <a:lnTo>
                  <a:pt x="43720" y="426591"/>
                </a:lnTo>
                <a:lnTo>
                  <a:pt x="73700" y="442543"/>
                </a:lnTo>
                <a:lnTo>
                  <a:pt x="74251" y="442059"/>
                </a:lnTo>
                <a:lnTo>
                  <a:pt x="1478180" y="442059"/>
                </a:lnTo>
                <a:lnTo>
                  <a:pt x="1480489" y="439751"/>
                </a:lnTo>
                <a:lnTo>
                  <a:pt x="1500287" y="404221"/>
                </a:lnTo>
                <a:lnTo>
                  <a:pt x="1507235" y="365433"/>
                </a:lnTo>
                <a:lnTo>
                  <a:pt x="1504047" y="339117"/>
                </a:lnTo>
                <a:lnTo>
                  <a:pt x="1494656" y="313678"/>
                </a:lnTo>
                <a:lnTo>
                  <a:pt x="1479325" y="289613"/>
                </a:lnTo>
                <a:lnTo>
                  <a:pt x="1458315" y="267418"/>
                </a:lnTo>
                <a:lnTo>
                  <a:pt x="1457826" y="267348"/>
                </a:lnTo>
                <a:lnTo>
                  <a:pt x="1464362" y="255287"/>
                </a:lnTo>
                <a:lnTo>
                  <a:pt x="1466076" y="250775"/>
                </a:lnTo>
                <a:lnTo>
                  <a:pt x="135594" y="250775"/>
                </a:lnTo>
                <a:close/>
              </a:path>
              <a:path w="1507490" h="753745">
                <a:moveTo>
                  <a:pt x="1466156" y="250565"/>
                </a:moveTo>
                <a:lnTo>
                  <a:pt x="136083" y="250565"/>
                </a:lnTo>
                <a:lnTo>
                  <a:pt x="135594" y="250775"/>
                </a:lnTo>
                <a:lnTo>
                  <a:pt x="1466076" y="250775"/>
                </a:lnTo>
                <a:lnTo>
                  <a:pt x="1466156" y="250565"/>
                </a:lnTo>
                <a:close/>
              </a:path>
              <a:path w="1507490" h="753745">
                <a:moveTo>
                  <a:pt x="369097" y="68808"/>
                </a:moveTo>
                <a:lnTo>
                  <a:pt x="315066" y="73055"/>
                </a:lnTo>
                <a:lnTo>
                  <a:pt x="265473" y="85125"/>
                </a:lnTo>
                <a:lnTo>
                  <a:pt x="221729" y="104057"/>
                </a:lnTo>
                <a:lnTo>
                  <a:pt x="185248" y="128890"/>
                </a:lnTo>
                <a:lnTo>
                  <a:pt x="157441" y="158661"/>
                </a:lnTo>
                <a:lnTo>
                  <a:pt x="139721" y="192410"/>
                </a:lnTo>
                <a:lnTo>
                  <a:pt x="133431" y="236399"/>
                </a:lnTo>
                <a:lnTo>
                  <a:pt x="134198" y="243621"/>
                </a:lnTo>
                <a:lnTo>
                  <a:pt x="135573" y="250669"/>
                </a:lnTo>
                <a:lnTo>
                  <a:pt x="136083" y="250565"/>
                </a:lnTo>
                <a:lnTo>
                  <a:pt x="1466156" y="250565"/>
                </a:lnTo>
                <a:lnTo>
                  <a:pt x="1469079" y="242871"/>
                </a:lnTo>
                <a:lnTo>
                  <a:pt x="1471938" y="230194"/>
                </a:lnTo>
                <a:lnTo>
                  <a:pt x="1472900" y="217347"/>
                </a:lnTo>
                <a:lnTo>
                  <a:pt x="1462846" y="176190"/>
                </a:lnTo>
                <a:lnTo>
                  <a:pt x="1434657" y="140308"/>
                </a:lnTo>
                <a:lnTo>
                  <a:pt x="1391290" y="112337"/>
                </a:lnTo>
                <a:lnTo>
                  <a:pt x="1335702" y="94908"/>
                </a:lnTo>
                <a:lnTo>
                  <a:pt x="1336329" y="94664"/>
                </a:lnTo>
                <a:lnTo>
                  <a:pt x="1334238" y="90826"/>
                </a:lnTo>
                <a:lnTo>
                  <a:pt x="488221" y="90826"/>
                </a:lnTo>
                <a:lnTo>
                  <a:pt x="460246" y="81306"/>
                </a:lnTo>
                <a:lnTo>
                  <a:pt x="430805" y="74413"/>
                </a:lnTo>
                <a:lnTo>
                  <a:pt x="400291" y="70222"/>
                </a:lnTo>
                <a:lnTo>
                  <a:pt x="369097" y="68808"/>
                </a:lnTo>
                <a:close/>
              </a:path>
              <a:path w="1507490" h="753745">
                <a:moveTo>
                  <a:pt x="653126" y="22680"/>
                </a:moveTo>
                <a:lnTo>
                  <a:pt x="602962" y="27373"/>
                </a:lnTo>
                <a:lnTo>
                  <a:pt x="557266" y="40803"/>
                </a:lnTo>
                <a:lnTo>
                  <a:pt x="518414" y="61998"/>
                </a:lnTo>
                <a:lnTo>
                  <a:pt x="488781" y="89988"/>
                </a:lnTo>
                <a:lnTo>
                  <a:pt x="488221" y="90826"/>
                </a:lnTo>
                <a:lnTo>
                  <a:pt x="1334238" y="90826"/>
                </a:lnTo>
                <a:lnTo>
                  <a:pt x="1316974" y="59143"/>
                </a:lnTo>
                <a:lnTo>
                  <a:pt x="783695" y="59143"/>
                </a:lnTo>
                <a:lnTo>
                  <a:pt x="755472" y="43583"/>
                </a:lnTo>
                <a:lnTo>
                  <a:pt x="723670" y="32145"/>
                </a:lnTo>
                <a:lnTo>
                  <a:pt x="689239" y="25090"/>
                </a:lnTo>
                <a:lnTo>
                  <a:pt x="653126" y="22680"/>
                </a:lnTo>
                <a:close/>
              </a:path>
              <a:path w="1507490" h="753745">
                <a:moveTo>
                  <a:pt x="919429" y="0"/>
                </a:moveTo>
                <a:lnTo>
                  <a:pt x="877406" y="4027"/>
                </a:lnTo>
                <a:lnTo>
                  <a:pt x="839297" y="15527"/>
                </a:lnTo>
                <a:lnTo>
                  <a:pt x="807180" y="33621"/>
                </a:lnTo>
                <a:lnTo>
                  <a:pt x="783136" y="57433"/>
                </a:lnTo>
                <a:lnTo>
                  <a:pt x="783695" y="59143"/>
                </a:lnTo>
                <a:lnTo>
                  <a:pt x="1316974" y="59143"/>
                </a:lnTo>
                <a:lnTo>
                  <a:pt x="1315676" y="56761"/>
                </a:lnTo>
                <a:lnTo>
                  <a:pt x="1295815" y="40859"/>
                </a:lnTo>
                <a:lnTo>
                  <a:pt x="1040507" y="40859"/>
                </a:lnTo>
                <a:lnTo>
                  <a:pt x="1040227" y="40684"/>
                </a:lnTo>
                <a:lnTo>
                  <a:pt x="1016142" y="23611"/>
                </a:lnTo>
                <a:lnTo>
                  <a:pt x="987007" y="10773"/>
                </a:lnTo>
                <a:lnTo>
                  <a:pt x="954353" y="2763"/>
                </a:lnTo>
                <a:lnTo>
                  <a:pt x="919429" y="0"/>
                </a:lnTo>
                <a:close/>
              </a:path>
              <a:path w="1507490" h="753745">
                <a:moveTo>
                  <a:pt x="1169541" y="0"/>
                </a:moveTo>
                <a:lnTo>
                  <a:pt x="1132849" y="2730"/>
                </a:lnTo>
                <a:lnTo>
                  <a:pt x="1098290" y="10672"/>
                </a:lnTo>
                <a:lnTo>
                  <a:pt x="1067028" y="23449"/>
                </a:lnTo>
                <a:lnTo>
                  <a:pt x="1040244" y="40673"/>
                </a:lnTo>
                <a:lnTo>
                  <a:pt x="1040507" y="40859"/>
                </a:lnTo>
                <a:lnTo>
                  <a:pt x="1295815" y="40859"/>
                </a:lnTo>
                <a:lnTo>
                  <a:pt x="1278242" y="26788"/>
                </a:lnTo>
                <a:lnTo>
                  <a:pt x="1228154" y="7087"/>
                </a:lnTo>
                <a:lnTo>
                  <a:pt x="1169541" y="0"/>
                </a:lnTo>
                <a:close/>
              </a:path>
            </a:pathLst>
          </a:custGeom>
          <a:solidFill>
            <a:srgbClr val="FFC9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9330" y="4416331"/>
            <a:ext cx="1524428" cy="761501"/>
          </a:xfrm>
          <a:custGeom>
            <a:avLst/>
            <a:gdLst/>
            <a:ahLst/>
            <a:cxnLst/>
            <a:rect l="l" t="t" r="r" b="b"/>
            <a:pathLst>
              <a:path w="1507490" h="753745">
                <a:moveTo>
                  <a:pt x="136082" y="250566"/>
                </a:moveTo>
                <a:lnTo>
                  <a:pt x="82198" y="261506"/>
                </a:lnTo>
                <a:lnTo>
                  <a:pt x="39044" y="284256"/>
                </a:lnTo>
                <a:lnTo>
                  <a:pt x="10389" y="315955"/>
                </a:lnTo>
                <a:lnTo>
                  <a:pt x="0" y="353745"/>
                </a:lnTo>
                <a:lnTo>
                  <a:pt x="5195" y="380644"/>
                </a:lnTo>
                <a:lnTo>
                  <a:pt x="43719" y="426591"/>
                </a:lnTo>
                <a:lnTo>
                  <a:pt x="43808" y="474705"/>
                </a:lnTo>
                <a:lnTo>
                  <a:pt x="33148" y="512612"/>
                </a:lnTo>
                <a:lnTo>
                  <a:pt x="45143" y="552818"/>
                </a:lnTo>
                <a:lnTo>
                  <a:pt x="77767" y="585648"/>
                </a:lnTo>
                <a:lnTo>
                  <a:pt x="126132" y="607780"/>
                </a:lnTo>
                <a:lnTo>
                  <a:pt x="185351" y="615895"/>
                </a:lnTo>
                <a:lnTo>
                  <a:pt x="191213" y="615895"/>
                </a:lnTo>
                <a:lnTo>
                  <a:pt x="197145" y="615651"/>
                </a:lnTo>
                <a:lnTo>
                  <a:pt x="203076" y="615163"/>
                </a:lnTo>
                <a:lnTo>
                  <a:pt x="202239" y="615861"/>
                </a:lnTo>
                <a:lnTo>
                  <a:pt x="235717" y="647438"/>
                </a:lnTo>
                <a:lnTo>
                  <a:pt x="277456" y="673115"/>
                </a:lnTo>
                <a:lnTo>
                  <a:pt x="325833" y="692249"/>
                </a:lnTo>
                <a:lnTo>
                  <a:pt x="379229" y="704201"/>
                </a:lnTo>
                <a:lnTo>
                  <a:pt x="436021" y="708327"/>
                </a:lnTo>
                <a:lnTo>
                  <a:pt x="508006" y="701641"/>
                </a:lnTo>
                <a:lnTo>
                  <a:pt x="574756" y="682053"/>
                </a:lnTo>
                <a:lnTo>
                  <a:pt x="612305" y="712174"/>
                </a:lnTo>
                <a:lnTo>
                  <a:pt x="659144" y="734623"/>
                </a:lnTo>
                <a:lnTo>
                  <a:pt x="712552" y="748704"/>
                </a:lnTo>
                <a:lnTo>
                  <a:pt x="770226" y="753583"/>
                </a:lnTo>
                <a:lnTo>
                  <a:pt x="820871" y="749834"/>
                </a:lnTo>
                <a:lnTo>
                  <a:pt x="868120" y="739049"/>
                </a:lnTo>
                <a:lnTo>
                  <a:pt x="910600" y="721922"/>
                </a:lnTo>
                <a:lnTo>
                  <a:pt x="946939" y="699145"/>
                </a:lnTo>
                <a:lnTo>
                  <a:pt x="975764" y="671411"/>
                </a:lnTo>
                <a:lnTo>
                  <a:pt x="995703" y="639413"/>
                </a:lnTo>
                <a:lnTo>
                  <a:pt x="995913" y="640320"/>
                </a:lnTo>
                <a:lnTo>
                  <a:pt x="1020842" y="649311"/>
                </a:lnTo>
                <a:lnTo>
                  <a:pt x="1047223" y="655822"/>
                </a:lnTo>
                <a:lnTo>
                  <a:pt x="1074677" y="659781"/>
                </a:lnTo>
                <a:lnTo>
                  <a:pt x="1102825" y="661117"/>
                </a:lnTo>
                <a:lnTo>
                  <a:pt x="1156195" y="656268"/>
                </a:lnTo>
                <a:lnTo>
                  <a:pt x="1204216" y="642576"/>
                </a:lnTo>
                <a:lnTo>
                  <a:pt x="1244979" y="621321"/>
                </a:lnTo>
                <a:lnTo>
                  <a:pt x="1276576" y="593786"/>
                </a:lnTo>
                <a:lnTo>
                  <a:pt x="1297101" y="561251"/>
                </a:lnTo>
                <a:lnTo>
                  <a:pt x="1304646" y="524999"/>
                </a:lnTo>
                <a:lnTo>
                  <a:pt x="1304298" y="524651"/>
                </a:lnTo>
                <a:lnTo>
                  <a:pt x="1359747" y="514475"/>
                </a:lnTo>
                <a:lnTo>
                  <a:pt x="1408645" y="496112"/>
                </a:lnTo>
                <a:lnTo>
                  <a:pt x="1449417" y="470793"/>
                </a:lnTo>
                <a:lnTo>
                  <a:pt x="1480488" y="439752"/>
                </a:lnTo>
                <a:lnTo>
                  <a:pt x="1500286" y="404221"/>
                </a:lnTo>
                <a:lnTo>
                  <a:pt x="1507234" y="365434"/>
                </a:lnTo>
                <a:lnTo>
                  <a:pt x="1504046" y="339118"/>
                </a:lnTo>
                <a:lnTo>
                  <a:pt x="1494655" y="313679"/>
                </a:lnTo>
                <a:lnTo>
                  <a:pt x="1479324" y="289614"/>
                </a:lnTo>
                <a:lnTo>
                  <a:pt x="1458314" y="267420"/>
                </a:lnTo>
                <a:lnTo>
                  <a:pt x="1457826" y="267350"/>
                </a:lnTo>
                <a:lnTo>
                  <a:pt x="1464362" y="255288"/>
                </a:lnTo>
                <a:lnTo>
                  <a:pt x="1469079" y="242872"/>
                </a:lnTo>
                <a:lnTo>
                  <a:pt x="1471937" y="230195"/>
                </a:lnTo>
                <a:lnTo>
                  <a:pt x="1472899" y="217348"/>
                </a:lnTo>
                <a:lnTo>
                  <a:pt x="1462846" y="176190"/>
                </a:lnTo>
                <a:lnTo>
                  <a:pt x="1434657" y="140309"/>
                </a:lnTo>
                <a:lnTo>
                  <a:pt x="1391289" y="112337"/>
                </a:lnTo>
                <a:lnTo>
                  <a:pt x="1335701" y="94909"/>
                </a:lnTo>
                <a:lnTo>
                  <a:pt x="1336328" y="94665"/>
                </a:lnTo>
                <a:lnTo>
                  <a:pt x="1315675" y="56762"/>
                </a:lnTo>
                <a:lnTo>
                  <a:pt x="1278241" y="26789"/>
                </a:lnTo>
                <a:lnTo>
                  <a:pt x="1228153" y="7087"/>
                </a:lnTo>
                <a:lnTo>
                  <a:pt x="1169540" y="0"/>
                </a:lnTo>
                <a:lnTo>
                  <a:pt x="1132848" y="2730"/>
                </a:lnTo>
                <a:lnTo>
                  <a:pt x="1067027" y="23449"/>
                </a:lnTo>
                <a:lnTo>
                  <a:pt x="1016141" y="23612"/>
                </a:lnTo>
                <a:lnTo>
                  <a:pt x="954352" y="2763"/>
                </a:lnTo>
                <a:lnTo>
                  <a:pt x="919428" y="0"/>
                </a:lnTo>
                <a:lnTo>
                  <a:pt x="877406" y="4028"/>
                </a:lnTo>
                <a:lnTo>
                  <a:pt x="839297" y="15527"/>
                </a:lnTo>
                <a:lnTo>
                  <a:pt x="807180" y="33622"/>
                </a:lnTo>
                <a:lnTo>
                  <a:pt x="783136" y="57434"/>
                </a:lnTo>
                <a:lnTo>
                  <a:pt x="783695" y="59143"/>
                </a:lnTo>
                <a:lnTo>
                  <a:pt x="755472" y="43583"/>
                </a:lnTo>
                <a:lnTo>
                  <a:pt x="723670" y="32145"/>
                </a:lnTo>
                <a:lnTo>
                  <a:pt x="689239" y="25091"/>
                </a:lnTo>
                <a:lnTo>
                  <a:pt x="653126" y="22681"/>
                </a:lnTo>
                <a:lnTo>
                  <a:pt x="602962" y="27374"/>
                </a:lnTo>
                <a:lnTo>
                  <a:pt x="557266" y="40804"/>
                </a:lnTo>
                <a:lnTo>
                  <a:pt x="518413" y="61999"/>
                </a:lnTo>
                <a:lnTo>
                  <a:pt x="488779" y="89989"/>
                </a:lnTo>
                <a:lnTo>
                  <a:pt x="488221" y="90827"/>
                </a:lnTo>
                <a:lnTo>
                  <a:pt x="460246" y="81307"/>
                </a:lnTo>
                <a:lnTo>
                  <a:pt x="430805" y="74414"/>
                </a:lnTo>
                <a:lnTo>
                  <a:pt x="400291" y="70222"/>
                </a:lnTo>
                <a:lnTo>
                  <a:pt x="369097" y="68809"/>
                </a:lnTo>
                <a:lnTo>
                  <a:pt x="315066" y="73056"/>
                </a:lnTo>
                <a:lnTo>
                  <a:pt x="265472" y="85126"/>
                </a:lnTo>
                <a:lnTo>
                  <a:pt x="221728" y="104058"/>
                </a:lnTo>
                <a:lnTo>
                  <a:pt x="185247" y="128890"/>
                </a:lnTo>
                <a:lnTo>
                  <a:pt x="157440" y="158662"/>
                </a:lnTo>
                <a:lnTo>
                  <a:pt x="139720" y="192411"/>
                </a:lnTo>
                <a:lnTo>
                  <a:pt x="133430" y="236400"/>
                </a:lnTo>
                <a:lnTo>
                  <a:pt x="134197" y="243622"/>
                </a:lnTo>
                <a:lnTo>
                  <a:pt x="135594" y="250776"/>
                </a:lnTo>
                <a:lnTo>
                  <a:pt x="136082" y="250566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35192" y="4864136"/>
            <a:ext cx="89899" cy="14754"/>
          </a:xfrm>
          <a:custGeom>
            <a:avLst/>
            <a:gdLst/>
            <a:ahLst/>
            <a:cxnLst/>
            <a:rect l="l" t="t" r="r" b="b"/>
            <a:pathLst>
              <a:path w="88900" h="14604">
                <a:moveTo>
                  <a:pt x="0" y="0"/>
                </a:moveTo>
                <a:lnTo>
                  <a:pt x="17988" y="6149"/>
                </a:lnTo>
                <a:lnTo>
                  <a:pt x="36925" y="10594"/>
                </a:lnTo>
                <a:lnTo>
                  <a:pt x="56556" y="13292"/>
                </a:lnTo>
                <a:lnTo>
                  <a:pt x="76624" y="14201"/>
                </a:lnTo>
                <a:lnTo>
                  <a:pt x="80533" y="14201"/>
                </a:lnTo>
                <a:lnTo>
                  <a:pt x="84511" y="14132"/>
                </a:lnTo>
                <a:lnTo>
                  <a:pt x="88418" y="13922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64688" y="5031125"/>
            <a:ext cx="39170" cy="7057"/>
          </a:xfrm>
          <a:custGeom>
            <a:avLst/>
            <a:gdLst/>
            <a:ahLst/>
            <a:cxnLst/>
            <a:rect l="l" t="t" r="r" b="b"/>
            <a:pathLst>
              <a:path w="38734" h="6985">
                <a:moveTo>
                  <a:pt x="0" y="6629"/>
                </a:moveTo>
                <a:lnTo>
                  <a:pt x="9888" y="5623"/>
                </a:lnTo>
                <a:lnTo>
                  <a:pt x="19645" y="4178"/>
                </a:lnTo>
                <a:lnTo>
                  <a:pt x="29245" y="2302"/>
                </a:lnTo>
                <a:lnTo>
                  <a:pt x="38661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16550" y="5074873"/>
            <a:ext cx="23759" cy="30794"/>
          </a:xfrm>
          <a:custGeom>
            <a:avLst/>
            <a:gdLst/>
            <a:ahLst/>
            <a:cxnLst/>
            <a:rect l="l" t="t" r="r" b="b"/>
            <a:pathLst>
              <a:path w="23495" h="30479">
                <a:moveTo>
                  <a:pt x="0" y="0"/>
                </a:moveTo>
                <a:lnTo>
                  <a:pt x="4917" y="7893"/>
                </a:lnTo>
                <a:lnTo>
                  <a:pt x="10450" y="15596"/>
                </a:lnTo>
                <a:lnTo>
                  <a:pt x="16585" y="23091"/>
                </a:lnTo>
                <a:lnTo>
                  <a:pt x="23308" y="30356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66222" y="5028694"/>
            <a:ext cx="9632" cy="34001"/>
          </a:xfrm>
          <a:custGeom>
            <a:avLst/>
            <a:gdLst/>
            <a:ahLst/>
            <a:cxnLst/>
            <a:rect l="l" t="t" r="r" b="b"/>
            <a:pathLst>
              <a:path w="9525" h="33654">
                <a:moveTo>
                  <a:pt x="0" y="33287"/>
                </a:moveTo>
                <a:lnTo>
                  <a:pt x="3285" y="25093"/>
                </a:lnTo>
                <a:lnTo>
                  <a:pt x="5923" y="16800"/>
                </a:lnTo>
                <a:lnTo>
                  <a:pt x="7920" y="8429"/>
                </a:lnTo>
                <a:lnTo>
                  <a:pt x="9281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59196" y="4816194"/>
            <a:ext cx="124273" cy="135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82444" y="4686431"/>
            <a:ext cx="51371" cy="47474"/>
          </a:xfrm>
          <a:custGeom>
            <a:avLst/>
            <a:gdLst/>
            <a:ahLst/>
            <a:cxnLst/>
            <a:rect l="l" t="t" r="r" b="b"/>
            <a:pathLst>
              <a:path w="50800" h="46989">
                <a:moveTo>
                  <a:pt x="0" y="46686"/>
                </a:moveTo>
                <a:lnTo>
                  <a:pt x="15538" y="36565"/>
                </a:lnTo>
                <a:lnTo>
                  <a:pt x="29213" y="25332"/>
                </a:lnTo>
                <a:lnTo>
                  <a:pt x="40912" y="13104"/>
                </a:lnTo>
                <a:lnTo>
                  <a:pt x="50524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10674" y="4511971"/>
            <a:ext cx="3211" cy="22454"/>
          </a:xfrm>
          <a:custGeom>
            <a:avLst/>
            <a:gdLst/>
            <a:ahLst/>
            <a:cxnLst/>
            <a:rect l="l" t="t" r="r" b="b"/>
            <a:pathLst>
              <a:path w="3175" h="22225">
                <a:moveTo>
                  <a:pt x="2651" y="22051"/>
                </a:moveTo>
                <a:lnTo>
                  <a:pt x="2651" y="21492"/>
                </a:lnTo>
                <a:lnTo>
                  <a:pt x="2721" y="20970"/>
                </a:lnTo>
                <a:lnTo>
                  <a:pt x="2721" y="20411"/>
                </a:lnTo>
                <a:lnTo>
                  <a:pt x="2721" y="13572"/>
                </a:lnTo>
                <a:lnTo>
                  <a:pt x="1813" y="6733"/>
                </a:lnTo>
                <a:lnTo>
                  <a:pt x="0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85135" y="4457434"/>
            <a:ext cx="26327" cy="28869"/>
          </a:xfrm>
          <a:custGeom>
            <a:avLst/>
            <a:gdLst/>
            <a:ahLst/>
            <a:cxnLst/>
            <a:rect l="l" t="t" r="r" b="b"/>
            <a:pathLst>
              <a:path w="26034" h="28575">
                <a:moveTo>
                  <a:pt x="25820" y="0"/>
                </a:moveTo>
                <a:lnTo>
                  <a:pt x="18262" y="6538"/>
                </a:lnTo>
                <a:lnTo>
                  <a:pt x="11417" y="13421"/>
                </a:lnTo>
                <a:lnTo>
                  <a:pt x="5319" y="20623"/>
                </a:lnTo>
                <a:lnTo>
                  <a:pt x="0" y="28123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38563" y="4474357"/>
            <a:ext cx="12843" cy="25020"/>
          </a:xfrm>
          <a:custGeom>
            <a:avLst/>
            <a:gdLst/>
            <a:ahLst/>
            <a:cxnLst/>
            <a:rect l="l" t="t" r="r" b="b"/>
            <a:pathLst>
              <a:path w="12700" h="24764">
                <a:moveTo>
                  <a:pt x="12561" y="0"/>
                </a:moveTo>
                <a:lnTo>
                  <a:pt x="8597" y="5859"/>
                </a:lnTo>
                <a:lnTo>
                  <a:pt x="5182" y="11863"/>
                </a:lnTo>
                <a:lnTo>
                  <a:pt x="2316" y="17998"/>
                </a:lnTo>
                <a:lnTo>
                  <a:pt x="0" y="2425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53036" y="4508092"/>
            <a:ext cx="46234" cy="24378"/>
          </a:xfrm>
          <a:custGeom>
            <a:avLst/>
            <a:gdLst/>
            <a:ahLst/>
            <a:cxnLst/>
            <a:rect l="l" t="t" r="r" b="b"/>
            <a:pathLst>
              <a:path w="45720" h="24129">
                <a:moveTo>
                  <a:pt x="45360" y="23517"/>
                </a:moveTo>
                <a:lnTo>
                  <a:pt x="34819" y="16938"/>
                </a:lnTo>
                <a:lnTo>
                  <a:pt x="23727" y="10816"/>
                </a:lnTo>
                <a:lnTo>
                  <a:pt x="12112" y="5166"/>
                </a:lnTo>
                <a:lnTo>
                  <a:pt x="0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96449" y="4669687"/>
            <a:ext cx="8348" cy="25020"/>
          </a:xfrm>
          <a:custGeom>
            <a:avLst/>
            <a:gdLst/>
            <a:ahLst/>
            <a:cxnLst/>
            <a:rect l="l" t="t" r="r" b="b"/>
            <a:pathLst>
              <a:path w="8254" h="24764">
                <a:moveTo>
                  <a:pt x="0" y="0"/>
                </a:moveTo>
                <a:lnTo>
                  <a:pt x="1438" y="6260"/>
                </a:lnTo>
                <a:lnTo>
                  <a:pt x="3244" y="12474"/>
                </a:lnTo>
                <a:lnTo>
                  <a:pt x="5416" y="18636"/>
                </a:lnTo>
                <a:lnTo>
                  <a:pt x="7954" y="24739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148103" y="4564216"/>
            <a:ext cx="675526" cy="330390"/>
          </a:xfrm>
          <a:prstGeom prst="rect">
            <a:avLst/>
          </a:prstGeom>
        </p:spPr>
        <p:txBody>
          <a:bodyPr vert="horz" wrap="square" lIns="0" tIns="16046" rIns="0" bIns="0" rtlCol="0">
            <a:spAutoFit/>
          </a:bodyPr>
          <a:lstStyle/>
          <a:p>
            <a:pPr marL="12837">
              <a:spcBef>
                <a:spcPts val="126"/>
              </a:spcBef>
            </a:pPr>
            <a:r>
              <a:rPr sz="2000" spc="20" dirty="0">
                <a:latin typeface="Arial"/>
                <a:cs typeface="Arial"/>
              </a:rPr>
              <a:t>W</a:t>
            </a:r>
            <a:r>
              <a:rPr sz="2000" spc="15" dirty="0">
                <a:latin typeface="Arial"/>
                <a:cs typeface="Arial"/>
              </a:rPr>
              <a:t>hy?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98181" cy="568257"/>
          </a:xfrm>
          <a:prstGeom prst="rect">
            <a:avLst/>
          </a:prstGeom>
        </p:spPr>
        <p:txBody>
          <a:bodyPr vert="horz" wrap="square" lIns="0" tIns="14121" rIns="0" bIns="0" rtlCol="0">
            <a:spAutoFit/>
          </a:bodyPr>
          <a:lstStyle/>
          <a:p>
            <a:pPr marL="12837">
              <a:spcBef>
                <a:spcPts val="111"/>
              </a:spcBef>
            </a:pPr>
            <a:r>
              <a:rPr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 Binary </a:t>
            </a:r>
            <a:r>
              <a:rPr sz="3600" b="1" spc="5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sz="3600" b="1" spc="-6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b="1" spc="5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6783745" y="4568656"/>
            <a:ext cx="1677022" cy="915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83114" y="4568621"/>
            <a:ext cx="1524428" cy="761501"/>
          </a:xfrm>
          <a:custGeom>
            <a:avLst/>
            <a:gdLst/>
            <a:ahLst/>
            <a:cxnLst/>
            <a:rect l="l" t="t" r="r" b="b"/>
            <a:pathLst>
              <a:path w="1507490" h="753745">
                <a:moveTo>
                  <a:pt x="964704" y="682052"/>
                </a:moveTo>
                <a:lnTo>
                  <a:pt x="574756" y="682052"/>
                </a:lnTo>
                <a:lnTo>
                  <a:pt x="574344" y="682196"/>
                </a:lnTo>
                <a:lnTo>
                  <a:pt x="612304" y="712173"/>
                </a:lnTo>
                <a:lnTo>
                  <a:pt x="659144" y="734622"/>
                </a:lnTo>
                <a:lnTo>
                  <a:pt x="712552" y="748703"/>
                </a:lnTo>
                <a:lnTo>
                  <a:pt x="770225" y="753582"/>
                </a:lnTo>
                <a:lnTo>
                  <a:pt x="820871" y="749833"/>
                </a:lnTo>
                <a:lnTo>
                  <a:pt x="868120" y="739048"/>
                </a:lnTo>
                <a:lnTo>
                  <a:pt x="910600" y="721921"/>
                </a:lnTo>
                <a:lnTo>
                  <a:pt x="946939" y="699144"/>
                </a:lnTo>
                <a:lnTo>
                  <a:pt x="964704" y="682052"/>
                </a:lnTo>
                <a:close/>
              </a:path>
              <a:path w="1507490" h="753745">
                <a:moveTo>
                  <a:pt x="1252045" y="615162"/>
                </a:moveTo>
                <a:lnTo>
                  <a:pt x="203075" y="615162"/>
                </a:lnTo>
                <a:lnTo>
                  <a:pt x="202238" y="615859"/>
                </a:lnTo>
                <a:lnTo>
                  <a:pt x="235716" y="647437"/>
                </a:lnTo>
                <a:lnTo>
                  <a:pt x="277455" y="673113"/>
                </a:lnTo>
                <a:lnTo>
                  <a:pt x="325833" y="692248"/>
                </a:lnTo>
                <a:lnTo>
                  <a:pt x="379229" y="704199"/>
                </a:lnTo>
                <a:lnTo>
                  <a:pt x="436021" y="708325"/>
                </a:lnTo>
                <a:lnTo>
                  <a:pt x="472419" y="706639"/>
                </a:lnTo>
                <a:lnTo>
                  <a:pt x="508005" y="701639"/>
                </a:lnTo>
                <a:lnTo>
                  <a:pt x="542283" y="693414"/>
                </a:lnTo>
                <a:lnTo>
                  <a:pt x="574344" y="682196"/>
                </a:lnTo>
                <a:lnTo>
                  <a:pt x="574756" y="682052"/>
                </a:lnTo>
                <a:lnTo>
                  <a:pt x="964704" y="682052"/>
                </a:lnTo>
                <a:lnTo>
                  <a:pt x="975764" y="671410"/>
                </a:lnTo>
                <a:lnTo>
                  <a:pt x="995704" y="639413"/>
                </a:lnTo>
                <a:lnTo>
                  <a:pt x="1210280" y="639413"/>
                </a:lnTo>
                <a:lnTo>
                  <a:pt x="1244979" y="621320"/>
                </a:lnTo>
                <a:lnTo>
                  <a:pt x="1252045" y="615162"/>
                </a:lnTo>
                <a:close/>
              </a:path>
              <a:path w="1507490" h="753745">
                <a:moveTo>
                  <a:pt x="1210280" y="639413"/>
                </a:moveTo>
                <a:lnTo>
                  <a:pt x="995704" y="639413"/>
                </a:lnTo>
                <a:lnTo>
                  <a:pt x="995913" y="640320"/>
                </a:lnTo>
                <a:lnTo>
                  <a:pt x="1020842" y="649310"/>
                </a:lnTo>
                <a:lnTo>
                  <a:pt x="1047223" y="655821"/>
                </a:lnTo>
                <a:lnTo>
                  <a:pt x="1074678" y="659780"/>
                </a:lnTo>
                <a:lnTo>
                  <a:pt x="1102826" y="661116"/>
                </a:lnTo>
                <a:lnTo>
                  <a:pt x="1156196" y="656267"/>
                </a:lnTo>
                <a:lnTo>
                  <a:pt x="1204216" y="642575"/>
                </a:lnTo>
                <a:lnTo>
                  <a:pt x="1210280" y="639413"/>
                </a:lnTo>
                <a:close/>
              </a:path>
              <a:path w="1507490" h="753745">
                <a:moveTo>
                  <a:pt x="73699" y="442542"/>
                </a:moveTo>
                <a:lnTo>
                  <a:pt x="56700" y="457483"/>
                </a:lnTo>
                <a:lnTo>
                  <a:pt x="43807" y="474704"/>
                </a:lnTo>
                <a:lnTo>
                  <a:pt x="35861" y="493240"/>
                </a:lnTo>
                <a:lnTo>
                  <a:pt x="33148" y="512611"/>
                </a:lnTo>
                <a:lnTo>
                  <a:pt x="45143" y="552817"/>
                </a:lnTo>
                <a:lnTo>
                  <a:pt x="77767" y="585647"/>
                </a:lnTo>
                <a:lnTo>
                  <a:pt x="126132" y="607780"/>
                </a:lnTo>
                <a:lnTo>
                  <a:pt x="185351" y="615895"/>
                </a:lnTo>
                <a:lnTo>
                  <a:pt x="191212" y="615895"/>
                </a:lnTo>
                <a:lnTo>
                  <a:pt x="197144" y="615650"/>
                </a:lnTo>
                <a:lnTo>
                  <a:pt x="203075" y="615162"/>
                </a:lnTo>
                <a:lnTo>
                  <a:pt x="1252045" y="615162"/>
                </a:lnTo>
                <a:lnTo>
                  <a:pt x="1276576" y="593785"/>
                </a:lnTo>
                <a:lnTo>
                  <a:pt x="1297101" y="561251"/>
                </a:lnTo>
                <a:lnTo>
                  <a:pt x="1304645" y="524998"/>
                </a:lnTo>
                <a:lnTo>
                  <a:pt x="1304297" y="524649"/>
                </a:lnTo>
                <a:lnTo>
                  <a:pt x="1359747" y="514474"/>
                </a:lnTo>
                <a:lnTo>
                  <a:pt x="1408645" y="496111"/>
                </a:lnTo>
                <a:lnTo>
                  <a:pt x="1449417" y="470792"/>
                </a:lnTo>
                <a:lnTo>
                  <a:pt x="1476991" y="443245"/>
                </a:lnTo>
                <a:lnTo>
                  <a:pt x="75020" y="443245"/>
                </a:lnTo>
                <a:lnTo>
                  <a:pt x="73699" y="442542"/>
                </a:lnTo>
                <a:close/>
              </a:path>
              <a:path w="1507490" h="753745">
                <a:moveTo>
                  <a:pt x="1478180" y="442057"/>
                </a:moveTo>
                <a:lnTo>
                  <a:pt x="74251" y="442057"/>
                </a:lnTo>
                <a:lnTo>
                  <a:pt x="75020" y="443245"/>
                </a:lnTo>
                <a:lnTo>
                  <a:pt x="1476991" y="443245"/>
                </a:lnTo>
                <a:lnTo>
                  <a:pt x="1478180" y="442057"/>
                </a:lnTo>
                <a:close/>
              </a:path>
              <a:path w="1507490" h="753745">
                <a:moveTo>
                  <a:pt x="135572" y="250669"/>
                </a:moveTo>
                <a:lnTo>
                  <a:pt x="82199" y="261505"/>
                </a:lnTo>
                <a:lnTo>
                  <a:pt x="39045" y="284254"/>
                </a:lnTo>
                <a:lnTo>
                  <a:pt x="10389" y="315954"/>
                </a:lnTo>
                <a:lnTo>
                  <a:pt x="0" y="353744"/>
                </a:lnTo>
                <a:lnTo>
                  <a:pt x="5195" y="380643"/>
                </a:lnTo>
                <a:lnTo>
                  <a:pt x="20106" y="405325"/>
                </a:lnTo>
                <a:lnTo>
                  <a:pt x="43719" y="426591"/>
                </a:lnTo>
                <a:lnTo>
                  <a:pt x="73699" y="442542"/>
                </a:lnTo>
                <a:lnTo>
                  <a:pt x="74251" y="442057"/>
                </a:lnTo>
                <a:lnTo>
                  <a:pt x="1478180" y="442057"/>
                </a:lnTo>
                <a:lnTo>
                  <a:pt x="1480488" y="439751"/>
                </a:lnTo>
                <a:lnTo>
                  <a:pt x="1500285" y="404220"/>
                </a:lnTo>
                <a:lnTo>
                  <a:pt x="1507234" y="365433"/>
                </a:lnTo>
                <a:lnTo>
                  <a:pt x="1504046" y="339117"/>
                </a:lnTo>
                <a:lnTo>
                  <a:pt x="1494655" y="313678"/>
                </a:lnTo>
                <a:lnTo>
                  <a:pt x="1479324" y="289613"/>
                </a:lnTo>
                <a:lnTo>
                  <a:pt x="1458315" y="267418"/>
                </a:lnTo>
                <a:lnTo>
                  <a:pt x="1457825" y="267348"/>
                </a:lnTo>
                <a:lnTo>
                  <a:pt x="1464362" y="255287"/>
                </a:lnTo>
                <a:lnTo>
                  <a:pt x="1466076" y="250775"/>
                </a:lnTo>
                <a:lnTo>
                  <a:pt x="135592" y="250775"/>
                </a:lnTo>
                <a:close/>
              </a:path>
              <a:path w="1507490" h="753745">
                <a:moveTo>
                  <a:pt x="1466155" y="250565"/>
                </a:moveTo>
                <a:lnTo>
                  <a:pt x="136083" y="250565"/>
                </a:lnTo>
                <a:lnTo>
                  <a:pt x="135592" y="250775"/>
                </a:lnTo>
                <a:lnTo>
                  <a:pt x="1466076" y="250775"/>
                </a:lnTo>
                <a:lnTo>
                  <a:pt x="1466155" y="250565"/>
                </a:lnTo>
                <a:close/>
              </a:path>
              <a:path w="1507490" h="753745">
                <a:moveTo>
                  <a:pt x="369097" y="68808"/>
                </a:moveTo>
                <a:lnTo>
                  <a:pt x="315066" y="73055"/>
                </a:lnTo>
                <a:lnTo>
                  <a:pt x="265472" y="85125"/>
                </a:lnTo>
                <a:lnTo>
                  <a:pt x="221728" y="104057"/>
                </a:lnTo>
                <a:lnTo>
                  <a:pt x="185246" y="128890"/>
                </a:lnTo>
                <a:lnTo>
                  <a:pt x="157440" y="158661"/>
                </a:lnTo>
                <a:lnTo>
                  <a:pt x="139720" y="192410"/>
                </a:lnTo>
                <a:lnTo>
                  <a:pt x="133430" y="236399"/>
                </a:lnTo>
                <a:lnTo>
                  <a:pt x="134198" y="243621"/>
                </a:lnTo>
                <a:lnTo>
                  <a:pt x="135572" y="250669"/>
                </a:lnTo>
                <a:lnTo>
                  <a:pt x="136083" y="250565"/>
                </a:lnTo>
                <a:lnTo>
                  <a:pt x="1466155" y="250565"/>
                </a:lnTo>
                <a:lnTo>
                  <a:pt x="1469079" y="242871"/>
                </a:lnTo>
                <a:lnTo>
                  <a:pt x="1471938" y="230194"/>
                </a:lnTo>
                <a:lnTo>
                  <a:pt x="1472900" y="217347"/>
                </a:lnTo>
                <a:lnTo>
                  <a:pt x="1462846" y="176190"/>
                </a:lnTo>
                <a:lnTo>
                  <a:pt x="1434657" y="140308"/>
                </a:lnTo>
                <a:lnTo>
                  <a:pt x="1391289" y="112337"/>
                </a:lnTo>
                <a:lnTo>
                  <a:pt x="1335700" y="94908"/>
                </a:lnTo>
                <a:lnTo>
                  <a:pt x="1336329" y="94664"/>
                </a:lnTo>
                <a:lnTo>
                  <a:pt x="1334238" y="90826"/>
                </a:lnTo>
                <a:lnTo>
                  <a:pt x="488221" y="90826"/>
                </a:lnTo>
                <a:lnTo>
                  <a:pt x="460246" y="81306"/>
                </a:lnTo>
                <a:lnTo>
                  <a:pt x="430805" y="74413"/>
                </a:lnTo>
                <a:lnTo>
                  <a:pt x="400291" y="70222"/>
                </a:lnTo>
                <a:lnTo>
                  <a:pt x="369097" y="68808"/>
                </a:lnTo>
                <a:close/>
              </a:path>
              <a:path w="1507490" h="753745">
                <a:moveTo>
                  <a:pt x="653125" y="22680"/>
                </a:moveTo>
                <a:lnTo>
                  <a:pt x="602961" y="27373"/>
                </a:lnTo>
                <a:lnTo>
                  <a:pt x="557266" y="40803"/>
                </a:lnTo>
                <a:lnTo>
                  <a:pt x="518413" y="61998"/>
                </a:lnTo>
                <a:lnTo>
                  <a:pt x="488779" y="89988"/>
                </a:lnTo>
                <a:lnTo>
                  <a:pt x="488221" y="90826"/>
                </a:lnTo>
                <a:lnTo>
                  <a:pt x="1334238" y="90826"/>
                </a:lnTo>
                <a:lnTo>
                  <a:pt x="1316973" y="59142"/>
                </a:lnTo>
                <a:lnTo>
                  <a:pt x="783695" y="59142"/>
                </a:lnTo>
                <a:lnTo>
                  <a:pt x="755472" y="43582"/>
                </a:lnTo>
                <a:lnTo>
                  <a:pt x="723670" y="32144"/>
                </a:lnTo>
                <a:lnTo>
                  <a:pt x="689238" y="25090"/>
                </a:lnTo>
                <a:lnTo>
                  <a:pt x="653125" y="22680"/>
                </a:lnTo>
                <a:close/>
              </a:path>
              <a:path w="1507490" h="753745">
                <a:moveTo>
                  <a:pt x="919427" y="0"/>
                </a:moveTo>
                <a:lnTo>
                  <a:pt x="877406" y="4027"/>
                </a:lnTo>
                <a:lnTo>
                  <a:pt x="839296" y="15527"/>
                </a:lnTo>
                <a:lnTo>
                  <a:pt x="807179" y="33621"/>
                </a:lnTo>
                <a:lnTo>
                  <a:pt x="783136" y="57433"/>
                </a:lnTo>
                <a:lnTo>
                  <a:pt x="783695" y="59142"/>
                </a:lnTo>
                <a:lnTo>
                  <a:pt x="1316973" y="59142"/>
                </a:lnTo>
                <a:lnTo>
                  <a:pt x="1315675" y="56761"/>
                </a:lnTo>
                <a:lnTo>
                  <a:pt x="1295814" y="40859"/>
                </a:lnTo>
                <a:lnTo>
                  <a:pt x="1040507" y="40859"/>
                </a:lnTo>
                <a:lnTo>
                  <a:pt x="1040227" y="40684"/>
                </a:lnTo>
                <a:lnTo>
                  <a:pt x="1016141" y="23611"/>
                </a:lnTo>
                <a:lnTo>
                  <a:pt x="987007" y="10772"/>
                </a:lnTo>
                <a:lnTo>
                  <a:pt x="954352" y="2762"/>
                </a:lnTo>
                <a:lnTo>
                  <a:pt x="919427" y="0"/>
                </a:lnTo>
                <a:close/>
              </a:path>
              <a:path w="1507490" h="753745">
                <a:moveTo>
                  <a:pt x="1169540" y="0"/>
                </a:moveTo>
                <a:lnTo>
                  <a:pt x="1132848" y="2730"/>
                </a:lnTo>
                <a:lnTo>
                  <a:pt x="1098289" y="10672"/>
                </a:lnTo>
                <a:lnTo>
                  <a:pt x="1067027" y="23449"/>
                </a:lnTo>
                <a:lnTo>
                  <a:pt x="1040244" y="40673"/>
                </a:lnTo>
                <a:lnTo>
                  <a:pt x="1040507" y="40859"/>
                </a:lnTo>
                <a:lnTo>
                  <a:pt x="1295814" y="40859"/>
                </a:lnTo>
                <a:lnTo>
                  <a:pt x="1278241" y="26788"/>
                </a:lnTo>
                <a:lnTo>
                  <a:pt x="1228153" y="7087"/>
                </a:lnTo>
                <a:lnTo>
                  <a:pt x="1169540" y="0"/>
                </a:lnTo>
                <a:close/>
              </a:path>
            </a:pathLst>
          </a:custGeom>
          <a:solidFill>
            <a:srgbClr val="FFC9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83115" y="4568620"/>
            <a:ext cx="1524428" cy="761501"/>
          </a:xfrm>
          <a:custGeom>
            <a:avLst/>
            <a:gdLst/>
            <a:ahLst/>
            <a:cxnLst/>
            <a:rect l="l" t="t" r="r" b="b"/>
            <a:pathLst>
              <a:path w="1507490" h="753745">
                <a:moveTo>
                  <a:pt x="136083" y="250566"/>
                </a:moveTo>
                <a:lnTo>
                  <a:pt x="82199" y="261506"/>
                </a:lnTo>
                <a:lnTo>
                  <a:pt x="39045" y="284256"/>
                </a:lnTo>
                <a:lnTo>
                  <a:pt x="10389" y="315955"/>
                </a:lnTo>
                <a:lnTo>
                  <a:pt x="0" y="353745"/>
                </a:lnTo>
                <a:lnTo>
                  <a:pt x="5195" y="380644"/>
                </a:lnTo>
                <a:lnTo>
                  <a:pt x="43719" y="426591"/>
                </a:lnTo>
                <a:lnTo>
                  <a:pt x="43807" y="474705"/>
                </a:lnTo>
                <a:lnTo>
                  <a:pt x="33148" y="512612"/>
                </a:lnTo>
                <a:lnTo>
                  <a:pt x="45143" y="552818"/>
                </a:lnTo>
                <a:lnTo>
                  <a:pt x="77767" y="585648"/>
                </a:lnTo>
                <a:lnTo>
                  <a:pt x="126132" y="607780"/>
                </a:lnTo>
                <a:lnTo>
                  <a:pt x="185351" y="615895"/>
                </a:lnTo>
                <a:lnTo>
                  <a:pt x="191213" y="615895"/>
                </a:lnTo>
                <a:lnTo>
                  <a:pt x="197144" y="615651"/>
                </a:lnTo>
                <a:lnTo>
                  <a:pt x="203076" y="615163"/>
                </a:lnTo>
                <a:lnTo>
                  <a:pt x="202239" y="615861"/>
                </a:lnTo>
                <a:lnTo>
                  <a:pt x="235717" y="647438"/>
                </a:lnTo>
                <a:lnTo>
                  <a:pt x="277456" y="673115"/>
                </a:lnTo>
                <a:lnTo>
                  <a:pt x="325833" y="692249"/>
                </a:lnTo>
                <a:lnTo>
                  <a:pt x="379229" y="704201"/>
                </a:lnTo>
                <a:lnTo>
                  <a:pt x="436021" y="708327"/>
                </a:lnTo>
                <a:lnTo>
                  <a:pt x="508005" y="701641"/>
                </a:lnTo>
                <a:lnTo>
                  <a:pt x="574755" y="682053"/>
                </a:lnTo>
                <a:lnTo>
                  <a:pt x="612305" y="712174"/>
                </a:lnTo>
                <a:lnTo>
                  <a:pt x="659144" y="734623"/>
                </a:lnTo>
                <a:lnTo>
                  <a:pt x="712552" y="748704"/>
                </a:lnTo>
                <a:lnTo>
                  <a:pt x="770226" y="753583"/>
                </a:lnTo>
                <a:lnTo>
                  <a:pt x="820871" y="749834"/>
                </a:lnTo>
                <a:lnTo>
                  <a:pt x="868120" y="739049"/>
                </a:lnTo>
                <a:lnTo>
                  <a:pt x="910600" y="721922"/>
                </a:lnTo>
                <a:lnTo>
                  <a:pt x="946939" y="699145"/>
                </a:lnTo>
                <a:lnTo>
                  <a:pt x="975764" y="671411"/>
                </a:lnTo>
                <a:lnTo>
                  <a:pt x="995703" y="639413"/>
                </a:lnTo>
                <a:lnTo>
                  <a:pt x="995913" y="640320"/>
                </a:lnTo>
                <a:lnTo>
                  <a:pt x="1020842" y="649311"/>
                </a:lnTo>
                <a:lnTo>
                  <a:pt x="1047223" y="655822"/>
                </a:lnTo>
                <a:lnTo>
                  <a:pt x="1074678" y="659781"/>
                </a:lnTo>
                <a:lnTo>
                  <a:pt x="1102826" y="661117"/>
                </a:lnTo>
                <a:lnTo>
                  <a:pt x="1156196" y="656268"/>
                </a:lnTo>
                <a:lnTo>
                  <a:pt x="1204217" y="642576"/>
                </a:lnTo>
                <a:lnTo>
                  <a:pt x="1244979" y="621321"/>
                </a:lnTo>
                <a:lnTo>
                  <a:pt x="1276577" y="593786"/>
                </a:lnTo>
                <a:lnTo>
                  <a:pt x="1297102" y="561251"/>
                </a:lnTo>
                <a:lnTo>
                  <a:pt x="1304646" y="524999"/>
                </a:lnTo>
                <a:lnTo>
                  <a:pt x="1304297" y="524651"/>
                </a:lnTo>
                <a:lnTo>
                  <a:pt x="1359747" y="514475"/>
                </a:lnTo>
                <a:lnTo>
                  <a:pt x="1408645" y="496112"/>
                </a:lnTo>
                <a:lnTo>
                  <a:pt x="1449416" y="470793"/>
                </a:lnTo>
                <a:lnTo>
                  <a:pt x="1480488" y="439752"/>
                </a:lnTo>
                <a:lnTo>
                  <a:pt x="1500285" y="404221"/>
                </a:lnTo>
                <a:lnTo>
                  <a:pt x="1507233" y="365434"/>
                </a:lnTo>
                <a:lnTo>
                  <a:pt x="1504045" y="339118"/>
                </a:lnTo>
                <a:lnTo>
                  <a:pt x="1494655" y="313679"/>
                </a:lnTo>
                <a:lnTo>
                  <a:pt x="1479325" y="289614"/>
                </a:lnTo>
                <a:lnTo>
                  <a:pt x="1458315" y="267420"/>
                </a:lnTo>
                <a:lnTo>
                  <a:pt x="1457825" y="267350"/>
                </a:lnTo>
                <a:lnTo>
                  <a:pt x="1464361" y="255288"/>
                </a:lnTo>
                <a:lnTo>
                  <a:pt x="1469079" y="242872"/>
                </a:lnTo>
                <a:lnTo>
                  <a:pt x="1471938" y="230195"/>
                </a:lnTo>
                <a:lnTo>
                  <a:pt x="1472900" y="217348"/>
                </a:lnTo>
                <a:lnTo>
                  <a:pt x="1462847" y="176190"/>
                </a:lnTo>
                <a:lnTo>
                  <a:pt x="1434657" y="140309"/>
                </a:lnTo>
                <a:lnTo>
                  <a:pt x="1391290" y="112337"/>
                </a:lnTo>
                <a:lnTo>
                  <a:pt x="1335700" y="94909"/>
                </a:lnTo>
                <a:lnTo>
                  <a:pt x="1336328" y="94665"/>
                </a:lnTo>
                <a:lnTo>
                  <a:pt x="1315675" y="56762"/>
                </a:lnTo>
                <a:lnTo>
                  <a:pt x="1278240" y="26789"/>
                </a:lnTo>
                <a:lnTo>
                  <a:pt x="1228153" y="7087"/>
                </a:lnTo>
                <a:lnTo>
                  <a:pt x="1169540" y="0"/>
                </a:lnTo>
                <a:lnTo>
                  <a:pt x="1132848" y="2730"/>
                </a:lnTo>
                <a:lnTo>
                  <a:pt x="1067027" y="23449"/>
                </a:lnTo>
                <a:lnTo>
                  <a:pt x="1016141" y="23612"/>
                </a:lnTo>
                <a:lnTo>
                  <a:pt x="954353" y="2763"/>
                </a:lnTo>
                <a:lnTo>
                  <a:pt x="919429" y="0"/>
                </a:lnTo>
                <a:lnTo>
                  <a:pt x="877406" y="4028"/>
                </a:lnTo>
                <a:lnTo>
                  <a:pt x="839296" y="15527"/>
                </a:lnTo>
                <a:lnTo>
                  <a:pt x="807179" y="33622"/>
                </a:lnTo>
                <a:lnTo>
                  <a:pt x="783136" y="57434"/>
                </a:lnTo>
                <a:lnTo>
                  <a:pt x="783695" y="59143"/>
                </a:lnTo>
                <a:lnTo>
                  <a:pt x="755472" y="43583"/>
                </a:lnTo>
                <a:lnTo>
                  <a:pt x="723670" y="32145"/>
                </a:lnTo>
                <a:lnTo>
                  <a:pt x="689238" y="25091"/>
                </a:lnTo>
                <a:lnTo>
                  <a:pt x="653125" y="22681"/>
                </a:lnTo>
                <a:lnTo>
                  <a:pt x="602961" y="27374"/>
                </a:lnTo>
                <a:lnTo>
                  <a:pt x="557265" y="40804"/>
                </a:lnTo>
                <a:lnTo>
                  <a:pt x="518413" y="61999"/>
                </a:lnTo>
                <a:lnTo>
                  <a:pt x="488779" y="89989"/>
                </a:lnTo>
                <a:lnTo>
                  <a:pt x="488221" y="90827"/>
                </a:lnTo>
                <a:lnTo>
                  <a:pt x="460246" y="81307"/>
                </a:lnTo>
                <a:lnTo>
                  <a:pt x="430805" y="74414"/>
                </a:lnTo>
                <a:lnTo>
                  <a:pt x="400291" y="70222"/>
                </a:lnTo>
                <a:lnTo>
                  <a:pt x="369097" y="68809"/>
                </a:lnTo>
                <a:lnTo>
                  <a:pt x="315066" y="73056"/>
                </a:lnTo>
                <a:lnTo>
                  <a:pt x="265472" y="85126"/>
                </a:lnTo>
                <a:lnTo>
                  <a:pt x="221728" y="104058"/>
                </a:lnTo>
                <a:lnTo>
                  <a:pt x="185247" y="128890"/>
                </a:lnTo>
                <a:lnTo>
                  <a:pt x="157440" y="158662"/>
                </a:lnTo>
                <a:lnTo>
                  <a:pt x="139720" y="192411"/>
                </a:lnTo>
                <a:lnTo>
                  <a:pt x="133430" y="236400"/>
                </a:lnTo>
                <a:lnTo>
                  <a:pt x="134197" y="243622"/>
                </a:lnTo>
                <a:lnTo>
                  <a:pt x="135593" y="250776"/>
                </a:lnTo>
                <a:lnTo>
                  <a:pt x="136083" y="250566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977" y="5016425"/>
            <a:ext cx="89899" cy="14754"/>
          </a:xfrm>
          <a:custGeom>
            <a:avLst/>
            <a:gdLst/>
            <a:ahLst/>
            <a:cxnLst/>
            <a:rect l="l" t="t" r="r" b="b"/>
            <a:pathLst>
              <a:path w="88900" h="14604">
                <a:moveTo>
                  <a:pt x="0" y="0"/>
                </a:moveTo>
                <a:lnTo>
                  <a:pt x="17988" y="6149"/>
                </a:lnTo>
                <a:lnTo>
                  <a:pt x="36925" y="10594"/>
                </a:lnTo>
                <a:lnTo>
                  <a:pt x="56555" y="13292"/>
                </a:lnTo>
                <a:lnTo>
                  <a:pt x="76624" y="14201"/>
                </a:lnTo>
                <a:lnTo>
                  <a:pt x="80532" y="14201"/>
                </a:lnTo>
                <a:lnTo>
                  <a:pt x="84510" y="14132"/>
                </a:lnTo>
                <a:lnTo>
                  <a:pt x="88418" y="13922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88473" y="5183414"/>
            <a:ext cx="39170" cy="7057"/>
          </a:xfrm>
          <a:custGeom>
            <a:avLst/>
            <a:gdLst/>
            <a:ahLst/>
            <a:cxnLst/>
            <a:rect l="l" t="t" r="r" b="b"/>
            <a:pathLst>
              <a:path w="38734" h="6985">
                <a:moveTo>
                  <a:pt x="0" y="6629"/>
                </a:moveTo>
                <a:lnTo>
                  <a:pt x="9887" y="5623"/>
                </a:lnTo>
                <a:lnTo>
                  <a:pt x="19644" y="4178"/>
                </a:lnTo>
                <a:lnTo>
                  <a:pt x="29244" y="2302"/>
                </a:lnTo>
                <a:lnTo>
                  <a:pt x="38661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40335" y="5227161"/>
            <a:ext cx="23759" cy="30794"/>
          </a:xfrm>
          <a:custGeom>
            <a:avLst/>
            <a:gdLst/>
            <a:ahLst/>
            <a:cxnLst/>
            <a:rect l="l" t="t" r="r" b="b"/>
            <a:pathLst>
              <a:path w="23495" h="30479">
                <a:moveTo>
                  <a:pt x="0" y="0"/>
                </a:moveTo>
                <a:lnTo>
                  <a:pt x="4918" y="7893"/>
                </a:lnTo>
                <a:lnTo>
                  <a:pt x="10451" y="15596"/>
                </a:lnTo>
                <a:lnTo>
                  <a:pt x="16585" y="23091"/>
                </a:lnTo>
                <a:lnTo>
                  <a:pt x="23308" y="30356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90006" y="5180982"/>
            <a:ext cx="9632" cy="34001"/>
          </a:xfrm>
          <a:custGeom>
            <a:avLst/>
            <a:gdLst/>
            <a:ahLst/>
            <a:cxnLst/>
            <a:rect l="l" t="t" r="r" b="b"/>
            <a:pathLst>
              <a:path w="9525" h="33654">
                <a:moveTo>
                  <a:pt x="0" y="33287"/>
                </a:moveTo>
                <a:lnTo>
                  <a:pt x="3285" y="25093"/>
                </a:lnTo>
                <a:lnTo>
                  <a:pt x="5923" y="16800"/>
                </a:lnTo>
                <a:lnTo>
                  <a:pt x="7920" y="8429"/>
                </a:lnTo>
                <a:lnTo>
                  <a:pt x="9281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82981" y="4968483"/>
            <a:ext cx="124272" cy="135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06228" y="4838720"/>
            <a:ext cx="51371" cy="47474"/>
          </a:xfrm>
          <a:custGeom>
            <a:avLst/>
            <a:gdLst/>
            <a:ahLst/>
            <a:cxnLst/>
            <a:rect l="l" t="t" r="r" b="b"/>
            <a:pathLst>
              <a:path w="50800" h="46989">
                <a:moveTo>
                  <a:pt x="0" y="46686"/>
                </a:moveTo>
                <a:lnTo>
                  <a:pt x="15539" y="36565"/>
                </a:lnTo>
                <a:lnTo>
                  <a:pt x="29214" y="25332"/>
                </a:lnTo>
                <a:lnTo>
                  <a:pt x="40913" y="13104"/>
                </a:lnTo>
                <a:lnTo>
                  <a:pt x="50524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34458" y="4664260"/>
            <a:ext cx="3211" cy="22454"/>
          </a:xfrm>
          <a:custGeom>
            <a:avLst/>
            <a:gdLst/>
            <a:ahLst/>
            <a:cxnLst/>
            <a:rect l="l" t="t" r="r" b="b"/>
            <a:pathLst>
              <a:path w="3175" h="22225">
                <a:moveTo>
                  <a:pt x="2652" y="22051"/>
                </a:moveTo>
                <a:lnTo>
                  <a:pt x="2652" y="21492"/>
                </a:lnTo>
                <a:lnTo>
                  <a:pt x="2721" y="20970"/>
                </a:lnTo>
                <a:lnTo>
                  <a:pt x="2721" y="20411"/>
                </a:lnTo>
                <a:lnTo>
                  <a:pt x="2721" y="13572"/>
                </a:lnTo>
                <a:lnTo>
                  <a:pt x="1813" y="6733"/>
                </a:lnTo>
                <a:lnTo>
                  <a:pt x="0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08919" y="4609723"/>
            <a:ext cx="26327" cy="28869"/>
          </a:xfrm>
          <a:custGeom>
            <a:avLst/>
            <a:gdLst/>
            <a:ahLst/>
            <a:cxnLst/>
            <a:rect l="l" t="t" r="r" b="b"/>
            <a:pathLst>
              <a:path w="26034" h="28575">
                <a:moveTo>
                  <a:pt x="25820" y="0"/>
                </a:moveTo>
                <a:lnTo>
                  <a:pt x="18263" y="6538"/>
                </a:lnTo>
                <a:lnTo>
                  <a:pt x="11419" y="13421"/>
                </a:lnTo>
                <a:lnTo>
                  <a:pt x="5320" y="20623"/>
                </a:lnTo>
                <a:lnTo>
                  <a:pt x="0" y="28123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62347" y="4626645"/>
            <a:ext cx="12843" cy="25020"/>
          </a:xfrm>
          <a:custGeom>
            <a:avLst/>
            <a:gdLst/>
            <a:ahLst/>
            <a:cxnLst/>
            <a:rect l="l" t="t" r="r" b="b"/>
            <a:pathLst>
              <a:path w="12700" h="24764">
                <a:moveTo>
                  <a:pt x="12561" y="0"/>
                </a:moveTo>
                <a:lnTo>
                  <a:pt x="8596" y="5859"/>
                </a:lnTo>
                <a:lnTo>
                  <a:pt x="5181" y="11863"/>
                </a:lnTo>
                <a:lnTo>
                  <a:pt x="2316" y="17998"/>
                </a:lnTo>
                <a:lnTo>
                  <a:pt x="0" y="2425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76820" y="4660381"/>
            <a:ext cx="46234" cy="24378"/>
          </a:xfrm>
          <a:custGeom>
            <a:avLst/>
            <a:gdLst/>
            <a:ahLst/>
            <a:cxnLst/>
            <a:rect l="l" t="t" r="r" b="b"/>
            <a:pathLst>
              <a:path w="45720" h="24129">
                <a:moveTo>
                  <a:pt x="45361" y="23517"/>
                </a:moveTo>
                <a:lnTo>
                  <a:pt x="34819" y="16938"/>
                </a:lnTo>
                <a:lnTo>
                  <a:pt x="23727" y="10816"/>
                </a:lnTo>
                <a:lnTo>
                  <a:pt x="12112" y="5166"/>
                </a:lnTo>
                <a:lnTo>
                  <a:pt x="0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20232" y="4821976"/>
            <a:ext cx="8348" cy="25020"/>
          </a:xfrm>
          <a:custGeom>
            <a:avLst/>
            <a:gdLst/>
            <a:ahLst/>
            <a:cxnLst/>
            <a:rect l="l" t="t" r="r" b="b"/>
            <a:pathLst>
              <a:path w="8254" h="24764">
                <a:moveTo>
                  <a:pt x="0" y="0"/>
                </a:moveTo>
                <a:lnTo>
                  <a:pt x="1439" y="6260"/>
                </a:lnTo>
                <a:lnTo>
                  <a:pt x="3245" y="12474"/>
                </a:lnTo>
                <a:lnTo>
                  <a:pt x="5417" y="18636"/>
                </a:lnTo>
                <a:lnTo>
                  <a:pt x="7955" y="24739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7200" y="990600"/>
            <a:ext cx="7550221" cy="5375144"/>
          </a:xfrm>
          <a:prstGeom prst="rect">
            <a:avLst/>
          </a:prstGeom>
        </p:spPr>
        <p:txBody>
          <a:bodyPr vert="horz" wrap="square" lIns="0" tIns="55200" rIns="0" bIns="0" rtlCol="0">
            <a:spAutoFit/>
          </a:bodyPr>
          <a:lstStyle/>
          <a:p>
            <a:pPr marL="64186">
              <a:spcBef>
                <a:spcPts val="435"/>
              </a:spcBef>
            </a:pPr>
            <a:r>
              <a:rPr sz="2400" spc="1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630305" indent="-224008">
              <a:spcBef>
                <a:spcPts val="293"/>
              </a:spcBef>
              <a:buChar char="•"/>
              <a:tabLst>
                <a:tab pos="630305" algn="l"/>
                <a:tab pos="630946" algn="l"/>
              </a:tabLst>
            </a:pPr>
            <a:r>
              <a:rPr sz="2400" spc="1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“binarius” (Latin) </a:t>
            </a:r>
            <a:r>
              <a:rPr sz="2400" spc="15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=&gt;</a:t>
            </a:r>
            <a:r>
              <a:rPr sz="2400" spc="-1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R="5460286" algn="r">
              <a:spcBef>
                <a:spcPts val="1430"/>
              </a:spcBef>
            </a:pPr>
            <a:r>
              <a:rPr sz="2400" spc="1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Charac</a:t>
            </a:r>
            <a:r>
              <a:rPr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eris</a:t>
            </a:r>
            <a:r>
              <a:rPr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ics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223366" marR="5426268" indent="-223366" algn="r">
              <a:spcBef>
                <a:spcPts val="253"/>
              </a:spcBef>
              <a:buChar char="•"/>
              <a:tabLst>
                <a:tab pos="223366" algn="l"/>
                <a:tab pos="630946" algn="l"/>
              </a:tabLst>
            </a:pPr>
            <a:r>
              <a:rPr sz="2400" spc="15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sz="2400" spc="-6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symbols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969847" lvl="1" indent="-233636">
              <a:spcBef>
                <a:spcPts val="334"/>
              </a:spcBef>
              <a:buFont typeface="Courier New"/>
              <a:buChar char="•"/>
              <a:tabLst>
                <a:tab pos="970488" algn="l"/>
              </a:tabLst>
            </a:pPr>
            <a:r>
              <a:rPr sz="2400" b="1" spc="15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2400" b="1" spc="1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15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630305" indent="-224008">
              <a:spcBef>
                <a:spcPts val="237"/>
              </a:spcBef>
              <a:buChar char="•"/>
              <a:tabLst>
                <a:tab pos="630305" algn="l"/>
                <a:tab pos="630946" algn="l"/>
              </a:tabLst>
            </a:pPr>
            <a:r>
              <a:rPr sz="2400" spc="1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Positional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969847" lvl="1" indent="-233636">
              <a:spcBef>
                <a:spcPts val="334"/>
              </a:spcBef>
              <a:buFont typeface="Courier New"/>
              <a:buChar char="•"/>
              <a:tabLst>
                <a:tab pos="970488" algn="l"/>
                <a:tab pos="1833788" algn="l"/>
              </a:tabLst>
            </a:pPr>
            <a:r>
              <a:rPr sz="2400" b="1" spc="15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1010</a:t>
            </a:r>
            <a:r>
              <a:rPr sz="2400" b="1" spc="22" baseline="-21367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	</a:t>
            </a:r>
            <a:r>
              <a:rPr sz="2400" b="1" spc="15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≠</a:t>
            </a:r>
            <a:r>
              <a:rPr sz="2400" b="1" spc="1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15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1100</a:t>
            </a:r>
            <a:r>
              <a:rPr sz="2400" b="1" spc="22" baseline="-21367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sz="2400" baseline="-21367">
              <a:latin typeface="Times New Roman" pitchFamily="18" charset="0"/>
              <a:cs typeface="Times New Roman" pitchFamily="18" charset="0"/>
            </a:endParaRPr>
          </a:p>
          <a:p>
            <a:pPr marL="64186">
              <a:spcBef>
                <a:spcPts val="1430"/>
              </a:spcBef>
            </a:pPr>
            <a:r>
              <a:rPr sz="2400" spc="1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Most </a:t>
            </a:r>
            <a:r>
              <a:rPr sz="2400" spc="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(digital) </a:t>
            </a:r>
            <a:r>
              <a:rPr sz="2400" spc="1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computers use </a:t>
            </a:r>
            <a:r>
              <a:rPr sz="2400" spc="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1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binary number</a:t>
            </a:r>
            <a:r>
              <a:rPr sz="2400" spc="-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6597017"/>
            <a:r>
              <a:rPr sz="2000" spc="15" smtClean="0">
                <a:latin typeface="Arial"/>
                <a:cs typeface="Arial"/>
              </a:rPr>
              <a:t>Why?</a:t>
            </a:r>
            <a:endParaRPr sz="2000" smtClean="0">
              <a:latin typeface="Arial"/>
              <a:cs typeface="Arial"/>
            </a:endParaRPr>
          </a:p>
          <a:p>
            <a:pPr marL="64186">
              <a:spcBef>
                <a:spcPts val="763"/>
              </a:spcBef>
            </a:pPr>
            <a:r>
              <a:rPr sz="2400" spc="1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Terminology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630305" indent="-224008">
              <a:spcBef>
                <a:spcPts val="354"/>
              </a:spcBef>
              <a:buFont typeface="Arial"/>
              <a:buChar char="•"/>
              <a:tabLst>
                <a:tab pos="630305" algn="l"/>
                <a:tab pos="630946" algn="l"/>
              </a:tabLst>
            </a:pPr>
            <a:r>
              <a:rPr sz="2000" b="1" spc="1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sz="2000" spc="1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sz="2000" spc="15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1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sz="2000" spc="-15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digit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630305" indent="-224008">
              <a:spcBef>
                <a:spcPts val="237"/>
              </a:spcBef>
              <a:buFont typeface="Arial"/>
              <a:buChar char="•"/>
              <a:tabLst>
                <a:tab pos="630305" algn="l"/>
                <a:tab pos="630946" algn="l"/>
              </a:tabLst>
            </a:pPr>
            <a:r>
              <a:rPr sz="2000" b="1" spc="1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Byte</a:t>
            </a:r>
            <a:r>
              <a:rPr sz="2000" spc="1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: (typically) </a:t>
            </a:r>
            <a:r>
              <a:rPr sz="2000" spc="15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sz="2000" spc="-1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bits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Memory cell used by a computer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1"/>
            <a:ext cx="8229600" cy="3505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One switch can be in one of 2 states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row of n switches: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be in one of 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states ! </a:t>
            </a:r>
          </a:p>
        </p:txBody>
      </p:sp>
      <p:pic>
        <p:nvPicPr>
          <p:cNvPr id="6149" name="Picture 5" descr="http://192.168.1.3/%7Echeung/teaching/web/170/Syllabus/01/FIGS/0/row-switc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2960688" cy="2217738"/>
          </a:xfrm>
          <a:prstGeom prst="rect">
            <a:avLst/>
          </a:prstGeom>
          <a:noFill/>
        </p:spPr>
      </p:pic>
      <p:pic>
        <p:nvPicPr>
          <p:cNvPr id="5" name="Picture 5" descr="http://192.168.1.3/%7Echeung/teaching/web/170/Syllabus/01/FIGS/memory10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981200"/>
            <a:ext cx="4876800" cy="258921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0" y="4648200"/>
            <a:ext cx="495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row of 3 switches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 be in one of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8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states. 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 possible states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are given in the figure above.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saw how information can be represented by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by using a code (agreement)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Recall: we can use numbers to represent marital status information: </a:t>
            </a:r>
          </a:p>
          <a:p>
            <a:endParaRPr lang="en-US" sz="24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895600" y="3505200"/>
            <a:ext cx="2514600" cy="16158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b="0">
                <a:solidFill>
                  <a:schemeClr val="tx1"/>
                </a:solidFill>
              </a:rPr>
              <a:t> 0 = single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0">
                <a:solidFill>
                  <a:schemeClr val="tx1"/>
                </a:solidFill>
              </a:rPr>
              <a:t> 1 = married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0">
                <a:solidFill>
                  <a:schemeClr val="tx1"/>
                </a:solidFill>
              </a:rPr>
              <a:t> 2 = divorced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0">
                <a:solidFill>
                  <a:schemeClr val="tx1"/>
                </a:solidFill>
              </a:rPr>
              <a:t> 3 = widowed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Memory cell used by a computer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BINARY NUMBER SYSTEM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Also called the 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“Base 2 system”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binary number system is used to model the series of electrical signals computers use to represent information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0 represents the no voltage or an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 state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 represents the presence of voltage or an </a:t>
            </a:r>
          </a:p>
          <a:p>
            <a:pPr>
              <a:buFont typeface="Wingdings" pitchFamily="2" charset="2"/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on state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Binary Numbering Scale</a:t>
            </a:r>
          </a:p>
        </p:txBody>
      </p:sp>
      <p:graphicFrame>
        <p:nvGraphicFramePr>
          <p:cNvPr id="26042" name="Group 1466"/>
          <p:cNvGraphicFramePr>
            <a:graphicFrameLocks noGrp="1"/>
          </p:cNvGraphicFramePr>
          <p:nvPr/>
        </p:nvGraphicFramePr>
        <p:xfrm>
          <a:off x="762000" y="1295400"/>
          <a:ext cx="7010400" cy="4384042"/>
        </p:xfrm>
        <a:graphic>
          <a:graphicData uri="http://schemas.openxmlformats.org/drawingml/2006/table">
            <a:tbl>
              <a:tblPr/>
              <a:tblGrid>
                <a:gridCol w="1828800"/>
                <a:gridCol w="2209800"/>
                <a:gridCol w="1066800"/>
                <a:gridCol w="1905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Base 2 Number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Base 10 Equivalent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Power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Positional Value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1732</Words>
  <Application>Microsoft Office PowerPoint</Application>
  <PresentationFormat>On-screen Show (4:3)</PresentationFormat>
  <Paragraphs>566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NUMBER SYSTEM Lesson 1</vt:lpstr>
      <vt:lpstr>INTRODUCTION TO NUMBERING SYSTEMS</vt:lpstr>
      <vt:lpstr>Characteristics of Numbering Systems</vt:lpstr>
      <vt:lpstr>The Decimal Number System</vt:lpstr>
      <vt:lpstr>The Binary Number System</vt:lpstr>
      <vt:lpstr>Memory cell used by a computer </vt:lpstr>
      <vt:lpstr>Memory cell used by a computer </vt:lpstr>
      <vt:lpstr>BINARY NUMBER SYSTEM</vt:lpstr>
      <vt:lpstr>Binary Numbering Scale</vt:lpstr>
      <vt:lpstr>Decimal to Binary Conversion</vt:lpstr>
      <vt:lpstr>Decimal to Binary Conversion</vt:lpstr>
      <vt:lpstr>Decimal to Binary Conversion</vt:lpstr>
      <vt:lpstr>Binary Number Addition</vt:lpstr>
      <vt:lpstr>Binary Number Subtraction</vt:lpstr>
      <vt:lpstr>Slide 15</vt:lpstr>
      <vt:lpstr>Binary to Decimal Conversion</vt:lpstr>
      <vt:lpstr>Slide 17</vt:lpstr>
      <vt:lpstr>Slide 18</vt:lpstr>
      <vt:lpstr>(10110)₂ = (1 × 2⁴) + (0 × 2³) + (1 × 2²) + (1 × 2¹) + (0 × 2⁰) = 22₁₀</vt:lpstr>
      <vt:lpstr>OCTAL NUMBER SYSTEM</vt:lpstr>
      <vt:lpstr>Decimal-Octal Equivalence</vt:lpstr>
      <vt:lpstr>Decimal-Octal Conversion</vt:lpstr>
      <vt:lpstr>Slide 23</vt:lpstr>
      <vt:lpstr>Slide 24</vt:lpstr>
      <vt:lpstr>351 = (3 × 8²) + (5 × 8¹) + (1 × 8⁰) = 233</vt:lpstr>
      <vt:lpstr>Octal Number Addition</vt:lpstr>
      <vt:lpstr>Octal Number Subtraction</vt:lpstr>
      <vt:lpstr>HEXADECIMAL NUMBER SYSTEM</vt:lpstr>
      <vt:lpstr>Decimal to Hexadecimal Conversion</vt:lpstr>
      <vt:lpstr>Hexadecimal to Decimal Conversion</vt:lpstr>
      <vt:lpstr>Slide 31</vt:lpstr>
      <vt:lpstr>Slide 32</vt:lpstr>
      <vt:lpstr>(A3F)₁₆ = (10 × 16²) + (3 × 16¹) + (15 × 16⁰) = (2623)₁₀</vt:lpstr>
      <vt:lpstr>Hexadecimal Number Addition</vt:lpstr>
      <vt:lpstr>Hexadecimal Number Subtraction</vt:lpstr>
      <vt:lpstr>Binary-Hexadecimal Conversion</vt:lpstr>
      <vt:lpstr>Binary-Hexadecimal Conversion</vt:lpstr>
      <vt:lpstr>Binary-Octal Conversion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</dc:title>
  <dc:creator>Prasad</dc:creator>
  <cp:lastModifiedBy>Prasad</cp:lastModifiedBy>
  <cp:revision>46</cp:revision>
  <dcterms:created xsi:type="dcterms:W3CDTF">2006-08-16T00:00:00Z</dcterms:created>
  <dcterms:modified xsi:type="dcterms:W3CDTF">2021-06-27T06:13:06Z</dcterms:modified>
</cp:coreProperties>
</file>