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82" r:id="rId3"/>
    <p:sldId id="257" r:id="rId4"/>
    <p:sldId id="258" r:id="rId5"/>
    <p:sldId id="260" r:id="rId6"/>
    <p:sldId id="259" r:id="rId7"/>
    <p:sldId id="261" r:id="rId8"/>
    <p:sldId id="267" r:id="rId9"/>
    <p:sldId id="268" r:id="rId10"/>
    <p:sldId id="271" r:id="rId11"/>
    <p:sldId id="274" r:id="rId12"/>
    <p:sldId id="262" r:id="rId13"/>
    <p:sldId id="269" r:id="rId14"/>
    <p:sldId id="270" r:id="rId15"/>
    <p:sldId id="272" r:id="rId16"/>
    <p:sldId id="273" r:id="rId17"/>
    <p:sldId id="275" r:id="rId18"/>
    <p:sldId id="277" r:id="rId19"/>
    <p:sldId id="279" r:id="rId20"/>
    <p:sldId id="281" r:id="rId21"/>
    <p:sldId id="280" r:id="rId22"/>
    <p:sldId id="283" r:id="rId23"/>
    <p:sldId id="265"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jaPEgtHiXbYbZwhxLcbFQDLLRh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73" autoAdjust="0"/>
    <p:restoredTop sz="94660"/>
  </p:normalViewPr>
  <p:slideViewPr>
    <p:cSldViewPr snapToGrid="0">
      <p:cViewPr varScale="1">
        <p:scale>
          <a:sx n="78" d="100"/>
          <a:sy n="78" d="100"/>
        </p:scale>
        <p:origin x="1723"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16 November 2023</a:t>
            </a:r>
            <a:endParaRPr/>
          </a:p>
        </p:txBody>
      </p:sp>
      <p:sp>
        <p:nvSpPr>
          <p:cNvPr id="79" name="Google Shape;79;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1-59</a:t>
            </a:r>
            <a:endParaRPr/>
          </a:p>
        </p:txBody>
      </p:sp>
      <p:sp>
        <p:nvSpPr>
          <p:cNvPr id="80" name="Google Shape;8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15045a9977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15045a9977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g315045a9977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a:extLst>
            <a:ext uri="{FF2B5EF4-FFF2-40B4-BE49-F238E27FC236}">
              <a16:creationId xmlns:a16="http://schemas.microsoft.com/office/drawing/2014/main" id="{C5615578-DE53-C4A4-12DD-7D39BF757B3A}"/>
            </a:ext>
          </a:extLst>
        </p:cNvPr>
        <p:cNvGrpSpPr/>
        <p:nvPr/>
      </p:nvGrpSpPr>
      <p:grpSpPr>
        <a:xfrm>
          <a:off x="0" y="0"/>
          <a:ext cx="0" cy="0"/>
          <a:chOff x="0" y="0"/>
          <a:chExt cx="0" cy="0"/>
        </a:xfrm>
      </p:grpSpPr>
      <p:sp>
        <p:nvSpPr>
          <p:cNvPr id="118" name="Google Shape;118;g315045a9977_0_12:notes">
            <a:extLst>
              <a:ext uri="{FF2B5EF4-FFF2-40B4-BE49-F238E27FC236}">
                <a16:creationId xmlns:a16="http://schemas.microsoft.com/office/drawing/2014/main" id="{5714C407-A454-3C3E-496A-B0B4BC3389D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15045a9977_0_12:notes">
            <a:extLst>
              <a:ext uri="{FF2B5EF4-FFF2-40B4-BE49-F238E27FC236}">
                <a16:creationId xmlns:a16="http://schemas.microsoft.com/office/drawing/2014/main" id="{2FACADD4-4605-A24A-EA0E-DA32E62B5F43}"/>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g315045a9977_0_12:notes">
            <a:extLst>
              <a:ext uri="{FF2B5EF4-FFF2-40B4-BE49-F238E27FC236}">
                <a16:creationId xmlns:a16="http://schemas.microsoft.com/office/drawing/2014/main" id="{BC3B323C-45FC-16E0-984F-104170BE6627}"/>
              </a:ext>
            </a:extLst>
          </p:cNvPr>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extLst>
      <p:ext uri="{BB962C8B-B14F-4D97-AF65-F5344CB8AC3E}">
        <p14:creationId xmlns:p14="http://schemas.microsoft.com/office/powerpoint/2010/main" val="498540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a:extLst>
            <a:ext uri="{FF2B5EF4-FFF2-40B4-BE49-F238E27FC236}">
              <a16:creationId xmlns:a16="http://schemas.microsoft.com/office/drawing/2014/main" id="{087F7191-CA71-F0C2-E497-6771926A683F}"/>
            </a:ext>
          </a:extLst>
        </p:cNvPr>
        <p:cNvGrpSpPr/>
        <p:nvPr/>
      </p:nvGrpSpPr>
      <p:grpSpPr>
        <a:xfrm>
          <a:off x="0" y="0"/>
          <a:ext cx="0" cy="0"/>
          <a:chOff x="0" y="0"/>
          <a:chExt cx="0" cy="0"/>
        </a:xfrm>
      </p:grpSpPr>
      <p:sp>
        <p:nvSpPr>
          <p:cNvPr id="118" name="Google Shape;118;g315045a9977_0_12:notes">
            <a:extLst>
              <a:ext uri="{FF2B5EF4-FFF2-40B4-BE49-F238E27FC236}">
                <a16:creationId xmlns:a16="http://schemas.microsoft.com/office/drawing/2014/main" id="{53CF393D-7B84-E5C8-22D6-055F1A64AD3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15045a9977_0_12:notes">
            <a:extLst>
              <a:ext uri="{FF2B5EF4-FFF2-40B4-BE49-F238E27FC236}">
                <a16:creationId xmlns:a16="http://schemas.microsoft.com/office/drawing/2014/main" id="{D469E521-893B-33AE-7128-CCE39FC60694}"/>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g315045a9977_0_12:notes">
            <a:extLst>
              <a:ext uri="{FF2B5EF4-FFF2-40B4-BE49-F238E27FC236}">
                <a16:creationId xmlns:a16="http://schemas.microsoft.com/office/drawing/2014/main" id="{2114FAE9-EFDB-98AD-11D7-7EFFCCAB61D1}"/>
              </a:ext>
            </a:extLst>
          </p:cNvPr>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extLst>
      <p:ext uri="{BB962C8B-B14F-4D97-AF65-F5344CB8AC3E}">
        <p14:creationId xmlns:p14="http://schemas.microsoft.com/office/powerpoint/2010/main" val="1320663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a:extLst>
            <a:ext uri="{FF2B5EF4-FFF2-40B4-BE49-F238E27FC236}">
              <a16:creationId xmlns:a16="http://schemas.microsoft.com/office/drawing/2014/main" id="{4C49EB73-7D4E-ED48-B809-38BF0DD089C7}"/>
            </a:ext>
          </a:extLst>
        </p:cNvPr>
        <p:cNvGrpSpPr/>
        <p:nvPr/>
      </p:nvGrpSpPr>
      <p:grpSpPr>
        <a:xfrm>
          <a:off x="0" y="0"/>
          <a:ext cx="0" cy="0"/>
          <a:chOff x="0" y="0"/>
          <a:chExt cx="0" cy="0"/>
        </a:xfrm>
      </p:grpSpPr>
      <p:sp>
        <p:nvSpPr>
          <p:cNvPr id="118" name="Google Shape;118;g315045a9977_0_12:notes">
            <a:extLst>
              <a:ext uri="{FF2B5EF4-FFF2-40B4-BE49-F238E27FC236}">
                <a16:creationId xmlns:a16="http://schemas.microsoft.com/office/drawing/2014/main" id="{598551BA-000C-D5FB-187B-46CADB4B6947}"/>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15045a9977_0_12:notes">
            <a:extLst>
              <a:ext uri="{FF2B5EF4-FFF2-40B4-BE49-F238E27FC236}">
                <a16:creationId xmlns:a16="http://schemas.microsoft.com/office/drawing/2014/main" id="{9C85B5AA-46E5-5B9C-03FE-837FB317DD13}"/>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g315045a9977_0_12:notes">
            <a:extLst>
              <a:ext uri="{FF2B5EF4-FFF2-40B4-BE49-F238E27FC236}">
                <a16:creationId xmlns:a16="http://schemas.microsoft.com/office/drawing/2014/main" id="{018C3514-47E6-D645-8A4B-E21E58143B0B}"/>
              </a:ext>
            </a:extLst>
          </p:cNvPr>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extLst>
      <p:ext uri="{BB962C8B-B14F-4D97-AF65-F5344CB8AC3E}">
        <p14:creationId xmlns:p14="http://schemas.microsoft.com/office/powerpoint/2010/main" val="1024302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a:extLst>
            <a:ext uri="{FF2B5EF4-FFF2-40B4-BE49-F238E27FC236}">
              <a16:creationId xmlns:a16="http://schemas.microsoft.com/office/drawing/2014/main" id="{F3BC18DC-176F-06E9-3C74-9E5A73C42C86}"/>
            </a:ext>
          </a:extLst>
        </p:cNvPr>
        <p:cNvGrpSpPr/>
        <p:nvPr/>
      </p:nvGrpSpPr>
      <p:grpSpPr>
        <a:xfrm>
          <a:off x="0" y="0"/>
          <a:ext cx="0" cy="0"/>
          <a:chOff x="0" y="0"/>
          <a:chExt cx="0" cy="0"/>
        </a:xfrm>
      </p:grpSpPr>
      <p:sp>
        <p:nvSpPr>
          <p:cNvPr id="118" name="Google Shape;118;g315045a9977_0_12:notes">
            <a:extLst>
              <a:ext uri="{FF2B5EF4-FFF2-40B4-BE49-F238E27FC236}">
                <a16:creationId xmlns:a16="http://schemas.microsoft.com/office/drawing/2014/main" id="{4BBE62F1-50E5-ED62-DFD2-2A064A6CBCE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15045a9977_0_12:notes">
            <a:extLst>
              <a:ext uri="{FF2B5EF4-FFF2-40B4-BE49-F238E27FC236}">
                <a16:creationId xmlns:a16="http://schemas.microsoft.com/office/drawing/2014/main" id="{23133E4F-37F2-A055-F9B2-AFDE2D910A6E}"/>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g315045a9977_0_12:notes">
            <a:extLst>
              <a:ext uri="{FF2B5EF4-FFF2-40B4-BE49-F238E27FC236}">
                <a16:creationId xmlns:a16="http://schemas.microsoft.com/office/drawing/2014/main" id="{1BEFD583-CFDC-B74A-B306-936FDB758FCF}"/>
              </a:ext>
            </a:extLst>
          </p:cNvPr>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extLst>
      <p:ext uri="{BB962C8B-B14F-4D97-AF65-F5344CB8AC3E}">
        <p14:creationId xmlns:p14="http://schemas.microsoft.com/office/powerpoint/2010/main" val="2868851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a:extLst>
            <a:ext uri="{FF2B5EF4-FFF2-40B4-BE49-F238E27FC236}">
              <a16:creationId xmlns:a16="http://schemas.microsoft.com/office/drawing/2014/main" id="{9ACFF902-8D56-5DB9-BACB-74277CAD1299}"/>
            </a:ext>
          </a:extLst>
        </p:cNvPr>
        <p:cNvGrpSpPr/>
        <p:nvPr/>
      </p:nvGrpSpPr>
      <p:grpSpPr>
        <a:xfrm>
          <a:off x="0" y="0"/>
          <a:ext cx="0" cy="0"/>
          <a:chOff x="0" y="0"/>
          <a:chExt cx="0" cy="0"/>
        </a:xfrm>
      </p:grpSpPr>
      <p:sp>
        <p:nvSpPr>
          <p:cNvPr id="118" name="Google Shape;118;g315045a9977_0_12:notes">
            <a:extLst>
              <a:ext uri="{FF2B5EF4-FFF2-40B4-BE49-F238E27FC236}">
                <a16:creationId xmlns:a16="http://schemas.microsoft.com/office/drawing/2014/main" id="{51EBBDCF-E820-8841-E9B7-9DA91FAD0DD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15045a9977_0_12:notes">
            <a:extLst>
              <a:ext uri="{FF2B5EF4-FFF2-40B4-BE49-F238E27FC236}">
                <a16:creationId xmlns:a16="http://schemas.microsoft.com/office/drawing/2014/main" id="{73819A62-76C7-B5F1-8604-2AF39E743826}"/>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g315045a9977_0_12:notes">
            <a:extLst>
              <a:ext uri="{FF2B5EF4-FFF2-40B4-BE49-F238E27FC236}">
                <a16:creationId xmlns:a16="http://schemas.microsoft.com/office/drawing/2014/main" id="{E15AFCA5-C82A-5BE8-DE63-16E895740D35}"/>
              </a:ext>
            </a:extLst>
          </p:cNvPr>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extLst>
      <p:ext uri="{BB962C8B-B14F-4D97-AF65-F5344CB8AC3E}">
        <p14:creationId xmlns:p14="http://schemas.microsoft.com/office/powerpoint/2010/main" val="2307605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a:extLst>
            <a:ext uri="{FF2B5EF4-FFF2-40B4-BE49-F238E27FC236}">
              <a16:creationId xmlns:a16="http://schemas.microsoft.com/office/drawing/2014/main" id="{FBCEE7AD-CA09-C5F9-DB43-F8C744151D32}"/>
            </a:ext>
          </a:extLst>
        </p:cNvPr>
        <p:cNvGrpSpPr/>
        <p:nvPr/>
      </p:nvGrpSpPr>
      <p:grpSpPr>
        <a:xfrm>
          <a:off x="0" y="0"/>
          <a:ext cx="0" cy="0"/>
          <a:chOff x="0" y="0"/>
          <a:chExt cx="0" cy="0"/>
        </a:xfrm>
      </p:grpSpPr>
      <p:sp>
        <p:nvSpPr>
          <p:cNvPr id="118" name="Google Shape;118;g315045a9977_0_12:notes">
            <a:extLst>
              <a:ext uri="{FF2B5EF4-FFF2-40B4-BE49-F238E27FC236}">
                <a16:creationId xmlns:a16="http://schemas.microsoft.com/office/drawing/2014/main" id="{B260245B-7578-C493-1299-F89E0D2EDCF5}"/>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15045a9977_0_12:notes">
            <a:extLst>
              <a:ext uri="{FF2B5EF4-FFF2-40B4-BE49-F238E27FC236}">
                <a16:creationId xmlns:a16="http://schemas.microsoft.com/office/drawing/2014/main" id="{6F3BC82F-B7CC-4AAE-98FA-32261D678E1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g315045a9977_0_12:notes">
            <a:extLst>
              <a:ext uri="{FF2B5EF4-FFF2-40B4-BE49-F238E27FC236}">
                <a16:creationId xmlns:a16="http://schemas.microsoft.com/office/drawing/2014/main" id="{C68018BC-3FAA-3601-A120-4BA906909948}"/>
              </a:ext>
            </a:extLst>
          </p:cNvPr>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extLst>
      <p:ext uri="{BB962C8B-B14F-4D97-AF65-F5344CB8AC3E}">
        <p14:creationId xmlns:p14="http://schemas.microsoft.com/office/powerpoint/2010/main" val="1966996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a:extLst>
            <a:ext uri="{FF2B5EF4-FFF2-40B4-BE49-F238E27FC236}">
              <a16:creationId xmlns:a16="http://schemas.microsoft.com/office/drawing/2014/main" id="{C0CD6D7C-B9A4-7732-C51E-42E31641F6BD}"/>
            </a:ext>
          </a:extLst>
        </p:cNvPr>
        <p:cNvGrpSpPr/>
        <p:nvPr/>
      </p:nvGrpSpPr>
      <p:grpSpPr>
        <a:xfrm>
          <a:off x="0" y="0"/>
          <a:ext cx="0" cy="0"/>
          <a:chOff x="0" y="0"/>
          <a:chExt cx="0" cy="0"/>
        </a:xfrm>
      </p:grpSpPr>
      <p:sp>
        <p:nvSpPr>
          <p:cNvPr id="118" name="Google Shape;118;g315045a9977_0_12:notes">
            <a:extLst>
              <a:ext uri="{FF2B5EF4-FFF2-40B4-BE49-F238E27FC236}">
                <a16:creationId xmlns:a16="http://schemas.microsoft.com/office/drawing/2014/main" id="{6955A331-7959-BF10-4009-14FD8AD451F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15045a9977_0_12:notes">
            <a:extLst>
              <a:ext uri="{FF2B5EF4-FFF2-40B4-BE49-F238E27FC236}">
                <a16:creationId xmlns:a16="http://schemas.microsoft.com/office/drawing/2014/main" id="{B5F7727A-4372-FB1A-C048-976AC9DA3ADB}"/>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g315045a9977_0_12:notes">
            <a:extLst>
              <a:ext uri="{FF2B5EF4-FFF2-40B4-BE49-F238E27FC236}">
                <a16:creationId xmlns:a16="http://schemas.microsoft.com/office/drawing/2014/main" id="{C31A0F50-129A-8106-679F-721C3CFDB433}"/>
              </a:ext>
            </a:extLst>
          </p:cNvPr>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extLst>
      <p:ext uri="{BB962C8B-B14F-4D97-AF65-F5344CB8AC3E}">
        <p14:creationId xmlns:p14="http://schemas.microsoft.com/office/powerpoint/2010/main" val="3478832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a:extLst>
            <a:ext uri="{FF2B5EF4-FFF2-40B4-BE49-F238E27FC236}">
              <a16:creationId xmlns:a16="http://schemas.microsoft.com/office/drawing/2014/main" id="{D8A9254A-504E-ED5A-91A1-44C5BE1C54C4}"/>
            </a:ext>
          </a:extLst>
        </p:cNvPr>
        <p:cNvGrpSpPr/>
        <p:nvPr/>
      </p:nvGrpSpPr>
      <p:grpSpPr>
        <a:xfrm>
          <a:off x="0" y="0"/>
          <a:ext cx="0" cy="0"/>
          <a:chOff x="0" y="0"/>
          <a:chExt cx="0" cy="0"/>
        </a:xfrm>
      </p:grpSpPr>
      <p:sp>
        <p:nvSpPr>
          <p:cNvPr id="118" name="Google Shape;118;g315045a9977_0_12:notes">
            <a:extLst>
              <a:ext uri="{FF2B5EF4-FFF2-40B4-BE49-F238E27FC236}">
                <a16:creationId xmlns:a16="http://schemas.microsoft.com/office/drawing/2014/main" id="{24248DE8-9A92-67D8-97FF-75BB9157C5E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15045a9977_0_12:notes">
            <a:extLst>
              <a:ext uri="{FF2B5EF4-FFF2-40B4-BE49-F238E27FC236}">
                <a16:creationId xmlns:a16="http://schemas.microsoft.com/office/drawing/2014/main" id="{42FE243E-4BC8-4E4E-E687-DFDF9A727C2B}"/>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g315045a9977_0_12:notes">
            <a:extLst>
              <a:ext uri="{FF2B5EF4-FFF2-40B4-BE49-F238E27FC236}">
                <a16:creationId xmlns:a16="http://schemas.microsoft.com/office/drawing/2014/main" id="{AE44074E-BF3D-2B5C-9470-91C815C271D3}"/>
              </a:ext>
            </a:extLst>
          </p:cNvPr>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extLst>
      <p:ext uri="{BB962C8B-B14F-4D97-AF65-F5344CB8AC3E}">
        <p14:creationId xmlns:p14="http://schemas.microsoft.com/office/powerpoint/2010/main" val="864285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a:extLst>
            <a:ext uri="{FF2B5EF4-FFF2-40B4-BE49-F238E27FC236}">
              <a16:creationId xmlns:a16="http://schemas.microsoft.com/office/drawing/2014/main" id="{F5AD9825-0610-5FF2-D3C0-547467C4E8FE}"/>
            </a:ext>
          </a:extLst>
        </p:cNvPr>
        <p:cNvGrpSpPr/>
        <p:nvPr/>
      </p:nvGrpSpPr>
      <p:grpSpPr>
        <a:xfrm>
          <a:off x="0" y="0"/>
          <a:ext cx="0" cy="0"/>
          <a:chOff x="0" y="0"/>
          <a:chExt cx="0" cy="0"/>
        </a:xfrm>
      </p:grpSpPr>
      <p:sp>
        <p:nvSpPr>
          <p:cNvPr id="118" name="Google Shape;118;g315045a9977_0_12:notes">
            <a:extLst>
              <a:ext uri="{FF2B5EF4-FFF2-40B4-BE49-F238E27FC236}">
                <a16:creationId xmlns:a16="http://schemas.microsoft.com/office/drawing/2014/main" id="{797AC939-9FEC-16C8-5504-A86AB2EB0CB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15045a9977_0_12:notes">
            <a:extLst>
              <a:ext uri="{FF2B5EF4-FFF2-40B4-BE49-F238E27FC236}">
                <a16:creationId xmlns:a16="http://schemas.microsoft.com/office/drawing/2014/main" id="{4A119211-C700-EDBA-F22C-12F9BDC4E9F2}"/>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g315045a9977_0_12:notes">
            <a:extLst>
              <a:ext uri="{FF2B5EF4-FFF2-40B4-BE49-F238E27FC236}">
                <a16:creationId xmlns:a16="http://schemas.microsoft.com/office/drawing/2014/main" id="{63DF711A-3EEA-9E8F-2D08-62BF466BCD88}"/>
              </a:ext>
            </a:extLst>
          </p:cNvPr>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21</a:t>
            </a:fld>
            <a:endParaRPr/>
          </a:p>
        </p:txBody>
      </p:sp>
    </p:spTree>
    <p:extLst>
      <p:ext uri="{BB962C8B-B14F-4D97-AF65-F5344CB8AC3E}">
        <p14:creationId xmlns:p14="http://schemas.microsoft.com/office/powerpoint/2010/main" val="2236643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7" name="Google Shape;13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8" name="Google Shape;10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2" name="Google Shape;10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4" name="Google Shape;11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49A9A535-DD35-DF4B-DE6E-C4F09AC16AB8}"/>
            </a:ext>
          </a:extLst>
        </p:cNvPr>
        <p:cNvGrpSpPr/>
        <p:nvPr/>
      </p:nvGrpSpPr>
      <p:grpSpPr>
        <a:xfrm>
          <a:off x="0" y="0"/>
          <a:ext cx="0" cy="0"/>
          <a:chOff x="0" y="0"/>
          <a:chExt cx="0" cy="0"/>
        </a:xfrm>
      </p:grpSpPr>
      <p:sp>
        <p:nvSpPr>
          <p:cNvPr id="113" name="Google Shape;113;p6:notes">
            <a:extLst>
              <a:ext uri="{FF2B5EF4-FFF2-40B4-BE49-F238E27FC236}">
                <a16:creationId xmlns:a16="http://schemas.microsoft.com/office/drawing/2014/main" id="{CDA986C1-44EC-53D9-FEB8-5A27BA9B6AAC}"/>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4" name="Google Shape;114;p6:notes">
            <a:extLst>
              <a:ext uri="{FF2B5EF4-FFF2-40B4-BE49-F238E27FC236}">
                <a16:creationId xmlns:a16="http://schemas.microsoft.com/office/drawing/2014/main" id="{CFB52A0E-2FD5-17AB-C466-C1D7BE48460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6210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a:extLst>
            <a:ext uri="{FF2B5EF4-FFF2-40B4-BE49-F238E27FC236}">
              <a16:creationId xmlns:a16="http://schemas.microsoft.com/office/drawing/2014/main" id="{C7F36B28-F326-936B-EECB-C9FC0911D415}"/>
            </a:ext>
          </a:extLst>
        </p:cNvPr>
        <p:cNvGrpSpPr/>
        <p:nvPr/>
      </p:nvGrpSpPr>
      <p:grpSpPr>
        <a:xfrm>
          <a:off x="0" y="0"/>
          <a:ext cx="0" cy="0"/>
          <a:chOff x="0" y="0"/>
          <a:chExt cx="0" cy="0"/>
        </a:xfrm>
      </p:grpSpPr>
      <p:sp>
        <p:nvSpPr>
          <p:cNvPr id="118" name="Google Shape;118;g315045a9977_0_12:notes">
            <a:extLst>
              <a:ext uri="{FF2B5EF4-FFF2-40B4-BE49-F238E27FC236}">
                <a16:creationId xmlns:a16="http://schemas.microsoft.com/office/drawing/2014/main" id="{C1990286-DD0E-B687-6E97-0C56BEB40227}"/>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15045a9977_0_12:notes">
            <a:extLst>
              <a:ext uri="{FF2B5EF4-FFF2-40B4-BE49-F238E27FC236}">
                <a16:creationId xmlns:a16="http://schemas.microsoft.com/office/drawing/2014/main" id="{9D3D3D0A-5559-17AE-0C4C-3209498D15FE}"/>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g315045a9977_0_12:notes">
            <a:extLst>
              <a:ext uri="{FF2B5EF4-FFF2-40B4-BE49-F238E27FC236}">
                <a16:creationId xmlns:a16="http://schemas.microsoft.com/office/drawing/2014/main" id="{F0AA4F6E-6DDE-2F10-A776-8736D63A22A6}"/>
              </a:ext>
            </a:extLst>
          </p:cNvPr>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extLst>
      <p:ext uri="{BB962C8B-B14F-4D97-AF65-F5344CB8AC3E}">
        <p14:creationId xmlns:p14="http://schemas.microsoft.com/office/powerpoint/2010/main" val="719108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a:extLst>
            <a:ext uri="{FF2B5EF4-FFF2-40B4-BE49-F238E27FC236}">
              <a16:creationId xmlns:a16="http://schemas.microsoft.com/office/drawing/2014/main" id="{167CBC4F-6C1B-CB3D-2FEE-0CBF6D083418}"/>
            </a:ext>
          </a:extLst>
        </p:cNvPr>
        <p:cNvGrpSpPr/>
        <p:nvPr/>
      </p:nvGrpSpPr>
      <p:grpSpPr>
        <a:xfrm>
          <a:off x="0" y="0"/>
          <a:ext cx="0" cy="0"/>
          <a:chOff x="0" y="0"/>
          <a:chExt cx="0" cy="0"/>
        </a:xfrm>
      </p:grpSpPr>
      <p:sp>
        <p:nvSpPr>
          <p:cNvPr id="118" name="Google Shape;118;g315045a9977_0_12:notes">
            <a:extLst>
              <a:ext uri="{FF2B5EF4-FFF2-40B4-BE49-F238E27FC236}">
                <a16:creationId xmlns:a16="http://schemas.microsoft.com/office/drawing/2014/main" id="{DB9FE54B-0398-941B-EDC6-EE772C60A84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15045a9977_0_12:notes">
            <a:extLst>
              <a:ext uri="{FF2B5EF4-FFF2-40B4-BE49-F238E27FC236}">
                <a16:creationId xmlns:a16="http://schemas.microsoft.com/office/drawing/2014/main" id="{336657F1-B941-A1EB-0843-733937BBF1F0}"/>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g315045a9977_0_12:notes">
            <a:extLst>
              <a:ext uri="{FF2B5EF4-FFF2-40B4-BE49-F238E27FC236}">
                <a16:creationId xmlns:a16="http://schemas.microsoft.com/office/drawing/2014/main" id="{F8BA7036-E4F5-A276-3B61-F2DD3CD89A54}"/>
              </a:ext>
            </a:extLst>
          </p:cNvPr>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extLst>
      <p:ext uri="{BB962C8B-B14F-4D97-AF65-F5344CB8AC3E}">
        <p14:creationId xmlns:p14="http://schemas.microsoft.com/office/powerpoint/2010/main" val="3187452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0"/>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lnSpc>
                <a:spcPct val="100000"/>
              </a:lnSpc>
              <a:spcBef>
                <a:spcPts val="400"/>
              </a:spcBef>
              <a:spcAft>
                <a:spcPts val="0"/>
              </a:spcAft>
              <a:buClr>
                <a:schemeClr val="dk1"/>
              </a:buClr>
              <a:buSzPts val="1600"/>
              <a:buNone/>
              <a:defRPr>
                <a:solidFill>
                  <a:schemeClr val="dk1"/>
                </a:solidFill>
              </a:defRPr>
            </a:lvl1pPr>
            <a:lvl2pPr lvl="1" algn="ctr">
              <a:lnSpc>
                <a:spcPct val="100000"/>
              </a:lnSpc>
              <a:spcBef>
                <a:spcPts val="360"/>
              </a:spcBef>
              <a:spcAft>
                <a:spcPts val="0"/>
              </a:spcAft>
              <a:buClr>
                <a:schemeClr val="dk1"/>
              </a:buClr>
              <a:buSzPts val="1440"/>
              <a:buNone/>
              <a:defRPr/>
            </a:lvl2pPr>
            <a:lvl3pPr lvl="2" algn="ctr">
              <a:lnSpc>
                <a:spcPct val="100000"/>
              </a:lnSpc>
              <a:spcBef>
                <a:spcPts val="360"/>
              </a:spcBef>
              <a:spcAft>
                <a:spcPts val="0"/>
              </a:spcAft>
              <a:buClr>
                <a:schemeClr val="dk1"/>
              </a:buClr>
              <a:buSzPts val="1440"/>
              <a:buNone/>
              <a:defRPr/>
            </a:lvl3pPr>
            <a:lvl4pPr lvl="3" algn="ctr">
              <a:lnSpc>
                <a:spcPct val="100000"/>
              </a:lnSpc>
              <a:spcBef>
                <a:spcPts val="360"/>
              </a:spcBef>
              <a:spcAft>
                <a:spcPts val="0"/>
              </a:spcAft>
              <a:buClr>
                <a:schemeClr val="dk1"/>
              </a:buClr>
              <a:buSzPts val="1440"/>
              <a:buNone/>
              <a:defRPr/>
            </a:lvl4pPr>
            <a:lvl5pPr lvl="4" algn="ctr">
              <a:lnSpc>
                <a:spcPct val="100000"/>
              </a:lnSpc>
              <a:spcBef>
                <a:spcPts val="360"/>
              </a:spcBef>
              <a:spcAft>
                <a:spcPts val="0"/>
              </a:spcAft>
              <a:buClr>
                <a:schemeClr val="dk1"/>
              </a:buClr>
              <a:buSzPts val="144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16" name="Google Shape;16;p1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txBox="1">
            <a:spLocks noGrp="1"/>
          </p:cNvSpPr>
          <p:nvPr>
            <p:ph type="body" idx="1"/>
          </p:nvPr>
        </p:nvSpPr>
        <p:spPr>
          <a:xfrm rot="5400000">
            <a:off x="2377282" y="15082"/>
            <a:ext cx="4389437" cy="82296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8" name="Google Shape;68;p1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9"/>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20"/>
          <p:cNvSpPr txBox="1">
            <a:spLocks noGrp="1"/>
          </p:cNvSpPr>
          <p:nvPr>
            <p:ph type="title"/>
          </p:nvPr>
        </p:nvSpPr>
        <p:spPr>
          <a:xfrm rot="5400000">
            <a:off x="5052219" y="2491582"/>
            <a:ext cx="5211763" cy="20574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0"/>
          <p:cNvSpPr txBox="1">
            <a:spLocks noGrp="1"/>
          </p:cNvSpPr>
          <p:nvPr>
            <p:ph type="body" idx="1"/>
          </p:nvPr>
        </p:nvSpPr>
        <p:spPr>
          <a:xfrm rot="5400000">
            <a:off x="861219" y="510382"/>
            <a:ext cx="5211763" cy="60198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3" name="Google Shape;73;p2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0"/>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1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2"/>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2"/>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5" name="Google Shape;25;p1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2"/>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1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14"/>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4AE3AC"/>
              </a:buClr>
              <a:buSzPts val="5600"/>
              <a:buFont typeface="Arial"/>
              <a:buNone/>
              <a:defRPr sz="5600" b="1" cap="none">
                <a:solidFill>
                  <a:srgbClr val="4AE3A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4"/>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440"/>
              </a:spcBef>
              <a:spcAft>
                <a:spcPts val="0"/>
              </a:spcAft>
              <a:buClr>
                <a:schemeClr val="dk1"/>
              </a:buClr>
              <a:buSzPts val="1760"/>
              <a:buNone/>
              <a:defRPr sz="2200">
                <a:solidFill>
                  <a:schemeClr val="dk1"/>
                </a:solidFill>
              </a:defRPr>
            </a:lvl1pPr>
            <a:lvl2pPr marL="914400" lvl="1" indent="-228600" algn="l">
              <a:lnSpc>
                <a:spcPct val="100000"/>
              </a:lnSpc>
              <a:spcBef>
                <a:spcPts val="360"/>
              </a:spcBef>
              <a:spcAft>
                <a:spcPts val="0"/>
              </a:spcAft>
              <a:buClr>
                <a:srgbClr val="888888"/>
              </a:buClr>
              <a:buSzPts val="1440"/>
              <a:buNone/>
              <a:defRPr sz="1800">
                <a:solidFill>
                  <a:srgbClr val="888888"/>
                </a:solidFill>
              </a:defRPr>
            </a:lvl2pPr>
            <a:lvl3pPr marL="1371600" lvl="2" indent="-228600" algn="l">
              <a:lnSpc>
                <a:spcPct val="100000"/>
              </a:lnSpc>
              <a:spcBef>
                <a:spcPts val="320"/>
              </a:spcBef>
              <a:spcAft>
                <a:spcPts val="0"/>
              </a:spcAft>
              <a:buClr>
                <a:srgbClr val="888888"/>
              </a:buClr>
              <a:buSzPts val="1280"/>
              <a:buNone/>
              <a:defRPr sz="1600">
                <a:solidFill>
                  <a:srgbClr val="888888"/>
                </a:solidFill>
              </a:defRPr>
            </a:lvl3pPr>
            <a:lvl4pPr marL="1828800" lvl="3" indent="-228600" algn="l">
              <a:lnSpc>
                <a:spcPct val="100000"/>
              </a:lnSpc>
              <a:spcBef>
                <a:spcPts val="280"/>
              </a:spcBef>
              <a:spcAft>
                <a:spcPts val="0"/>
              </a:spcAft>
              <a:buClr>
                <a:srgbClr val="888888"/>
              </a:buClr>
              <a:buSzPts val="1120"/>
              <a:buNone/>
              <a:defRPr sz="1400">
                <a:solidFill>
                  <a:srgbClr val="888888"/>
                </a:solidFill>
              </a:defRPr>
            </a:lvl4pPr>
            <a:lvl5pPr marL="2286000" lvl="4" indent="-228600" algn="l">
              <a:lnSpc>
                <a:spcPct val="100000"/>
              </a:lnSpc>
              <a:spcBef>
                <a:spcPts val="280"/>
              </a:spcBef>
              <a:spcAft>
                <a:spcPts val="0"/>
              </a:spcAft>
              <a:buClr>
                <a:srgbClr val="888888"/>
              </a:buClr>
              <a:buSzPts val="1120"/>
              <a:buNone/>
              <a:defRPr sz="1400">
                <a:solidFill>
                  <a:srgbClr val="888888"/>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3" name="Google Shape;33;p1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1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5"/>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8" name="Google Shape;38;p15"/>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9" name="Google Shape;39;p1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5"/>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1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6"/>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4" name="Google Shape;44;p16"/>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5" name="Google Shape;45;p16"/>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6" name="Google Shape;46;p16"/>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7" name="Google Shape;47;p1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6"/>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lnSpc>
                <a:spcPct val="100000"/>
              </a:lnSpc>
              <a:spcBef>
                <a:spcPts val="280"/>
              </a:spcBef>
              <a:spcAft>
                <a:spcPts val="0"/>
              </a:spcAft>
              <a:buClr>
                <a:schemeClr val="dk1"/>
              </a:buClr>
              <a:buSzPts val="1120"/>
              <a:buNone/>
              <a:defRPr sz="1400"/>
            </a:lvl1pPr>
            <a:lvl2pPr marL="914400" lvl="1" indent="-228600" algn="l">
              <a:lnSpc>
                <a:spcPct val="100000"/>
              </a:lnSpc>
              <a:spcBef>
                <a:spcPts val="240"/>
              </a:spcBef>
              <a:spcAft>
                <a:spcPts val="0"/>
              </a:spcAft>
              <a:buClr>
                <a:schemeClr val="dk1"/>
              </a:buClr>
              <a:buSzPts val="960"/>
              <a:buNone/>
              <a:defRPr sz="1200"/>
            </a:lvl2pPr>
            <a:lvl3pPr marL="1371600" lvl="2" indent="-228600" algn="l">
              <a:lnSpc>
                <a:spcPct val="100000"/>
              </a:lnSpc>
              <a:spcBef>
                <a:spcPts val="200"/>
              </a:spcBef>
              <a:spcAft>
                <a:spcPts val="0"/>
              </a:spcAft>
              <a:buClr>
                <a:schemeClr val="dk1"/>
              </a:buClr>
              <a:buSzPts val="800"/>
              <a:buNone/>
              <a:defRPr sz="1000"/>
            </a:lvl3pPr>
            <a:lvl4pPr marL="1828800" lvl="3" indent="-228600" algn="l">
              <a:lnSpc>
                <a:spcPct val="100000"/>
              </a:lnSpc>
              <a:spcBef>
                <a:spcPts val="180"/>
              </a:spcBef>
              <a:spcAft>
                <a:spcPts val="0"/>
              </a:spcAft>
              <a:buClr>
                <a:schemeClr val="dk1"/>
              </a:buClr>
              <a:buSzPts val="720"/>
              <a:buNone/>
              <a:defRPr sz="900"/>
            </a:lvl4pPr>
            <a:lvl5pPr marL="2286000" lvl="4" indent="-228600" algn="l">
              <a:lnSpc>
                <a:spcPct val="100000"/>
              </a:lnSpc>
              <a:spcBef>
                <a:spcPts val="180"/>
              </a:spcBef>
              <a:spcAft>
                <a:spcPts val="0"/>
              </a:spcAft>
              <a:buClr>
                <a:schemeClr val="dk1"/>
              </a:buClr>
              <a:buSzPts val="720"/>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2" name="Google Shape;52;p17"/>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70840" algn="l">
              <a:lnSpc>
                <a:spcPct val="100000"/>
              </a:lnSpc>
              <a:spcBef>
                <a:spcPts val="560"/>
              </a:spcBef>
              <a:spcAft>
                <a:spcPts val="0"/>
              </a:spcAft>
              <a:buClr>
                <a:schemeClr val="dk1"/>
              </a:buClr>
              <a:buSzPts val="2240"/>
              <a:buChar char="⮚"/>
              <a:defRPr sz="2800"/>
            </a:lvl1pPr>
            <a:lvl2pPr marL="914400" lvl="1" indent="-360680" algn="l">
              <a:lnSpc>
                <a:spcPct val="100000"/>
              </a:lnSpc>
              <a:spcBef>
                <a:spcPts val="520"/>
              </a:spcBef>
              <a:spcAft>
                <a:spcPts val="0"/>
              </a:spcAft>
              <a:buClr>
                <a:schemeClr val="dk1"/>
              </a:buClr>
              <a:buSzPts val="2080"/>
              <a:buChar char="⮚"/>
              <a:defRPr sz="2600"/>
            </a:lvl2pPr>
            <a:lvl3pPr marL="1371600" lvl="2" indent="-350519" algn="l">
              <a:lnSpc>
                <a:spcPct val="100000"/>
              </a:lnSpc>
              <a:spcBef>
                <a:spcPts val="480"/>
              </a:spcBef>
              <a:spcAft>
                <a:spcPts val="0"/>
              </a:spcAft>
              <a:buClr>
                <a:schemeClr val="dk1"/>
              </a:buClr>
              <a:buSzPts val="1920"/>
              <a:buChar char="⮚"/>
              <a:defRPr sz="2400"/>
            </a:lvl3pPr>
            <a:lvl4pPr marL="1828800" lvl="3" indent="-330200" algn="l">
              <a:lnSpc>
                <a:spcPct val="100000"/>
              </a:lnSpc>
              <a:spcBef>
                <a:spcPts val="400"/>
              </a:spcBef>
              <a:spcAft>
                <a:spcPts val="0"/>
              </a:spcAft>
              <a:buClr>
                <a:schemeClr val="dk1"/>
              </a:buClr>
              <a:buSzPts val="1600"/>
              <a:buChar char="⮚"/>
              <a:defRPr sz="20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1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7"/>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18"/>
          <p:cNvSpPr/>
          <p:nvPr/>
        </p:nvSpPr>
        <p:spPr>
          <a:xfrm rot="-10380000" flipH="1">
            <a:off x="3165475" y="1108075"/>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 name="Google Shape;57;p18"/>
          <p:cNvSpPr/>
          <p:nvPr/>
        </p:nvSpPr>
        <p:spPr>
          <a:xfrm rot="-10380000" flipH="1">
            <a:off x="8004175" y="5359400"/>
            <a:ext cx="155575"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 name="Google Shape;58;p18"/>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 name="Google Shape;59;p18"/>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 name="Google Shape;60;p18"/>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Autofit/>
          </a:bodyPr>
          <a:lstStyle>
            <a:lvl1pPr lvl="0" algn="l">
              <a:lnSpc>
                <a:spcPct val="100000"/>
              </a:lnSpc>
              <a:spcBef>
                <a:spcPts val="0"/>
              </a:spcBef>
              <a:spcAft>
                <a:spcPts val="0"/>
              </a:spcAft>
              <a:buClr>
                <a:schemeClr val="dk2"/>
              </a:buClr>
              <a:buSzPts val="2000"/>
              <a:buFont typeface="Arial"/>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8"/>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Autofit/>
          </a:bodyPr>
          <a:lstStyle>
            <a:lvl1pPr marL="457200" lvl="0" indent="-228600" algn="l">
              <a:lnSpc>
                <a:spcPct val="100000"/>
              </a:lnSpc>
              <a:spcBef>
                <a:spcPts val="250"/>
              </a:spcBef>
              <a:spcAft>
                <a:spcPts val="0"/>
              </a:spcAft>
              <a:buClr>
                <a:schemeClr val="dk1"/>
              </a:buClr>
              <a:buSzPts val="1040"/>
              <a:buFont typeface="Arial"/>
              <a:buNone/>
              <a:defRPr sz="1300"/>
            </a:lvl1pPr>
            <a:lvl2pPr marL="914400" lvl="1" indent="-289560" algn="l">
              <a:lnSpc>
                <a:spcPct val="100000"/>
              </a:lnSpc>
              <a:spcBef>
                <a:spcPts val="240"/>
              </a:spcBef>
              <a:spcAft>
                <a:spcPts val="0"/>
              </a:spcAft>
              <a:buClr>
                <a:schemeClr val="dk1"/>
              </a:buClr>
              <a:buSzPts val="960"/>
              <a:buChar char="⮚"/>
              <a:defRPr sz="1200"/>
            </a:lvl2pPr>
            <a:lvl3pPr marL="1371600" lvl="2" indent="-279400" algn="l">
              <a:lnSpc>
                <a:spcPct val="100000"/>
              </a:lnSpc>
              <a:spcBef>
                <a:spcPts val="200"/>
              </a:spcBef>
              <a:spcAft>
                <a:spcPts val="0"/>
              </a:spcAft>
              <a:buClr>
                <a:schemeClr val="dk1"/>
              </a:buClr>
              <a:buSzPts val="800"/>
              <a:buChar char="⮚"/>
              <a:defRPr sz="1000"/>
            </a:lvl3pPr>
            <a:lvl4pPr marL="1828800" lvl="3" indent="-274319" algn="l">
              <a:lnSpc>
                <a:spcPct val="100000"/>
              </a:lnSpc>
              <a:spcBef>
                <a:spcPts val="180"/>
              </a:spcBef>
              <a:spcAft>
                <a:spcPts val="0"/>
              </a:spcAft>
              <a:buClr>
                <a:schemeClr val="dk1"/>
              </a:buClr>
              <a:buSzPts val="720"/>
              <a:buChar char="⮚"/>
              <a:defRPr sz="900"/>
            </a:lvl4pPr>
            <a:lvl5pPr marL="2286000" lvl="4" indent="-274320" algn="l">
              <a:lnSpc>
                <a:spcPct val="100000"/>
              </a:lnSpc>
              <a:spcBef>
                <a:spcPts val="180"/>
              </a:spcBef>
              <a:spcAft>
                <a:spcPts val="0"/>
              </a:spcAft>
              <a:buClr>
                <a:schemeClr val="dk1"/>
              </a:buClr>
              <a:buSzPts val="720"/>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18"/>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63" name="Google Shape;63;p1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8"/>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endParaRPr/>
          </a:p>
        </p:txBody>
      </p:sp>
      <p:sp>
        <p:nvSpPr>
          <p:cNvPr id="11" name="Google Shape;11;p9"/>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lnSpc>
                <a:spcPct val="100000"/>
              </a:lnSpc>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lainguyn123/student-performance-factors/dat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80000" flip="none" algn="tl"/>
        </a:blipFill>
        <a:effectLst/>
      </p:bgPr>
    </p:bg>
    <p:spTree>
      <p:nvGrpSpPr>
        <p:cNvPr id="1" name="Shape 81"/>
        <p:cNvGrpSpPr/>
        <p:nvPr/>
      </p:nvGrpSpPr>
      <p:grpSpPr>
        <a:xfrm>
          <a:off x="0" y="0"/>
          <a:ext cx="0" cy="0"/>
          <a:chOff x="0" y="0"/>
          <a:chExt cx="0" cy="0"/>
        </a:xfrm>
      </p:grpSpPr>
      <p:sp>
        <p:nvSpPr>
          <p:cNvPr id="82" name="Google Shape;82;p1"/>
          <p:cNvSpPr txBox="1">
            <a:spLocks noGrp="1"/>
          </p:cNvSpPr>
          <p:nvPr>
            <p:ph type="subTitle" idx="1"/>
          </p:nvPr>
        </p:nvSpPr>
        <p:spPr>
          <a:xfrm>
            <a:off x="2286000" y="1371600"/>
            <a:ext cx="6553200" cy="1600200"/>
          </a:xfrm>
          <a:prstGeom prst="rect">
            <a:avLst/>
          </a:prstGeom>
          <a:noFill/>
          <a:ln>
            <a:noFill/>
          </a:ln>
        </p:spPr>
        <p:txBody>
          <a:bodyPr spcFirstLastPara="1" wrap="square" lIns="0" tIns="45700" rIns="18275" bIns="45700" anchor="t" anchorCtr="0">
            <a:noAutofit/>
          </a:bodyPr>
          <a:lstStyle/>
          <a:p>
            <a:pPr marL="0" marR="0" lvl="0" indent="0" algn="ctr" rtl="0">
              <a:lnSpc>
                <a:spcPct val="100000"/>
              </a:lnSpc>
              <a:spcBef>
                <a:spcPts val="0"/>
              </a:spcBef>
              <a:spcAft>
                <a:spcPts val="0"/>
              </a:spcAft>
              <a:buClr>
                <a:schemeClr val="dk1"/>
              </a:buClr>
              <a:buSzPts val="2560"/>
              <a:buNone/>
            </a:pPr>
            <a:endParaRPr sz="3200" b="1" dirty="0">
              <a:solidFill>
                <a:srgbClr val="B9077E"/>
              </a:solidFill>
            </a:endParaRPr>
          </a:p>
          <a:p>
            <a:pPr marL="0" marR="0" lvl="0" indent="0" algn="ctr" rtl="0">
              <a:lnSpc>
                <a:spcPct val="100000"/>
              </a:lnSpc>
              <a:spcBef>
                <a:spcPts val="640"/>
              </a:spcBef>
              <a:spcAft>
                <a:spcPts val="0"/>
              </a:spcAft>
              <a:buClr>
                <a:srgbClr val="B9077E"/>
              </a:buClr>
              <a:buSzPts val="2560"/>
              <a:buNone/>
            </a:pPr>
            <a:r>
              <a:rPr lang="en-US" sz="3200" b="1" dirty="0">
                <a:solidFill>
                  <a:srgbClr val="B9077E"/>
                </a:solidFill>
              </a:rPr>
              <a:t>    </a:t>
            </a:r>
            <a:endParaRPr sz="3200" dirty="0"/>
          </a:p>
        </p:txBody>
      </p:sp>
      <p:pic>
        <p:nvPicPr>
          <p:cNvPr id="83" name="Google Shape;83;p1" descr="klogo copy.png"/>
          <p:cNvPicPr preferRelativeResize="0"/>
          <p:nvPr/>
        </p:nvPicPr>
        <p:blipFill rotWithShape="1">
          <a:blip r:embed="rId4">
            <a:alphaModFix/>
          </a:blip>
          <a:srcRect/>
          <a:stretch/>
        </p:blipFill>
        <p:spPr>
          <a:xfrm>
            <a:off x="93407" y="152401"/>
            <a:ext cx="889819" cy="791496"/>
          </a:xfrm>
          <a:prstGeom prst="rect">
            <a:avLst/>
          </a:prstGeom>
          <a:noFill/>
          <a:ln>
            <a:noFill/>
          </a:ln>
        </p:spPr>
      </p:pic>
      <p:pic>
        <p:nvPicPr>
          <p:cNvPr id="84" name="Google Shape;84;p1" descr="kec2blackborder png.PNG"/>
          <p:cNvPicPr preferRelativeResize="0"/>
          <p:nvPr/>
        </p:nvPicPr>
        <p:blipFill rotWithShape="1">
          <a:blip r:embed="rId5">
            <a:alphaModFix/>
          </a:blip>
          <a:srcRect/>
          <a:stretch/>
        </p:blipFill>
        <p:spPr>
          <a:xfrm>
            <a:off x="381000" y="4495800"/>
            <a:ext cx="1479013" cy="1841384"/>
          </a:xfrm>
          <a:prstGeom prst="rect">
            <a:avLst/>
          </a:prstGeom>
          <a:noFill/>
          <a:ln>
            <a:noFill/>
          </a:ln>
        </p:spPr>
      </p:pic>
      <p:sp>
        <p:nvSpPr>
          <p:cNvPr id="85" name="Google Shape;85;p1"/>
          <p:cNvSpPr txBox="1">
            <a:spLocks noGrp="1"/>
          </p:cNvSpPr>
          <p:nvPr>
            <p:ph type="ctrTitle"/>
          </p:nvPr>
        </p:nvSpPr>
        <p:spPr>
          <a:xfrm>
            <a:off x="1158606" y="685801"/>
            <a:ext cx="7985394" cy="1841384"/>
          </a:xfrm>
          <a:prstGeom prst="rect">
            <a:avLst/>
          </a:prstGeom>
          <a:noFill/>
          <a:ln>
            <a:noFill/>
          </a:ln>
        </p:spPr>
        <p:txBody>
          <a:bodyPr spcFirstLastPara="1" wrap="square" lIns="0" tIns="0" rIns="18275" bIns="0" anchor="b"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sz="4400" dirty="0">
                <a:solidFill>
                  <a:schemeClr val="accent1">
                    <a:lumMod val="75000"/>
                  </a:schemeClr>
                </a:solidFill>
                <a:latin typeface="Times New Roman"/>
                <a:ea typeface="Times New Roman"/>
                <a:cs typeface="Times New Roman"/>
                <a:sym typeface="Times New Roman"/>
              </a:rPr>
              <a:t>Students Performance Analysis using power BI</a:t>
            </a:r>
            <a:endParaRPr sz="4400" dirty="0">
              <a:solidFill>
                <a:schemeClr val="accent1">
                  <a:lumMod val="75000"/>
                </a:schemeClr>
              </a:solidFill>
              <a:latin typeface="Times New Roman"/>
              <a:ea typeface="Times New Roman"/>
              <a:cs typeface="Times New Roman"/>
              <a:sym typeface="Times New Roman"/>
            </a:endParaRPr>
          </a:p>
        </p:txBody>
      </p:sp>
      <p:sp>
        <p:nvSpPr>
          <p:cNvPr id="86" name="Google Shape;86;p1"/>
          <p:cNvSpPr txBox="1"/>
          <p:nvPr/>
        </p:nvSpPr>
        <p:spPr>
          <a:xfrm>
            <a:off x="4278085" y="3212984"/>
            <a:ext cx="2569029"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dirty="0">
                <a:solidFill>
                  <a:schemeClr val="accent1">
                    <a:lumMod val="75000"/>
                  </a:schemeClr>
                </a:solidFill>
                <a:latin typeface="Times New Roman"/>
                <a:ea typeface="Times New Roman"/>
                <a:cs typeface="Times New Roman"/>
                <a:sym typeface="Times New Roman"/>
              </a:rPr>
              <a:t>MENTOR  : </a:t>
            </a:r>
            <a:endParaRPr sz="2000" b="1" i="0" u="none" strike="noStrike" cap="none" dirty="0">
              <a:solidFill>
                <a:schemeClr val="accent1">
                  <a:lumMod val="75000"/>
                </a:schemeClr>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000" b="1" i="0" u="none" strike="noStrike" cap="none" dirty="0">
                <a:solidFill>
                  <a:srgbClr val="0C0C0C"/>
                </a:solidFill>
                <a:latin typeface="Times New Roman"/>
                <a:ea typeface="Times New Roman"/>
                <a:cs typeface="Times New Roman"/>
                <a:sym typeface="Times New Roman"/>
              </a:rPr>
              <a:t>Dr.  K. S. </a:t>
            </a:r>
            <a:r>
              <a:rPr lang="en-US" sz="2000" b="1" i="0" u="none" strike="noStrike" cap="none" dirty="0" err="1">
                <a:solidFill>
                  <a:srgbClr val="0C0C0C"/>
                </a:solidFill>
                <a:latin typeface="Times New Roman"/>
                <a:ea typeface="Times New Roman"/>
                <a:cs typeface="Times New Roman"/>
                <a:sym typeface="Times New Roman"/>
              </a:rPr>
              <a:t>Kalaivani</a:t>
            </a:r>
            <a:endParaRPr sz="2000" b="1" i="0" u="none" strike="noStrike" cap="none" dirty="0">
              <a:solidFill>
                <a:srgbClr val="0C0C0C"/>
              </a:solidFill>
              <a:latin typeface="Times New Roman"/>
              <a:ea typeface="Times New Roman"/>
              <a:cs typeface="Times New Roman"/>
              <a:sym typeface="Times New Roman"/>
            </a:endParaRPr>
          </a:p>
        </p:txBody>
      </p:sp>
      <p:sp>
        <p:nvSpPr>
          <p:cNvPr id="87" name="Google Shape;87;p1"/>
          <p:cNvSpPr txBox="1"/>
          <p:nvPr/>
        </p:nvSpPr>
        <p:spPr>
          <a:xfrm>
            <a:off x="3178628" y="4387135"/>
            <a:ext cx="4767942" cy="17850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dirty="0">
                <a:solidFill>
                  <a:schemeClr val="accent1">
                    <a:lumMod val="75000"/>
                  </a:schemeClr>
                </a:solidFill>
                <a:latin typeface="Times New Roman" panose="02020603050405020304" pitchFamily="18" charset="0"/>
                <a:ea typeface="Times New Roman"/>
                <a:cs typeface="Times New Roman" panose="02020603050405020304" pitchFamily="18" charset="0"/>
                <a:sym typeface="Times New Roman"/>
              </a:rPr>
              <a:t>PROJECT MEMBERS:</a:t>
            </a:r>
            <a:endParaRPr sz="2000" dirty="0">
              <a:solidFill>
                <a:schemeClr val="accent1">
                  <a:lumMod val="75000"/>
                </a:schemeClr>
              </a:solidFill>
              <a:latin typeface="Times New Roman" panose="02020603050405020304" pitchFamily="18" charset="0"/>
              <a:cs typeface="Times New Roman" panose="02020603050405020304" pitchFamily="18" charset="0"/>
            </a:endParaRPr>
          </a:p>
          <a:p>
            <a:pPr marL="0" marR="0" lvl="0" indent="0" algn="ctr" rtl="0">
              <a:lnSpc>
                <a:spcPct val="150000"/>
              </a:lnSpc>
              <a:spcBef>
                <a:spcPts val="0"/>
              </a:spcBef>
              <a:spcAft>
                <a:spcPts val="0"/>
              </a:spcAft>
              <a:buNone/>
            </a:pPr>
            <a:r>
              <a:rPr lang="en-US" sz="2000" b="1" i="0" u="none" strike="noStrike" cap="none" dirty="0">
                <a:solidFill>
                  <a:srgbClr val="0C0C0C"/>
                </a:solidFill>
                <a:latin typeface="Times New Roman" panose="02020603050405020304" pitchFamily="18" charset="0"/>
                <a:ea typeface="Times New Roman"/>
                <a:cs typeface="Times New Roman" panose="02020603050405020304" pitchFamily="18" charset="0"/>
                <a:sym typeface="Times New Roman"/>
              </a:rPr>
              <a:t>THISSYAKKANNA S M (22ADR110)</a:t>
            </a:r>
            <a:endParaRPr sz="2000" dirty="0">
              <a:latin typeface="Times New Roman" panose="02020603050405020304" pitchFamily="18" charset="0"/>
              <a:cs typeface="Times New Roman" panose="02020603050405020304" pitchFamily="18" charset="0"/>
            </a:endParaRPr>
          </a:p>
          <a:p>
            <a:pPr marL="0" marR="0" lvl="0" indent="0" algn="ctr" rtl="0">
              <a:lnSpc>
                <a:spcPct val="150000"/>
              </a:lnSpc>
              <a:spcBef>
                <a:spcPts val="0"/>
              </a:spcBef>
              <a:spcAft>
                <a:spcPts val="0"/>
              </a:spcAft>
              <a:buNone/>
            </a:pPr>
            <a:r>
              <a:rPr lang="en-US" sz="2000" b="1" i="0" u="none" strike="noStrike" cap="none" dirty="0">
                <a:solidFill>
                  <a:srgbClr val="0C0C0C"/>
                </a:solidFill>
                <a:latin typeface="Times New Roman" panose="02020603050405020304" pitchFamily="18" charset="0"/>
                <a:ea typeface="Times New Roman"/>
                <a:cs typeface="Times New Roman" panose="02020603050405020304" pitchFamily="18" charset="0"/>
                <a:sym typeface="Times New Roman"/>
              </a:rPr>
              <a:t>SANJAY R (22ADR095)</a:t>
            </a:r>
            <a:endParaRPr sz="2000" dirty="0">
              <a:latin typeface="Times New Roman" panose="02020603050405020304" pitchFamily="18" charset="0"/>
              <a:cs typeface="Times New Roman" panose="02020603050405020304" pitchFamily="18" charset="0"/>
            </a:endParaRPr>
          </a:p>
          <a:p>
            <a:pPr marL="0" marR="0" lvl="0" indent="0" algn="ctr" rtl="0">
              <a:lnSpc>
                <a:spcPct val="150000"/>
              </a:lnSpc>
              <a:spcBef>
                <a:spcPts val="0"/>
              </a:spcBef>
              <a:spcAft>
                <a:spcPts val="0"/>
              </a:spcAft>
              <a:buNone/>
            </a:pPr>
            <a:r>
              <a:rPr lang="en-US" sz="2000" b="1" i="0" u="none" strike="noStrike" cap="none" dirty="0">
                <a:solidFill>
                  <a:srgbClr val="0C0C0C"/>
                </a:solidFill>
                <a:latin typeface="Times New Roman" panose="02020603050405020304" pitchFamily="18" charset="0"/>
                <a:ea typeface="Times New Roman"/>
                <a:cs typeface="Times New Roman" panose="02020603050405020304" pitchFamily="18" charset="0"/>
                <a:sym typeface="Times New Roman"/>
              </a:rPr>
              <a:t>NIRENJHANRAM S K (22ADL130</a:t>
            </a:r>
            <a:r>
              <a:rPr lang="en-US" sz="2000" b="1" i="0" u="none" strike="noStrike" cap="none" dirty="0">
                <a:solidFill>
                  <a:srgbClr val="002060"/>
                </a:solidFill>
                <a:latin typeface="Times New Roman" panose="02020603050405020304" pitchFamily="18" charset="0"/>
                <a:ea typeface="Times New Roman"/>
                <a:cs typeface="Times New Roman" panose="02020603050405020304" pitchFamily="18" charset="0"/>
                <a:sym typeface="Times New Roman"/>
              </a:rPr>
              <a:t>)</a:t>
            </a:r>
            <a:endParaRPr sz="2000" b="1" i="0" u="none" strike="noStrike" cap="none" dirty="0">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83307AB6-837F-2D39-2D5A-D224D4CEF780}"/>
            </a:ext>
          </a:extLst>
        </p:cNvPr>
        <p:cNvGrpSpPr/>
        <p:nvPr/>
      </p:nvGrpSpPr>
      <p:grpSpPr>
        <a:xfrm>
          <a:off x="0" y="0"/>
          <a:ext cx="0" cy="0"/>
          <a:chOff x="0" y="0"/>
          <a:chExt cx="0" cy="0"/>
        </a:xfrm>
      </p:grpSpPr>
      <p:sp>
        <p:nvSpPr>
          <p:cNvPr id="122" name="Google Shape;122;g315045a9977_0_12">
            <a:extLst>
              <a:ext uri="{FF2B5EF4-FFF2-40B4-BE49-F238E27FC236}">
                <a16:creationId xmlns:a16="http://schemas.microsoft.com/office/drawing/2014/main" id="{76BFEB47-E798-24FC-0870-3919D2438403}"/>
              </a:ext>
            </a:extLst>
          </p:cNvPr>
          <p:cNvSpPr txBox="1"/>
          <p:nvPr/>
        </p:nvSpPr>
        <p:spPr>
          <a:xfrm>
            <a:off x="719974" y="412805"/>
            <a:ext cx="8249100" cy="5816947"/>
          </a:xfrm>
          <a:prstGeom prst="rect">
            <a:avLst/>
          </a:prstGeom>
          <a:noFill/>
          <a:ln>
            <a:noFill/>
          </a:ln>
        </p:spPr>
        <p:txBody>
          <a:bodyPr spcFirstLastPara="1" wrap="square" lIns="91425" tIns="91425" rIns="91425" bIns="91425" anchor="t" anchorCtr="0">
            <a:spAutoFit/>
          </a:bodyPr>
          <a:lstStyle/>
          <a:p>
            <a:pPr algn="just">
              <a:lnSpc>
                <a:spcPct val="200000"/>
              </a:lnSpc>
              <a:buClr>
                <a:schemeClr val="dk1"/>
              </a:buClr>
              <a:buSzPts val="1600"/>
            </a:pPr>
            <a:r>
              <a:rPr lang="en-IN" sz="1800" b="1" dirty="0">
                <a:latin typeface="Times New Roman" panose="02020603050405020304" pitchFamily="18" charset="0"/>
                <a:ea typeface="Times New Roman" panose="02020603050405020304" pitchFamily="18" charset="0"/>
              </a:rPr>
              <a:t>4</a:t>
            </a:r>
            <a:r>
              <a:rPr lang="en-IN" sz="1800" b="1" dirty="0">
                <a:effectLst/>
                <a:latin typeface="Times New Roman" panose="02020603050405020304" pitchFamily="18" charset="0"/>
                <a:ea typeface="Times New Roman" panose="02020603050405020304" pitchFamily="18" charset="0"/>
              </a:rPr>
              <a:t>) How Does Internet Access Influence the Exam Score?   </a:t>
            </a:r>
          </a:p>
          <a:p>
            <a:pPr algn="just">
              <a:lnSpc>
                <a:spcPct val="200000"/>
              </a:lnSpc>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r>
              <a:rPr lang="en-US" sz="2000" b="1" dirty="0">
                <a:solidFill>
                  <a:schemeClr val="dk1"/>
                </a:solidFill>
                <a:latin typeface="Times New Roman"/>
                <a:ea typeface="Times New Roman"/>
                <a:cs typeface="Times New Roman"/>
                <a:sym typeface="Times New Roman"/>
              </a:rPr>
              <a:t>Inference</a:t>
            </a:r>
          </a:p>
          <a:p>
            <a:pPr lvl="0" algn="just" rtl="0">
              <a:lnSpc>
                <a:spcPct val="150000"/>
              </a:lnSpc>
              <a:spcBef>
                <a:spcPts val="0"/>
              </a:spcBef>
              <a:spcAft>
                <a:spcPts val="0"/>
              </a:spcAft>
              <a:buClr>
                <a:schemeClr val="dk1"/>
              </a:buClr>
              <a:buSzPts val="1600"/>
            </a:pPr>
            <a:r>
              <a:rPr lang="en-US" sz="2000" dirty="0">
                <a:solidFill>
                  <a:schemeClr val="dk1"/>
                </a:solidFill>
                <a:latin typeface="Times New Roman"/>
                <a:ea typeface="Times New Roman"/>
                <a:cs typeface="Times New Roman"/>
                <a:sym typeface="Times New Roman"/>
              </a:rPr>
              <a:t>From the report, we can infer that students with internet access tend to score higher than those without. Students with internet access averaged 67.2, while those without internet access scored an average of 66.54.</a:t>
            </a:r>
          </a:p>
        </p:txBody>
      </p:sp>
      <p:pic>
        <p:nvPicPr>
          <p:cNvPr id="3" name="Picture 2">
            <a:extLst>
              <a:ext uri="{FF2B5EF4-FFF2-40B4-BE49-F238E27FC236}">
                <a16:creationId xmlns:a16="http://schemas.microsoft.com/office/drawing/2014/main" id="{8D06E5FC-E7E0-EFDE-1DB4-6B273033EAB4}"/>
              </a:ext>
            </a:extLst>
          </p:cNvPr>
          <p:cNvPicPr>
            <a:picLocks noChangeAspect="1"/>
          </p:cNvPicPr>
          <p:nvPr/>
        </p:nvPicPr>
        <p:blipFill>
          <a:blip r:embed="rId3"/>
          <a:stretch>
            <a:fillRect/>
          </a:stretch>
        </p:blipFill>
        <p:spPr>
          <a:xfrm>
            <a:off x="1836420" y="1480727"/>
            <a:ext cx="5471160" cy="2244725"/>
          </a:xfrm>
          <a:prstGeom prst="rect">
            <a:avLst/>
          </a:prstGeom>
        </p:spPr>
      </p:pic>
    </p:spTree>
    <p:extLst>
      <p:ext uri="{BB962C8B-B14F-4D97-AF65-F5344CB8AC3E}">
        <p14:creationId xmlns:p14="http://schemas.microsoft.com/office/powerpoint/2010/main" val="353521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BBDD7C01-5320-C781-1384-BCA88C8F596A}"/>
            </a:ext>
          </a:extLst>
        </p:cNvPr>
        <p:cNvGrpSpPr/>
        <p:nvPr/>
      </p:nvGrpSpPr>
      <p:grpSpPr>
        <a:xfrm>
          <a:off x="0" y="0"/>
          <a:ext cx="0" cy="0"/>
          <a:chOff x="0" y="0"/>
          <a:chExt cx="0" cy="0"/>
        </a:xfrm>
      </p:grpSpPr>
      <p:sp>
        <p:nvSpPr>
          <p:cNvPr id="122" name="Google Shape;122;g315045a9977_0_12">
            <a:extLst>
              <a:ext uri="{FF2B5EF4-FFF2-40B4-BE49-F238E27FC236}">
                <a16:creationId xmlns:a16="http://schemas.microsoft.com/office/drawing/2014/main" id="{2146CC65-21E4-7778-161B-C13D7C864A73}"/>
              </a:ext>
            </a:extLst>
          </p:cNvPr>
          <p:cNvSpPr txBox="1"/>
          <p:nvPr/>
        </p:nvSpPr>
        <p:spPr>
          <a:xfrm>
            <a:off x="719974" y="412805"/>
            <a:ext cx="8249100" cy="6093946"/>
          </a:xfrm>
          <a:prstGeom prst="rect">
            <a:avLst/>
          </a:prstGeom>
          <a:noFill/>
          <a:ln>
            <a:noFill/>
          </a:ln>
        </p:spPr>
        <p:txBody>
          <a:bodyPr spcFirstLastPara="1" wrap="square" lIns="91425" tIns="91425" rIns="91425" bIns="91425" anchor="t" anchorCtr="0">
            <a:spAutoFit/>
          </a:bodyPr>
          <a:lstStyle/>
          <a:p>
            <a:pPr algn="just">
              <a:lnSpc>
                <a:spcPct val="200000"/>
              </a:lnSpc>
              <a:buClr>
                <a:schemeClr val="dk1"/>
              </a:buClr>
              <a:buSzPts val="1600"/>
            </a:pPr>
            <a:r>
              <a:rPr lang="en-IN" sz="1800" b="1" dirty="0">
                <a:effectLst/>
                <a:latin typeface="Times New Roman" panose="02020603050405020304" pitchFamily="18" charset="0"/>
                <a:ea typeface="Times New Roman" panose="02020603050405020304" pitchFamily="18" charset="0"/>
              </a:rPr>
              <a:t>5)</a:t>
            </a:r>
            <a:r>
              <a:rPr lang="en-US" sz="1800" b="1" dirty="0">
                <a:effectLst/>
                <a:latin typeface="Times New Roman" panose="02020603050405020304" pitchFamily="18" charset="0"/>
                <a:ea typeface="Times New Roman" panose="02020603050405020304" pitchFamily="18" charset="0"/>
              </a:rPr>
              <a:t> How Does the Learning Disabilities affect the Exam Scores ?</a:t>
            </a:r>
            <a:endParaRPr lang="en-IN" sz="1800" b="1" dirty="0">
              <a:effectLst/>
              <a:latin typeface="Times New Roman" panose="02020603050405020304" pitchFamily="18" charset="0"/>
              <a:ea typeface="Times New Roman" panose="02020603050405020304" pitchFamily="18" charset="0"/>
            </a:endParaRPr>
          </a:p>
          <a:p>
            <a:pPr algn="just">
              <a:lnSpc>
                <a:spcPct val="200000"/>
              </a:lnSpc>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r>
              <a:rPr lang="en-US" sz="2000" b="1" dirty="0">
                <a:solidFill>
                  <a:schemeClr val="dk1"/>
                </a:solidFill>
                <a:latin typeface="Times New Roman"/>
                <a:ea typeface="Times New Roman"/>
                <a:cs typeface="Times New Roman"/>
                <a:sym typeface="Times New Roman"/>
              </a:rPr>
              <a:t>Inference</a:t>
            </a:r>
          </a:p>
          <a:p>
            <a:pPr lvl="0" algn="just" rtl="0">
              <a:lnSpc>
                <a:spcPct val="150000"/>
              </a:lnSpc>
              <a:spcBef>
                <a:spcPts val="0"/>
              </a:spcBef>
              <a:spcAft>
                <a:spcPts val="0"/>
              </a:spcAft>
              <a:buClr>
                <a:schemeClr val="dk1"/>
              </a:buClr>
              <a:buSzPts val="1600"/>
            </a:pPr>
            <a:r>
              <a:rPr lang="en-US" sz="1800" dirty="0">
                <a:solidFill>
                  <a:schemeClr val="dk1"/>
                </a:solidFill>
                <a:latin typeface="Times New Roman"/>
                <a:ea typeface="Times New Roman"/>
                <a:cs typeface="Times New Roman"/>
                <a:sym typeface="Times New Roman"/>
              </a:rPr>
              <a:t>The report shows that students with learning disabilities average 64.25 marks, while students without learning disabilities average 66.26 marks. We can conclude that the scores of students with learning disabilities are comparable to those of students without disabilities.</a:t>
            </a:r>
          </a:p>
        </p:txBody>
      </p:sp>
      <p:pic>
        <p:nvPicPr>
          <p:cNvPr id="2" name="Picture 1">
            <a:extLst>
              <a:ext uri="{FF2B5EF4-FFF2-40B4-BE49-F238E27FC236}">
                <a16:creationId xmlns:a16="http://schemas.microsoft.com/office/drawing/2014/main" id="{4E6FDEF3-93EE-E8BB-2C1E-1CDF96319DBB}"/>
              </a:ext>
            </a:extLst>
          </p:cNvPr>
          <p:cNvPicPr>
            <a:picLocks noChangeAspect="1"/>
          </p:cNvPicPr>
          <p:nvPr/>
        </p:nvPicPr>
        <p:blipFill>
          <a:blip r:embed="rId3"/>
          <a:stretch>
            <a:fillRect/>
          </a:stretch>
        </p:blipFill>
        <p:spPr>
          <a:xfrm>
            <a:off x="1966370" y="1225590"/>
            <a:ext cx="4424680" cy="2499360"/>
          </a:xfrm>
          <a:prstGeom prst="rect">
            <a:avLst/>
          </a:prstGeom>
        </p:spPr>
      </p:pic>
    </p:spTree>
    <p:extLst>
      <p:ext uri="{BB962C8B-B14F-4D97-AF65-F5344CB8AC3E}">
        <p14:creationId xmlns:p14="http://schemas.microsoft.com/office/powerpoint/2010/main" val="1625530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315045a9977_0_12"/>
          <p:cNvSpPr txBox="1"/>
          <p:nvPr/>
        </p:nvSpPr>
        <p:spPr>
          <a:xfrm>
            <a:off x="778969" y="458124"/>
            <a:ext cx="8249100" cy="5724614"/>
          </a:xfrm>
          <a:prstGeom prst="rect">
            <a:avLst/>
          </a:prstGeom>
          <a:noFill/>
          <a:ln>
            <a:noFill/>
          </a:ln>
        </p:spPr>
        <p:txBody>
          <a:bodyPr spcFirstLastPara="1" wrap="square" lIns="91425" tIns="91425" rIns="91425" bIns="91425" anchor="t" anchorCtr="0">
            <a:spAutoFit/>
          </a:bodyPr>
          <a:lstStyle/>
          <a:p>
            <a:pPr lvl="0" algn="just" rtl="0">
              <a:lnSpc>
                <a:spcPct val="200000"/>
              </a:lnSpc>
              <a:spcBef>
                <a:spcPts val="0"/>
              </a:spcBef>
              <a:spcAft>
                <a:spcPts val="0"/>
              </a:spcAft>
              <a:buClr>
                <a:schemeClr val="dk1"/>
              </a:buClr>
              <a:buSzPts val="1600"/>
            </a:pPr>
            <a:r>
              <a:rPr lang="en-US" sz="1600" b="1" dirty="0">
                <a:solidFill>
                  <a:schemeClr val="dk1"/>
                </a:solidFill>
                <a:latin typeface="Times New Roman"/>
                <a:ea typeface="Times New Roman"/>
                <a:cs typeface="Times New Roman"/>
                <a:sym typeface="Times New Roman"/>
              </a:rPr>
              <a:t>6) What is the effect of Access to Resources on Exam score ?</a:t>
            </a:r>
          </a:p>
          <a:p>
            <a:pPr lvl="0" algn="just" rtl="0">
              <a:lnSpc>
                <a:spcPct val="200000"/>
              </a:lnSpc>
              <a:spcBef>
                <a:spcPts val="0"/>
              </a:spcBef>
              <a:spcAft>
                <a:spcPts val="0"/>
              </a:spcAft>
              <a:buClr>
                <a:schemeClr val="dk1"/>
              </a:buClr>
              <a:buSzPts val="1600"/>
            </a:pPr>
            <a:endParaRPr lang="en-US" sz="1600"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r>
              <a:rPr lang="en-US" sz="2000" b="1" dirty="0">
                <a:solidFill>
                  <a:schemeClr val="dk1"/>
                </a:solidFill>
                <a:latin typeface="Times New Roman"/>
                <a:ea typeface="Times New Roman"/>
                <a:cs typeface="Times New Roman"/>
                <a:sym typeface="Times New Roman"/>
              </a:rPr>
              <a:t>Inference</a:t>
            </a:r>
          </a:p>
          <a:p>
            <a:pPr lvl="0" algn="just" rtl="0">
              <a:lnSpc>
                <a:spcPct val="150000"/>
              </a:lnSpc>
              <a:spcBef>
                <a:spcPts val="0"/>
              </a:spcBef>
              <a:spcAft>
                <a:spcPts val="0"/>
              </a:spcAft>
              <a:buClr>
                <a:schemeClr val="dk1"/>
              </a:buClr>
              <a:buSzPts val="1600"/>
            </a:pPr>
            <a:r>
              <a:rPr lang="en-US" sz="1600" dirty="0">
                <a:solidFill>
                  <a:schemeClr val="dk1"/>
                </a:solidFill>
                <a:latin typeface="Times New Roman"/>
                <a:ea typeface="Times New Roman"/>
                <a:cs typeface="Times New Roman"/>
                <a:sym typeface="Times New Roman"/>
              </a:rPr>
              <a:t>We can infer that access to resources does not have a significant impact on exam scores, as the difference in scores is minimal—only 1 mark—when compared to other factors. Students with high access to resources averaged 68.09 marks, those with medium access scored 67.13, and students with low access scored 66.20.</a:t>
            </a:r>
          </a:p>
        </p:txBody>
      </p:sp>
      <p:pic>
        <p:nvPicPr>
          <p:cNvPr id="2" name="Picture 1">
            <a:extLst>
              <a:ext uri="{FF2B5EF4-FFF2-40B4-BE49-F238E27FC236}">
                <a16:creationId xmlns:a16="http://schemas.microsoft.com/office/drawing/2014/main" id="{A89BDEEB-51A1-46F7-2FDC-2580DCDCFFCF}"/>
              </a:ext>
            </a:extLst>
          </p:cNvPr>
          <p:cNvPicPr>
            <a:picLocks noChangeAspect="1"/>
          </p:cNvPicPr>
          <p:nvPr/>
        </p:nvPicPr>
        <p:blipFill>
          <a:blip r:embed="rId3"/>
          <a:stretch>
            <a:fillRect/>
          </a:stretch>
        </p:blipFill>
        <p:spPr>
          <a:xfrm>
            <a:off x="1634920" y="1199537"/>
            <a:ext cx="5382547" cy="25268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019DC313-AB8D-D950-5A17-447EB1D7C2AC}"/>
            </a:ext>
          </a:extLst>
        </p:cNvPr>
        <p:cNvGrpSpPr/>
        <p:nvPr/>
      </p:nvGrpSpPr>
      <p:grpSpPr>
        <a:xfrm>
          <a:off x="0" y="0"/>
          <a:ext cx="0" cy="0"/>
          <a:chOff x="0" y="0"/>
          <a:chExt cx="0" cy="0"/>
        </a:xfrm>
      </p:grpSpPr>
      <p:sp>
        <p:nvSpPr>
          <p:cNvPr id="122" name="Google Shape;122;g315045a9977_0_12">
            <a:extLst>
              <a:ext uri="{FF2B5EF4-FFF2-40B4-BE49-F238E27FC236}">
                <a16:creationId xmlns:a16="http://schemas.microsoft.com/office/drawing/2014/main" id="{D100225F-D81D-0562-F251-1C4610B8C673}"/>
              </a:ext>
            </a:extLst>
          </p:cNvPr>
          <p:cNvSpPr txBox="1"/>
          <p:nvPr/>
        </p:nvSpPr>
        <p:spPr>
          <a:xfrm>
            <a:off x="894900" y="609450"/>
            <a:ext cx="8249100" cy="5062894"/>
          </a:xfrm>
          <a:prstGeom prst="rect">
            <a:avLst/>
          </a:prstGeom>
          <a:noFill/>
          <a:ln>
            <a:noFill/>
          </a:ln>
        </p:spPr>
        <p:txBody>
          <a:bodyPr spcFirstLastPara="1" wrap="square" lIns="91425" tIns="91425" rIns="91425" bIns="91425" anchor="t" anchorCtr="0">
            <a:spAutoFit/>
          </a:bodyPr>
          <a:lstStyle/>
          <a:p>
            <a:pPr algn="just">
              <a:lnSpc>
                <a:spcPct val="200000"/>
              </a:lnSpc>
              <a:buClr>
                <a:schemeClr val="dk1"/>
              </a:buClr>
              <a:buSzPts val="1600"/>
            </a:pPr>
            <a:r>
              <a:rPr lang="en-IN" sz="1800" b="1" dirty="0">
                <a:latin typeface="Times New Roman" panose="02020603050405020304" pitchFamily="18" charset="0"/>
                <a:ea typeface="Times New Roman" panose="02020603050405020304" pitchFamily="18" charset="0"/>
              </a:rPr>
              <a:t>7</a:t>
            </a:r>
            <a:r>
              <a:rPr lang="en-IN" sz="1800" b="1" dirty="0">
                <a:effectLst/>
                <a:latin typeface="Times New Roman" panose="02020603050405020304" pitchFamily="18" charset="0"/>
                <a:ea typeface="Times New Roman" panose="02020603050405020304" pitchFamily="18" charset="0"/>
              </a:rPr>
              <a:t>) How does participation in Physical Activities influence Exam Score?</a:t>
            </a: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r>
              <a:rPr lang="en-US" sz="2000" b="1" dirty="0">
                <a:solidFill>
                  <a:schemeClr val="dk1"/>
                </a:solidFill>
                <a:latin typeface="Times New Roman"/>
                <a:ea typeface="Times New Roman"/>
                <a:cs typeface="Times New Roman"/>
                <a:sym typeface="Times New Roman"/>
              </a:rPr>
              <a:t>Inference</a:t>
            </a:r>
          </a:p>
          <a:p>
            <a:pPr lvl="0" algn="just" rtl="0">
              <a:lnSpc>
                <a:spcPct val="150000"/>
              </a:lnSpc>
              <a:spcBef>
                <a:spcPts val="0"/>
              </a:spcBef>
              <a:spcAft>
                <a:spcPts val="0"/>
              </a:spcAft>
              <a:buClr>
                <a:schemeClr val="dk1"/>
              </a:buClr>
              <a:buSzPts val="1600"/>
            </a:pPr>
            <a:r>
              <a:rPr lang="en-US" sz="1800" dirty="0">
                <a:solidFill>
                  <a:schemeClr val="dk1"/>
                </a:solidFill>
                <a:latin typeface="Times New Roman"/>
                <a:ea typeface="Times New Roman"/>
                <a:cs typeface="Times New Roman"/>
                <a:sym typeface="Times New Roman"/>
              </a:rPr>
              <a:t>We can infer that students who participate in sports activities score similarly to those who do not engage in any physical activity. Students involved in physical activities had an average score of 68.9, while those who did not participate scored 67.9.</a:t>
            </a:r>
          </a:p>
        </p:txBody>
      </p:sp>
      <p:pic>
        <p:nvPicPr>
          <p:cNvPr id="3" name="image2.png">
            <a:extLst>
              <a:ext uri="{FF2B5EF4-FFF2-40B4-BE49-F238E27FC236}">
                <a16:creationId xmlns:a16="http://schemas.microsoft.com/office/drawing/2014/main" id="{4859B325-EEBA-08BF-8A06-187FE8131ECC}"/>
              </a:ext>
            </a:extLst>
          </p:cNvPr>
          <p:cNvPicPr/>
          <p:nvPr/>
        </p:nvPicPr>
        <p:blipFill>
          <a:blip r:embed="rId3"/>
          <a:srcRect/>
          <a:stretch>
            <a:fillRect/>
          </a:stretch>
        </p:blipFill>
        <p:spPr>
          <a:xfrm>
            <a:off x="2749485" y="1361849"/>
            <a:ext cx="3914775" cy="1962150"/>
          </a:xfrm>
          <a:prstGeom prst="rect">
            <a:avLst/>
          </a:prstGeom>
          <a:ln/>
        </p:spPr>
      </p:pic>
    </p:spTree>
    <p:extLst>
      <p:ext uri="{BB962C8B-B14F-4D97-AF65-F5344CB8AC3E}">
        <p14:creationId xmlns:p14="http://schemas.microsoft.com/office/powerpoint/2010/main" val="2409811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6D441962-819F-7601-C7F3-288B57116D11}"/>
            </a:ext>
          </a:extLst>
        </p:cNvPr>
        <p:cNvGrpSpPr/>
        <p:nvPr/>
      </p:nvGrpSpPr>
      <p:grpSpPr>
        <a:xfrm>
          <a:off x="0" y="0"/>
          <a:ext cx="0" cy="0"/>
          <a:chOff x="0" y="0"/>
          <a:chExt cx="0" cy="0"/>
        </a:xfrm>
      </p:grpSpPr>
      <p:sp>
        <p:nvSpPr>
          <p:cNvPr id="122" name="Google Shape;122;g315045a9977_0_12">
            <a:extLst>
              <a:ext uri="{FF2B5EF4-FFF2-40B4-BE49-F238E27FC236}">
                <a16:creationId xmlns:a16="http://schemas.microsoft.com/office/drawing/2014/main" id="{C20E7914-A0AD-C38A-094A-D69E57839C07}"/>
              </a:ext>
            </a:extLst>
          </p:cNvPr>
          <p:cNvSpPr txBox="1"/>
          <p:nvPr/>
        </p:nvSpPr>
        <p:spPr>
          <a:xfrm>
            <a:off x="739639" y="737269"/>
            <a:ext cx="8249100" cy="4985950"/>
          </a:xfrm>
          <a:prstGeom prst="rect">
            <a:avLst/>
          </a:prstGeom>
          <a:noFill/>
          <a:ln>
            <a:noFill/>
          </a:ln>
        </p:spPr>
        <p:txBody>
          <a:bodyPr spcFirstLastPara="1" wrap="square" lIns="91425" tIns="91425" rIns="91425" bIns="91425" anchor="t" anchorCtr="0">
            <a:spAutoFit/>
          </a:bodyPr>
          <a:lstStyle/>
          <a:p>
            <a:pPr algn="just">
              <a:lnSpc>
                <a:spcPct val="200000"/>
              </a:lnSpc>
              <a:buClr>
                <a:schemeClr val="dk1"/>
              </a:buClr>
              <a:buSzPts val="1600"/>
            </a:pPr>
            <a:r>
              <a:rPr lang="en-IN" sz="1800" b="1" dirty="0">
                <a:latin typeface="Times New Roman" panose="02020603050405020304" pitchFamily="18" charset="0"/>
                <a:ea typeface="Times New Roman" panose="02020603050405020304" pitchFamily="18" charset="0"/>
              </a:rPr>
              <a:t>8</a:t>
            </a:r>
            <a:r>
              <a:rPr lang="en-IN" sz="1800" b="1" dirty="0">
                <a:effectLst/>
                <a:latin typeface="Times New Roman" panose="02020603050405020304" pitchFamily="18" charset="0"/>
                <a:ea typeface="Times New Roman" panose="02020603050405020304" pitchFamily="18" charset="0"/>
              </a:rPr>
              <a:t>) Create a Measure to Calculate the Average Attendance of the Students?</a:t>
            </a:r>
          </a:p>
          <a:p>
            <a:pPr algn="just">
              <a:lnSpc>
                <a:spcPct val="200000"/>
              </a:lnSpc>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r>
              <a:rPr lang="en-US" sz="2000" b="1" dirty="0">
                <a:solidFill>
                  <a:schemeClr val="dk1"/>
                </a:solidFill>
                <a:latin typeface="Times New Roman"/>
                <a:ea typeface="Times New Roman"/>
                <a:cs typeface="Times New Roman"/>
                <a:sym typeface="Times New Roman"/>
              </a:rPr>
              <a:t>Inference</a:t>
            </a:r>
          </a:p>
          <a:p>
            <a:pPr algn="just">
              <a:lnSpc>
                <a:spcPct val="200000"/>
              </a:lnSpc>
              <a:buClr>
                <a:schemeClr val="dk1"/>
              </a:buClr>
              <a:buSzPts val="1600"/>
            </a:pPr>
            <a:r>
              <a:rPr lang="en-US" sz="1800" dirty="0">
                <a:solidFill>
                  <a:schemeClr val="dk1"/>
                </a:solidFill>
                <a:latin typeface="Times New Roman"/>
                <a:ea typeface="Times New Roman"/>
                <a:cs typeface="Times New Roman"/>
                <a:sym typeface="Times New Roman"/>
              </a:rPr>
              <a:t>The report indicates that the average student attendance is 79.79%.</a:t>
            </a: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p:txBody>
      </p:sp>
      <p:pic>
        <p:nvPicPr>
          <p:cNvPr id="2" name="image3.png">
            <a:extLst>
              <a:ext uri="{FF2B5EF4-FFF2-40B4-BE49-F238E27FC236}">
                <a16:creationId xmlns:a16="http://schemas.microsoft.com/office/drawing/2014/main" id="{39FA55B5-6506-FAF1-73C5-1CF62BBC3B95}"/>
              </a:ext>
            </a:extLst>
          </p:cNvPr>
          <p:cNvPicPr/>
          <p:nvPr/>
        </p:nvPicPr>
        <p:blipFill>
          <a:blip r:embed="rId3"/>
          <a:srcRect/>
          <a:stretch>
            <a:fillRect/>
          </a:stretch>
        </p:blipFill>
        <p:spPr>
          <a:xfrm>
            <a:off x="2796201" y="1867514"/>
            <a:ext cx="3044159" cy="1229647"/>
          </a:xfrm>
          <a:prstGeom prst="rect">
            <a:avLst/>
          </a:prstGeom>
          <a:ln/>
        </p:spPr>
      </p:pic>
    </p:spTree>
    <p:extLst>
      <p:ext uri="{BB962C8B-B14F-4D97-AF65-F5344CB8AC3E}">
        <p14:creationId xmlns:p14="http://schemas.microsoft.com/office/powerpoint/2010/main" val="3132987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B62163F7-DC78-DEB6-6380-7A36EC06549A}"/>
            </a:ext>
          </a:extLst>
        </p:cNvPr>
        <p:cNvGrpSpPr/>
        <p:nvPr/>
      </p:nvGrpSpPr>
      <p:grpSpPr>
        <a:xfrm>
          <a:off x="0" y="0"/>
          <a:ext cx="0" cy="0"/>
          <a:chOff x="0" y="0"/>
          <a:chExt cx="0" cy="0"/>
        </a:xfrm>
      </p:grpSpPr>
      <p:sp>
        <p:nvSpPr>
          <p:cNvPr id="122" name="Google Shape;122;g315045a9977_0_12">
            <a:extLst>
              <a:ext uri="{FF2B5EF4-FFF2-40B4-BE49-F238E27FC236}">
                <a16:creationId xmlns:a16="http://schemas.microsoft.com/office/drawing/2014/main" id="{FD1E7544-6A52-4911-1A9F-D1FF5A3EEF82}"/>
              </a:ext>
            </a:extLst>
          </p:cNvPr>
          <p:cNvSpPr txBox="1"/>
          <p:nvPr/>
        </p:nvSpPr>
        <p:spPr>
          <a:xfrm>
            <a:off x="894900" y="273006"/>
            <a:ext cx="8249100" cy="6894165"/>
          </a:xfrm>
          <a:prstGeom prst="rect">
            <a:avLst/>
          </a:prstGeom>
          <a:noFill/>
          <a:ln>
            <a:noFill/>
          </a:ln>
        </p:spPr>
        <p:txBody>
          <a:bodyPr spcFirstLastPara="1" wrap="square" lIns="91425" tIns="91425" rIns="91425" bIns="91425" anchor="t" anchorCtr="0">
            <a:spAutoFit/>
          </a:bodyPr>
          <a:lstStyle/>
          <a:p>
            <a:pPr algn="just">
              <a:lnSpc>
                <a:spcPct val="200000"/>
              </a:lnSpc>
              <a:buClr>
                <a:schemeClr val="dk1"/>
              </a:buClr>
              <a:buSzPts val="1600"/>
            </a:pPr>
            <a:r>
              <a:rPr lang="en-IN" sz="1800" b="1" dirty="0">
                <a:effectLst/>
                <a:latin typeface="Times New Roman" panose="02020603050405020304" pitchFamily="18" charset="0"/>
                <a:ea typeface="Times New Roman" panose="02020603050405020304" pitchFamily="18" charset="0"/>
              </a:rPr>
              <a:t>9) Does the Distance From Home Affect the Study Hour?</a:t>
            </a: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r>
              <a:rPr lang="en-US" sz="2000" b="1" dirty="0">
                <a:solidFill>
                  <a:schemeClr val="dk1"/>
                </a:solidFill>
                <a:latin typeface="Times New Roman"/>
                <a:ea typeface="Times New Roman"/>
                <a:cs typeface="Times New Roman"/>
                <a:sym typeface="Times New Roman"/>
              </a:rPr>
              <a:t>Inference</a:t>
            </a:r>
          </a:p>
          <a:p>
            <a:pPr lvl="0" algn="just" rtl="0">
              <a:lnSpc>
                <a:spcPct val="150000"/>
              </a:lnSpc>
              <a:spcBef>
                <a:spcPts val="0"/>
              </a:spcBef>
              <a:spcAft>
                <a:spcPts val="0"/>
              </a:spcAft>
              <a:buClr>
                <a:schemeClr val="dk1"/>
              </a:buClr>
              <a:buSzPts val="1600"/>
            </a:pPr>
            <a:r>
              <a:rPr lang="en-US" sz="1600" b="0" i="0" u="none" strike="noStrike" dirty="0">
                <a:solidFill>
                  <a:srgbClr val="000000"/>
                </a:solidFill>
                <a:effectLst/>
                <a:latin typeface="Times New Roman" panose="02020603050405020304" pitchFamily="18" charset="0"/>
              </a:rPr>
              <a:t>The report suggests that students who live farther from the school generally have fewer study hours than those who live closer. This difference may be attributed to the extra time spent commuting, which limits the time available for studying. Students who live near the school average 20.11 hours of study per week, while those with a moderate distance commute average 20.07 hours, and students who live farther away spend an average of 19.92 hours studying.</a:t>
            </a:r>
            <a:endParaRPr lang="en-US" sz="1600"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p:txBody>
      </p:sp>
      <p:pic>
        <p:nvPicPr>
          <p:cNvPr id="6" name="image1.png">
            <a:extLst>
              <a:ext uri="{FF2B5EF4-FFF2-40B4-BE49-F238E27FC236}">
                <a16:creationId xmlns:a16="http://schemas.microsoft.com/office/drawing/2014/main" id="{5647213A-EA1F-A621-41E5-150C01616B1A}"/>
              </a:ext>
            </a:extLst>
          </p:cNvPr>
          <p:cNvPicPr/>
          <p:nvPr/>
        </p:nvPicPr>
        <p:blipFill>
          <a:blip r:embed="rId3"/>
          <a:srcRect/>
          <a:stretch>
            <a:fillRect/>
          </a:stretch>
        </p:blipFill>
        <p:spPr>
          <a:xfrm>
            <a:off x="1765965" y="1396180"/>
            <a:ext cx="4943475" cy="2590800"/>
          </a:xfrm>
          <a:prstGeom prst="rect">
            <a:avLst/>
          </a:prstGeom>
          <a:ln/>
        </p:spPr>
      </p:pic>
    </p:spTree>
    <p:extLst>
      <p:ext uri="{BB962C8B-B14F-4D97-AF65-F5344CB8AC3E}">
        <p14:creationId xmlns:p14="http://schemas.microsoft.com/office/powerpoint/2010/main" val="236720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69575A14-DBFF-1A63-1EBB-E1A5E299BECF}"/>
            </a:ext>
          </a:extLst>
        </p:cNvPr>
        <p:cNvGrpSpPr/>
        <p:nvPr/>
      </p:nvGrpSpPr>
      <p:grpSpPr>
        <a:xfrm>
          <a:off x="0" y="0"/>
          <a:ext cx="0" cy="0"/>
          <a:chOff x="0" y="0"/>
          <a:chExt cx="0" cy="0"/>
        </a:xfrm>
      </p:grpSpPr>
      <p:sp>
        <p:nvSpPr>
          <p:cNvPr id="122" name="Google Shape;122;g315045a9977_0_12">
            <a:extLst>
              <a:ext uri="{FF2B5EF4-FFF2-40B4-BE49-F238E27FC236}">
                <a16:creationId xmlns:a16="http://schemas.microsoft.com/office/drawing/2014/main" id="{08A4669A-2272-27E7-F1A4-D1FB708F9B17}"/>
              </a:ext>
            </a:extLst>
          </p:cNvPr>
          <p:cNvSpPr txBox="1"/>
          <p:nvPr/>
        </p:nvSpPr>
        <p:spPr>
          <a:xfrm>
            <a:off x="796578" y="488486"/>
            <a:ext cx="8249100" cy="6032390"/>
          </a:xfrm>
          <a:prstGeom prst="rect">
            <a:avLst/>
          </a:prstGeom>
          <a:noFill/>
          <a:ln>
            <a:noFill/>
          </a:ln>
        </p:spPr>
        <p:txBody>
          <a:bodyPr spcFirstLastPara="1" wrap="square" lIns="91425" tIns="91425" rIns="91425" bIns="91425" anchor="t" anchorCtr="0">
            <a:spAutoFit/>
          </a:bodyPr>
          <a:lstStyle/>
          <a:p>
            <a:pPr algn="just">
              <a:lnSpc>
                <a:spcPct val="200000"/>
              </a:lnSpc>
              <a:buClr>
                <a:schemeClr val="dk1"/>
              </a:buClr>
              <a:buSzPts val="1600"/>
            </a:pPr>
            <a:r>
              <a:rPr lang="en-IN" sz="1800" b="1" dirty="0">
                <a:effectLst/>
                <a:latin typeface="Times New Roman" panose="02020603050405020304" pitchFamily="18" charset="0"/>
                <a:ea typeface="Times New Roman" panose="02020603050405020304" pitchFamily="18" charset="0"/>
              </a:rPr>
              <a:t>10)</a:t>
            </a:r>
            <a:r>
              <a:rPr lang="en-IN" sz="1800"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How do Tutoring Sessions impact the Exam Score?</a:t>
            </a: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r>
              <a:rPr lang="en-US" sz="2000" b="1" dirty="0">
                <a:solidFill>
                  <a:schemeClr val="dk1"/>
                </a:solidFill>
                <a:latin typeface="Times New Roman"/>
                <a:ea typeface="Times New Roman"/>
                <a:cs typeface="Times New Roman"/>
                <a:sym typeface="Times New Roman"/>
              </a:rPr>
              <a:t>Inference</a:t>
            </a:r>
          </a:p>
          <a:p>
            <a:pPr lvl="0" algn="just" rtl="0">
              <a:lnSpc>
                <a:spcPct val="150000"/>
              </a:lnSpc>
              <a:spcBef>
                <a:spcPts val="0"/>
              </a:spcBef>
              <a:spcAft>
                <a:spcPts val="0"/>
              </a:spcAft>
              <a:buClr>
                <a:schemeClr val="dk1"/>
              </a:buClr>
              <a:buSzPts val="1600"/>
            </a:pPr>
            <a:r>
              <a:rPr lang="en-US" sz="1600" b="0" i="0" u="none" strike="noStrike" dirty="0">
                <a:solidFill>
                  <a:srgbClr val="000000"/>
                </a:solidFill>
                <a:effectLst/>
                <a:latin typeface="Times New Roman" panose="02020603050405020304" pitchFamily="18" charset="0"/>
              </a:rPr>
              <a:t>The report suggests that students who attend five study sessions a week achieve the highest marks, outperforming those who attend either more or fewer sessions. This may indicate that a balanced number of study sessions optimizes learning and performance, while both excessive and insufficient sessions may negatively impact results. Students who attended more than five sessions per week averaged 68 marks, while those who attended five or fewer sessions scored an average of 65 marks.</a:t>
            </a:r>
            <a:endParaRPr lang="en-US" sz="1600" b="1" dirty="0">
              <a:solidFill>
                <a:schemeClr val="dk1"/>
              </a:solidFill>
              <a:latin typeface="Times New Roman"/>
              <a:ea typeface="Times New Roman"/>
              <a:cs typeface="Times New Roman"/>
              <a:sym typeface="Times New Roman"/>
            </a:endParaRPr>
          </a:p>
        </p:txBody>
      </p:sp>
      <p:pic>
        <p:nvPicPr>
          <p:cNvPr id="2" name="image5.png">
            <a:extLst>
              <a:ext uri="{FF2B5EF4-FFF2-40B4-BE49-F238E27FC236}">
                <a16:creationId xmlns:a16="http://schemas.microsoft.com/office/drawing/2014/main" id="{2CC1DA2B-B64B-5264-756C-76081366221E}"/>
              </a:ext>
            </a:extLst>
          </p:cNvPr>
          <p:cNvPicPr/>
          <p:nvPr/>
        </p:nvPicPr>
        <p:blipFill>
          <a:blip r:embed="rId3"/>
          <a:srcRect/>
          <a:stretch>
            <a:fillRect/>
          </a:stretch>
        </p:blipFill>
        <p:spPr>
          <a:xfrm>
            <a:off x="1429979" y="1199631"/>
            <a:ext cx="5753100" cy="2305050"/>
          </a:xfrm>
          <a:prstGeom prst="rect">
            <a:avLst/>
          </a:prstGeom>
          <a:ln/>
        </p:spPr>
      </p:pic>
    </p:spTree>
    <p:extLst>
      <p:ext uri="{BB962C8B-B14F-4D97-AF65-F5344CB8AC3E}">
        <p14:creationId xmlns:p14="http://schemas.microsoft.com/office/powerpoint/2010/main" val="1397899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3822E568-8F37-EBE0-3B98-6723C1299291}"/>
            </a:ext>
          </a:extLst>
        </p:cNvPr>
        <p:cNvGrpSpPr/>
        <p:nvPr/>
      </p:nvGrpSpPr>
      <p:grpSpPr>
        <a:xfrm>
          <a:off x="0" y="0"/>
          <a:ext cx="0" cy="0"/>
          <a:chOff x="0" y="0"/>
          <a:chExt cx="0" cy="0"/>
        </a:xfrm>
      </p:grpSpPr>
      <p:sp>
        <p:nvSpPr>
          <p:cNvPr id="122" name="Google Shape;122;g315045a9977_0_12">
            <a:extLst>
              <a:ext uri="{FF2B5EF4-FFF2-40B4-BE49-F238E27FC236}">
                <a16:creationId xmlns:a16="http://schemas.microsoft.com/office/drawing/2014/main" id="{C301B8C9-51F8-8F9B-C31D-584226B4654D}"/>
              </a:ext>
            </a:extLst>
          </p:cNvPr>
          <p:cNvSpPr txBox="1"/>
          <p:nvPr/>
        </p:nvSpPr>
        <p:spPr>
          <a:xfrm>
            <a:off x="894900" y="824064"/>
            <a:ext cx="8249100" cy="5062894"/>
          </a:xfrm>
          <a:prstGeom prst="rect">
            <a:avLst/>
          </a:prstGeom>
          <a:noFill/>
          <a:ln>
            <a:noFill/>
          </a:ln>
        </p:spPr>
        <p:txBody>
          <a:bodyPr spcFirstLastPara="1" wrap="square" lIns="91425" tIns="91425" rIns="91425" bIns="91425" anchor="t" anchorCtr="0">
            <a:spAutoFit/>
          </a:bodyPr>
          <a:lstStyle/>
          <a:p>
            <a:pPr algn="just">
              <a:lnSpc>
                <a:spcPct val="200000"/>
              </a:lnSpc>
              <a:buClr>
                <a:schemeClr val="dk1"/>
              </a:buClr>
              <a:buSzPts val="1600"/>
            </a:pPr>
            <a:r>
              <a:rPr lang="en-IN" sz="1800" b="1" dirty="0">
                <a:effectLst/>
                <a:latin typeface="Times New Roman" panose="02020603050405020304" pitchFamily="18" charset="0"/>
                <a:ea typeface="Times New Roman" panose="02020603050405020304" pitchFamily="18" charset="0"/>
              </a:rPr>
              <a:t>11)</a:t>
            </a:r>
            <a:r>
              <a:rPr lang="en-IN" sz="1800"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How Does School Type and Teacher Quality Influences the </a:t>
            </a:r>
            <a:r>
              <a:rPr lang="en-IN" sz="1800" b="1" dirty="0" err="1">
                <a:effectLst/>
                <a:latin typeface="Times New Roman" panose="02020603050405020304" pitchFamily="18" charset="0"/>
                <a:ea typeface="Times New Roman" panose="02020603050405020304" pitchFamily="18" charset="0"/>
              </a:rPr>
              <a:t>Exam_Score</a:t>
            </a:r>
            <a:r>
              <a:rPr lang="en-IN" sz="1800" b="1" dirty="0">
                <a:effectLst/>
                <a:latin typeface="Times New Roman" panose="02020603050405020304" pitchFamily="18" charset="0"/>
                <a:ea typeface="Times New Roman" panose="02020603050405020304" pitchFamily="18" charset="0"/>
              </a:rPr>
              <a:t>?</a:t>
            </a: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r>
              <a:rPr lang="en-US" sz="2000" b="1" dirty="0">
                <a:solidFill>
                  <a:schemeClr val="dk1"/>
                </a:solidFill>
                <a:latin typeface="Times New Roman"/>
                <a:ea typeface="Times New Roman"/>
                <a:cs typeface="Times New Roman"/>
                <a:sym typeface="Times New Roman"/>
              </a:rPr>
              <a:t>Inference</a:t>
            </a:r>
          </a:p>
          <a:p>
            <a:pPr lvl="0" algn="just" rtl="0">
              <a:lnSpc>
                <a:spcPct val="150000"/>
              </a:lnSpc>
              <a:spcBef>
                <a:spcPts val="0"/>
              </a:spcBef>
              <a:spcAft>
                <a:spcPts val="0"/>
              </a:spcAft>
              <a:buClr>
                <a:schemeClr val="dk1"/>
              </a:buClr>
              <a:buSzPts val="1600"/>
            </a:pPr>
            <a:r>
              <a:rPr lang="en-US" sz="1800" b="0" i="0" u="none" strike="noStrike" dirty="0">
                <a:solidFill>
                  <a:srgbClr val="000000"/>
                </a:solidFill>
                <a:effectLst/>
                <a:latin typeface="Times New Roman" panose="02020603050405020304" pitchFamily="18" charset="0"/>
              </a:rPr>
              <a:t>The report indicates that there is no significant difference in the scores of students attending private schools versus those in public schools. Private school students had an average score of 67.45, while public school students scored an average of 67.78.</a:t>
            </a:r>
            <a:endParaRPr lang="en-US" sz="2000" b="1" dirty="0">
              <a:solidFill>
                <a:schemeClr val="dk1"/>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E531E74C-BE33-AC65-69E5-B14902D11C24}"/>
              </a:ext>
            </a:extLst>
          </p:cNvPr>
          <p:cNvPicPr>
            <a:picLocks noChangeAspect="1"/>
          </p:cNvPicPr>
          <p:nvPr/>
        </p:nvPicPr>
        <p:blipFill>
          <a:blip r:embed="rId3"/>
          <a:stretch>
            <a:fillRect/>
          </a:stretch>
        </p:blipFill>
        <p:spPr>
          <a:xfrm>
            <a:off x="1600200" y="1632000"/>
            <a:ext cx="5943600" cy="2276475"/>
          </a:xfrm>
          <a:prstGeom prst="rect">
            <a:avLst/>
          </a:prstGeom>
        </p:spPr>
      </p:pic>
    </p:spTree>
    <p:extLst>
      <p:ext uri="{BB962C8B-B14F-4D97-AF65-F5344CB8AC3E}">
        <p14:creationId xmlns:p14="http://schemas.microsoft.com/office/powerpoint/2010/main" val="4028694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4B88B885-B852-85A4-9CE6-1824FCFE8224}"/>
            </a:ext>
          </a:extLst>
        </p:cNvPr>
        <p:cNvGrpSpPr/>
        <p:nvPr/>
      </p:nvGrpSpPr>
      <p:grpSpPr>
        <a:xfrm>
          <a:off x="0" y="0"/>
          <a:ext cx="0" cy="0"/>
          <a:chOff x="0" y="0"/>
          <a:chExt cx="0" cy="0"/>
        </a:xfrm>
      </p:grpSpPr>
      <p:sp>
        <p:nvSpPr>
          <p:cNvPr id="122" name="Google Shape;122;g315045a9977_0_12">
            <a:extLst>
              <a:ext uri="{FF2B5EF4-FFF2-40B4-BE49-F238E27FC236}">
                <a16:creationId xmlns:a16="http://schemas.microsoft.com/office/drawing/2014/main" id="{C0FC8460-1FF5-BB25-E87C-13F18C91F704}"/>
              </a:ext>
            </a:extLst>
          </p:cNvPr>
          <p:cNvSpPr txBox="1"/>
          <p:nvPr/>
        </p:nvSpPr>
        <p:spPr>
          <a:xfrm>
            <a:off x="894900" y="519264"/>
            <a:ext cx="8249100" cy="6355556"/>
          </a:xfrm>
          <a:prstGeom prst="rect">
            <a:avLst/>
          </a:prstGeom>
          <a:noFill/>
          <a:ln>
            <a:noFill/>
          </a:ln>
        </p:spPr>
        <p:txBody>
          <a:bodyPr spcFirstLastPara="1" wrap="square" lIns="91425" tIns="91425" rIns="91425" bIns="91425" anchor="t" anchorCtr="0">
            <a:spAutoFit/>
          </a:bodyPr>
          <a:lstStyle/>
          <a:p>
            <a:pPr algn="just">
              <a:lnSpc>
                <a:spcPct val="200000"/>
              </a:lnSpc>
              <a:buClr>
                <a:schemeClr val="dk1"/>
              </a:buClr>
              <a:buSzPts val="1600"/>
            </a:pPr>
            <a:r>
              <a:rPr lang="en-IN" sz="2000" b="1" dirty="0">
                <a:effectLst/>
                <a:latin typeface="Times New Roman" panose="02020603050405020304" pitchFamily="18" charset="0"/>
                <a:ea typeface="Times New Roman" panose="02020603050405020304" pitchFamily="18" charset="0"/>
              </a:rPr>
              <a:t> 12)</a:t>
            </a:r>
            <a:r>
              <a:rPr lang="en-US" sz="2000" b="1" i="0" u="none" strike="noStrike" dirty="0">
                <a:solidFill>
                  <a:srgbClr val="000000"/>
                </a:solidFill>
                <a:effectLst/>
                <a:latin typeface="Times New Roman" panose="02020603050405020304" pitchFamily="18" charset="0"/>
              </a:rPr>
              <a:t> </a:t>
            </a:r>
            <a:r>
              <a:rPr lang="en-US" sz="2000" b="1" i="0" u="none" strike="noStrike" dirty="0" err="1">
                <a:solidFill>
                  <a:srgbClr val="000000"/>
                </a:solidFill>
                <a:effectLst/>
                <a:latin typeface="Times New Roman" panose="02020603050405020304" pitchFamily="18" charset="0"/>
              </a:rPr>
              <a:t>Analyse</a:t>
            </a:r>
            <a:r>
              <a:rPr lang="en-US" sz="2000" b="1" i="0" u="none" strike="noStrike" dirty="0">
                <a:solidFill>
                  <a:srgbClr val="000000"/>
                </a:solidFill>
                <a:effectLst/>
                <a:latin typeface="Times New Roman" panose="02020603050405020304" pitchFamily="18" charset="0"/>
              </a:rPr>
              <a:t> the performance of </a:t>
            </a:r>
            <a:r>
              <a:rPr lang="en-US" sz="2000" b="1" i="0" u="none" strike="noStrike" dirty="0" err="1">
                <a:solidFill>
                  <a:srgbClr val="000000"/>
                </a:solidFill>
                <a:effectLst/>
                <a:latin typeface="Times New Roman" panose="02020603050405020304" pitchFamily="18" charset="0"/>
              </a:rPr>
              <a:t>Exam_Score</a:t>
            </a:r>
            <a:r>
              <a:rPr lang="en-US" sz="2000" b="1" i="0" u="none" strike="noStrike" dirty="0">
                <a:solidFill>
                  <a:srgbClr val="000000"/>
                </a:solidFill>
                <a:effectLst/>
                <a:latin typeface="Times New Roman" panose="02020603050405020304" pitchFamily="18" charset="0"/>
              </a:rPr>
              <a:t> by Gender ?</a:t>
            </a:r>
            <a:endParaRPr lang="en-US" sz="2400" b="1" dirty="0">
              <a:solidFill>
                <a:schemeClr val="dk1"/>
              </a:solidFill>
              <a:latin typeface="Times New Roman"/>
              <a:ea typeface="Times New Roman"/>
              <a:cs typeface="Times New Roman"/>
              <a:sym typeface="Times New Roman"/>
            </a:endParaRPr>
          </a:p>
          <a:p>
            <a:pPr algn="just">
              <a:lnSpc>
                <a:spcPct val="200000"/>
              </a:lnSpc>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r>
              <a:rPr lang="en-US" sz="2000" b="1" dirty="0">
                <a:solidFill>
                  <a:schemeClr val="dk1"/>
                </a:solidFill>
                <a:latin typeface="Times New Roman"/>
                <a:ea typeface="Times New Roman"/>
                <a:cs typeface="Times New Roman"/>
                <a:sym typeface="Times New Roman"/>
              </a:rPr>
              <a:t>Inference</a:t>
            </a:r>
          </a:p>
          <a:p>
            <a:pPr algn="just">
              <a:lnSpc>
                <a:spcPct val="150000"/>
              </a:lnSpc>
              <a:buClr>
                <a:schemeClr val="dk1"/>
              </a:buClr>
              <a:buSzPts val="1600"/>
            </a:pPr>
            <a:r>
              <a:rPr lang="en-US" sz="1800" b="0" i="0" u="none" strike="noStrike" dirty="0">
                <a:solidFill>
                  <a:srgbClr val="000000"/>
                </a:solidFill>
                <a:effectLst/>
                <a:latin typeface="Times New Roman" panose="02020603050405020304" pitchFamily="18" charset="0"/>
              </a:rPr>
              <a:t>From the report we can infer that male students score less marks compared to female students. Males students scored an average of 67.24 marks whereas females students scored</a:t>
            </a:r>
            <a:r>
              <a:rPr lang="en-US" sz="1800" dirty="0"/>
              <a:t> </a:t>
            </a:r>
            <a:r>
              <a:rPr lang="en-US" sz="1800" b="0" i="0" u="none" strike="noStrike" dirty="0">
                <a:solidFill>
                  <a:srgbClr val="000000"/>
                </a:solidFill>
                <a:effectLst/>
                <a:latin typeface="Times New Roman" panose="02020603050405020304" pitchFamily="18" charset="0"/>
              </a:rPr>
              <a:t>67.24 marks.</a:t>
            </a:r>
            <a:endParaRPr lang="en-US" sz="1800" b="0" dirty="0">
              <a:effectLst/>
            </a:endParaRPr>
          </a:p>
          <a:p>
            <a:pPr lvl="0" algn="just" rtl="0">
              <a:lnSpc>
                <a:spcPct val="200000"/>
              </a:lnSpc>
              <a:spcBef>
                <a:spcPts val="0"/>
              </a:spcBef>
              <a:spcAft>
                <a:spcPts val="0"/>
              </a:spcAft>
              <a:buClr>
                <a:schemeClr val="dk1"/>
              </a:buClr>
              <a:buSzPts val="1600"/>
            </a:pPr>
            <a:endParaRPr lang="en-US" sz="2000"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2297505C-71B3-9761-AB0F-02F5EC44F00D}"/>
              </a:ext>
            </a:extLst>
          </p:cNvPr>
          <p:cNvPicPr>
            <a:picLocks noChangeAspect="1"/>
          </p:cNvPicPr>
          <p:nvPr/>
        </p:nvPicPr>
        <p:blipFill>
          <a:blip r:embed="rId3"/>
          <a:stretch>
            <a:fillRect/>
          </a:stretch>
        </p:blipFill>
        <p:spPr>
          <a:xfrm>
            <a:off x="2533650" y="1328585"/>
            <a:ext cx="4076700" cy="2667000"/>
          </a:xfrm>
          <a:prstGeom prst="rect">
            <a:avLst/>
          </a:prstGeom>
        </p:spPr>
      </p:pic>
    </p:spTree>
    <p:extLst>
      <p:ext uri="{BB962C8B-B14F-4D97-AF65-F5344CB8AC3E}">
        <p14:creationId xmlns:p14="http://schemas.microsoft.com/office/powerpoint/2010/main" val="146753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9013FC87-68CC-26D8-0CEF-15625996E955}"/>
            </a:ext>
          </a:extLst>
        </p:cNvPr>
        <p:cNvGrpSpPr/>
        <p:nvPr/>
      </p:nvGrpSpPr>
      <p:grpSpPr>
        <a:xfrm>
          <a:off x="0" y="0"/>
          <a:ext cx="0" cy="0"/>
          <a:chOff x="0" y="0"/>
          <a:chExt cx="0" cy="0"/>
        </a:xfrm>
      </p:grpSpPr>
      <p:sp>
        <p:nvSpPr>
          <p:cNvPr id="122" name="Google Shape;122;g315045a9977_0_12">
            <a:extLst>
              <a:ext uri="{FF2B5EF4-FFF2-40B4-BE49-F238E27FC236}">
                <a16:creationId xmlns:a16="http://schemas.microsoft.com/office/drawing/2014/main" id="{E3152638-2FD4-97D6-7507-A312F472FC19}"/>
              </a:ext>
            </a:extLst>
          </p:cNvPr>
          <p:cNvSpPr txBox="1"/>
          <p:nvPr/>
        </p:nvSpPr>
        <p:spPr>
          <a:xfrm>
            <a:off x="806410" y="322619"/>
            <a:ext cx="8249100" cy="6971109"/>
          </a:xfrm>
          <a:prstGeom prst="rect">
            <a:avLst/>
          </a:prstGeom>
          <a:noFill/>
          <a:ln>
            <a:noFill/>
          </a:ln>
        </p:spPr>
        <p:txBody>
          <a:bodyPr spcFirstLastPara="1" wrap="square" lIns="91425" tIns="91425" rIns="91425" bIns="91425" anchor="t" anchorCtr="0">
            <a:spAutoFit/>
          </a:bodyPr>
          <a:lstStyle/>
          <a:p>
            <a:pPr algn="just">
              <a:lnSpc>
                <a:spcPct val="200000"/>
              </a:lnSpc>
              <a:buClr>
                <a:schemeClr val="dk1"/>
              </a:buClr>
              <a:buSzPts val="1600"/>
            </a:pPr>
            <a:r>
              <a:rPr lang="en-IN" sz="2000" b="1" dirty="0">
                <a:effectLst/>
                <a:latin typeface="Times New Roman" panose="02020603050405020304" pitchFamily="18" charset="0"/>
                <a:ea typeface="Times New Roman" panose="02020603050405020304" pitchFamily="18" charset="0"/>
              </a:rPr>
              <a:t> 13)</a:t>
            </a:r>
            <a:r>
              <a:rPr lang="en-IN" sz="1800"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How does the School Type Results in Exam Score?</a:t>
            </a: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r>
              <a:rPr lang="en-US" sz="2000" b="1" dirty="0">
                <a:solidFill>
                  <a:schemeClr val="dk1"/>
                </a:solidFill>
                <a:latin typeface="Times New Roman"/>
                <a:ea typeface="Times New Roman"/>
                <a:cs typeface="Times New Roman"/>
                <a:sym typeface="Times New Roman"/>
              </a:rPr>
              <a:t>Inference</a:t>
            </a:r>
          </a:p>
          <a:p>
            <a:pPr algn="just">
              <a:lnSpc>
                <a:spcPct val="150000"/>
              </a:lnSpc>
              <a:buClr>
                <a:schemeClr val="dk1"/>
              </a:buClr>
              <a:buSzPts val="1600"/>
            </a:pPr>
            <a:r>
              <a:rPr lang="en-GB" sz="1800" dirty="0">
                <a:latin typeface="Times New Roman"/>
                <a:ea typeface="Times New Roman"/>
                <a:cs typeface="Times New Roman"/>
                <a:sym typeface="Times New Roman"/>
              </a:rPr>
              <a:t>The report indicates that there is no significant difference in the scores of students attending private schools versus those in public schools. Private school students had an average score of 67.45, while public school students scored an average of 67.78.</a:t>
            </a: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371B3ABD-B575-89F7-96C8-0E7A16FA9B9B}"/>
              </a:ext>
            </a:extLst>
          </p:cNvPr>
          <p:cNvPicPr>
            <a:picLocks noChangeAspect="1"/>
          </p:cNvPicPr>
          <p:nvPr/>
        </p:nvPicPr>
        <p:blipFill>
          <a:blip r:embed="rId3"/>
          <a:stretch>
            <a:fillRect/>
          </a:stretch>
        </p:blipFill>
        <p:spPr>
          <a:xfrm>
            <a:off x="2330245" y="1376515"/>
            <a:ext cx="4566172" cy="3322155"/>
          </a:xfrm>
          <a:prstGeom prst="rect">
            <a:avLst/>
          </a:prstGeom>
        </p:spPr>
      </p:pic>
    </p:spTree>
    <p:extLst>
      <p:ext uri="{BB962C8B-B14F-4D97-AF65-F5344CB8AC3E}">
        <p14:creationId xmlns:p14="http://schemas.microsoft.com/office/powerpoint/2010/main" val="4038318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951E-4B02-70C3-254A-87A4B91C9454}"/>
              </a:ext>
            </a:extLst>
          </p:cNvPr>
          <p:cNvSpPr>
            <a:spLocks noGrp="1"/>
          </p:cNvSpPr>
          <p:nvPr>
            <p:ph type="title"/>
          </p:nvPr>
        </p:nvSpPr>
        <p:spPr>
          <a:xfrm>
            <a:off x="781665" y="533400"/>
            <a:ext cx="8229600" cy="612673"/>
          </a:xfrm>
        </p:spPr>
        <p:txBody>
          <a:bodyPr/>
          <a:lstStyle/>
          <a:p>
            <a:pPr algn="ctr"/>
            <a:r>
              <a:rPr lang="en-US" b="1" dirty="0">
                <a:solidFill>
                  <a:schemeClr val="accent1">
                    <a:lumMod val="75000"/>
                  </a:schemeClr>
                </a:solidFill>
                <a:latin typeface="Times New Roman"/>
                <a:cs typeface="Times New Roman"/>
                <a:sym typeface="Times New Roman"/>
              </a:rPr>
              <a:t>Objective</a:t>
            </a:r>
            <a:endParaRPr lang="en-IN" dirty="0">
              <a:solidFill>
                <a:schemeClr val="accent1">
                  <a:lumMod val="75000"/>
                </a:schemeClr>
              </a:solidFill>
            </a:endParaRPr>
          </a:p>
        </p:txBody>
      </p:sp>
      <p:sp>
        <p:nvSpPr>
          <p:cNvPr id="3" name="Text Placeholder 2">
            <a:extLst>
              <a:ext uri="{FF2B5EF4-FFF2-40B4-BE49-F238E27FC236}">
                <a16:creationId xmlns:a16="http://schemas.microsoft.com/office/drawing/2014/main" id="{0441B4EB-81FD-1A96-3279-7EF3ACC68CA9}"/>
              </a:ext>
            </a:extLst>
          </p:cNvPr>
          <p:cNvSpPr>
            <a:spLocks noGrp="1"/>
          </p:cNvSpPr>
          <p:nvPr>
            <p:ph type="body" idx="1"/>
          </p:nvPr>
        </p:nvSpPr>
        <p:spPr>
          <a:xfrm>
            <a:off x="781665" y="1317523"/>
            <a:ext cx="8229600" cy="5007077"/>
          </a:xfrm>
        </p:spPr>
        <p:txBody>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primary objective of this analysis is to examine key factors influencing student performance and to uncover patterns in:</a:t>
            </a:r>
          </a:p>
          <a:p>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IN" sz="1800" dirty="0">
                <a:effectLst/>
                <a:latin typeface="Times New Roman" panose="02020603050405020304" pitchFamily="18" charset="0"/>
                <a:ea typeface="Noto Sans Symbols"/>
                <a:cs typeface="Times New Roman" panose="02020603050405020304" pitchFamily="18" charset="0"/>
              </a:rPr>
              <a:t>Study habits and academic outcomes (e.g., hours of study, attendance)</a:t>
            </a:r>
          </a:p>
          <a:p>
            <a:pPr lvl="1"/>
            <a:r>
              <a:rPr lang="en-IN" sz="1800" dirty="0">
                <a:effectLst/>
                <a:latin typeface="Times New Roman" panose="02020603050405020304" pitchFamily="18" charset="0"/>
                <a:ea typeface="Noto Sans Symbols"/>
                <a:cs typeface="Times New Roman" panose="02020603050405020304" pitchFamily="18" charset="0"/>
              </a:rPr>
              <a:t>Social and environmental influences on exam scores (e.g., parental involvement, access to resources, internet access)</a:t>
            </a:r>
          </a:p>
          <a:p>
            <a:pPr lvl="1"/>
            <a:r>
              <a:rPr lang="en-IN" sz="1800" dirty="0">
                <a:effectLst/>
                <a:latin typeface="Times New Roman" panose="02020603050405020304" pitchFamily="18" charset="0"/>
                <a:ea typeface="Noto Sans Symbols"/>
                <a:cs typeface="Times New Roman" panose="02020603050405020304" pitchFamily="18" charset="0"/>
              </a:rPr>
              <a:t>Physical and mental wellness factors (e.g., participation in physical activities, learning disabilities)</a:t>
            </a:r>
          </a:p>
          <a:p>
            <a:pPr lvl="1"/>
            <a:r>
              <a:rPr lang="en-IN" sz="1800" dirty="0">
                <a:effectLst/>
                <a:latin typeface="Times New Roman" panose="02020603050405020304" pitchFamily="18" charset="0"/>
                <a:ea typeface="Noto Sans Symbols"/>
                <a:cs typeface="Times New Roman" panose="02020603050405020304" pitchFamily="18" charset="0"/>
              </a:rPr>
              <a:t>Institutional and instructional quality (e.g., school type, teacher quality)</a:t>
            </a:r>
          </a:p>
          <a:p>
            <a:pPr lvl="1"/>
            <a:r>
              <a:rPr lang="en-IN" sz="1800" dirty="0">
                <a:effectLst/>
                <a:latin typeface="Times New Roman" panose="02020603050405020304" pitchFamily="18" charset="0"/>
                <a:ea typeface="Noto Sans Symbols"/>
                <a:cs typeface="Times New Roman" panose="02020603050405020304" pitchFamily="18" charset="0"/>
              </a:rPr>
              <a:t>Supplemental support (e.g., tutoring sessions, access to resources)</a:t>
            </a:r>
            <a:endParaRPr lang="en-IN" sz="1800" dirty="0">
              <a:latin typeface="Times New Roman" panose="02020603050405020304" pitchFamily="18" charset="0"/>
              <a:ea typeface="Noto Sans Symbols"/>
              <a:cs typeface="Times New Roman" panose="02020603050405020304" pitchFamily="18" charset="0"/>
            </a:endParaRPr>
          </a:p>
          <a:p>
            <a:pPr marL="594360" lvl="1" indent="0">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This analysis will provide insights into the relationship between these factors and student exam scores, offering actionable recommendations to enhance educational strategies, support student needs, and promote improved academic outcomes.</a:t>
            </a:r>
          </a:p>
          <a:p>
            <a:pPr lvl="1"/>
            <a:endParaRPr lang="en-IN" sz="1800" dirty="0">
              <a:effectLst/>
              <a:latin typeface="Noto Sans Symbols"/>
              <a:ea typeface="Noto Sans Symbols"/>
              <a:cs typeface="Noto Sans Symbols"/>
            </a:endParaRPr>
          </a:p>
        </p:txBody>
      </p:sp>
    </p:spTree>
    <p:extLst>
      <p:ext uri="{BB962C8B-B14F-4D97-AF65-F5344CB8AC3E}">
        <p14:creationId xmlns:p14="http://schemas.microsoft.com/office/powerpoint/2010/main" val="3529616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69A16B12-D605-0B7B-F429-16B5572292A9}"/>
            </a:ext>
          </a:extLst>
        </p:cNvPr>
        <p:cNvGrpSpPr/>
        <p:nvPr/>
      </p:nvGrpSpPr>
      <p:grpSpPr>
        <a:xfrm>
          <a:off x="0" y="0"/>
          <a:ext cx="0" cy="0"/>
          <a:chOff x="0" y="0"/>
          <a:chExt cx="0" cy="0"/>
        </a:xfrm>
      </p:grpSpPr>
      <p:sp>
        <p:nvSpPr>
          <p:cNvPr id="122" name="Google Shape;122;g315045a9977_0_12">
            <a:extLst>
              <a:ext uri="{FF2B5EF4-FFF2-40B4-BE49-F238E27FC236}">
                <a16:creationId xmlns:a16="http://schemas.microsoft.com/office/drawing/2014/main" id="{7E413C65-856B-5EB3-1CD5-98267A73D5E1}"/>
              </a:ext>
            </a:extLst>
          </p:cNvPr>
          <p:cNvSpPr txBox="1"/>
          <p:nvPr/>
        </p:nvSpPr>
        <p:spPr>
          <a:xfrm>
            <a:off x="894900" y="519264"/>
            <a:ext cx="8249100" cy="6724888"/>
          </a:xfrm>
          <a:prstGeom prst="rect">
            <a:avLst/>
          </a:prstGeom>
          <a:noFill/>
          <a:ln>
            <a:noFill/>
          </a:ln>
        </p:spPr>
        <p:txBody>
          <a:bodyPr spcFirstLastPara="1" wrap="square" lIns="91425" tIns="91425" rIns="91425" bIns="91425" anchor="t" anchorCtr="0">
            <a:spAutoFit/>
          </a:bodyPr>
          <a:lstStyle/>
          <a:p>
            <a:pPr algn="just">
              <a:lnSpc>
                <a:spcPct val="200000"/>
              </a:lnSpc>
              <a:buClr>
                <a:schemeClr val="dk1"/>
              </a:buClr>
              <a:buSzPts val="1600"/>
            </a:pPr>
            <a:r>
              <a:rPr lang="en-IN" sz="2000" b="1" dirty="0">
                <a:effectLst/>
                <a:latin typeface="Times New Roman" panose="02020603050405020304" pitchFamily="18" charset="0"/>
                <a:ea typeface="Times New Roman" panose="02020603050405020304" pitchFamily="18" charset="0"/>
              </a:rPr>
              <a:t> 14)</a:t>
            </a:r>
            <a:r>
              <a:rPr lang="en-IN" sz="1800"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How Does Peer Influence affect the </a:t>
            </a:r>
            <a:r>
              <a:rPr lang="en-IN" sz="1800" b="1" dirty="0" err="1">
                <a:effectLst/>
                <a:latin typeface="Times New Roman" panose="02020603050405020304" pitchFamily="18" charset="0"/>
                <a:ea typeface="Times New Roman" panose="02020603050405020304" pitchFamily="18" charset="0"/>
              </a:rPr>
              <a:t>Exam_Scores</a:t>
            </a:r>
            <a:r>
              <a:rPr lang="en-IN" sz="1800" b="1" dirty="0">
                <a:effectLst/>
                <a:latin typeface="Times New Roman" panose="02020603050405020304" pitchFamily="18" charset="0"/>
                <a:ea typeface="Times New Roman" panose="02020603050405020304" pitchFamily="18" charset="0"/>
              </a:rPr>
              <a:t>?</a:t>
            </a: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r>
              <a:rPr lang="en-US" sz="2000" b="1" dirty="0">
                <a:solidFill>
                  <a:schemeClr val="dk1"/>
                </a:solidFill>
                <a:latin typeface="Times New Roman"/>
                <a:ea typeface="Times New Roman"/>
                <a:cs typeface="Times New Roman"/>
                <a:sym typeface="Times New Roman"/>
              </a:rPr>
              <a:t>Inference</a:t>
            </a:r>
          </a:p>
          <a:p>
            <a:pPr algn="just">
              <a:lnSpc>
                <a:spcPct val="150000"/>
              </a:lnSpc>
            </a:pPr>
            <a:r>
              <a:rPr lang="en-US" sz="1800" b="0" i="0" u="none" strike="noStrike" dirty="0">
                <a:solidFill>
                  <a:srgbClr val="000000"/>
                </a:solidFill>
                <a:effectLst/>
                <a:latin typeface="Times New Roman" panose="02020603050405020304" pitchFamily="18" charset="0"/>
              </a:rPr>
              <a:t>The report indicates that students with positive peer influence had a higher average score of 67.62, compared to those with neutral peer pressure, who scored an average of 67.20, and students with negative peer influence, who averaged 66.56.</a:t>
            </a:r>
            <a:br>
              <a:rPr lang="en-US" sz="2000" dirty="0"/>
            </a:br>
            <a:endParaRPr lang="en-US" sz="1600" b="0" dirty="0">
              <a:effectLst/>
            </a:endParaRPr>
          </a:p>
          <a:p>
            <a:pPr lvl="0" algn="just" rtl="0">
              <a:lnSpc>
                <a:spcPct val="200000"/>
              </a:lnSpc>
              <a:spcBef>
                <a:spcPts val="0"/>
              </a:spcBef>
              <a:spcAft>
                <a:spcPts val="0"/>
              </a:spcAft>
              <a:buClr>
                <a:schemeClr val="dk1"/>
              </a:buClr>
              <a:buSzPts val="1600"/>
            </a:pPr>
            <a:endParaRPr lang="en-US" sz="2000"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C6B611FD-FB14-2E73-8FFE-40AF4AECA49F}"/>
              </a:ext>
            </a:extLst>
          </p:cNvPr>
          <p:cNvPicPr>
            <a:picLocks noChangeAspect="1"/>
          </p:cNvPicPr>
          <p:nvPr/>
        </p:nvPicPr>
        <p:blipFill>
          <a:blip r:embed="rId3"/>
          <a:stretch>
            <a:fillRect/>
          </a:stretch>
        </p:blipFill>
        <p:spPr>
          <a:xfrm>
            <a:off x="1762043" y="1564199"/>
            <a:ext cx="5167630" cy="2136775"/>
          </a:xfrm>
          <a:prstGeom prst="rect">
            <a:avLst/>
          </a:prstGeom>
        </p:spPr>
      </p:pic>
    </p:spTree>
    <p:extLst>
      <p:ext uri="{BB962C8B-B14F-4D97-AF65-F5344CB8AC3E}">
        <p14:creationId xmlns:p14="http://schemas.microsoft.com/office/powerpoint/2010/main" val="3515076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5B6E6171-483D-C923-EF91-82EB589D5FD7}"/>
            </a:ext>
          </a:extLst>
        </p:cNvPr>
        <p:cNvGrpSpPr/>
        <p:nvPr/>
      </p:nvGrpSpPr>
      <p:grpSpPr>
        <a:xfrm>
          <a:off x="0" y="0"/>
          <a:ext cx="0" cy="0"/>
          <a:chOff x="0" y="0"/>
          <a:chExt cx="0" cy="0"/>
        </a:xfrm>
      </p:grpSpPr>
      <p:sp>
        <p:nvSpPr>
          <p:cNvPr id="122" name="Google Shape;122;g315045a9977_0_12">
            <a:extLst>
              <a:ext uri="{FF2B5EF4-FFF2-40B4-BE49-F238E27FC236}">
                <a16:creationId xmlns:a16="http://schemas.microsoft.com/office/drawing/2014/main" id="{1742311F-0BBC-EC53-ABDA-D88AAE025E42}"/>
              </a:ext>
            </a:extLst>
          </p:cNvPr>
          <p:cNvSpPr txBox="1"/>
          <p:nvPr/>
        </p:nvSpPr>
        <p:spPr>
          <a:xfrm>
            <a:off x="894900" y="519264"/>
            <a:ext cx="8249100" cy="6955720"/>
          </a:xfrm>
          <a:prstGeom prst="rect">
            <a:avLst/>
          </a:prstGeom>
          <a:noFill/>
          <a:ln>
            <a:noFill/>
          </a:ln>
        </p:spPr>
        <p:txBody>
          <a:bodyPr spcFirstLastPara="1" wrap="square" lIns="91425" tIns="91425" rIns="91425" bIns="91425" anchor="t" anchorCtr="0">
            <a:spAutoFit/>
          </a:bodyPr>
          <a:lstStyle/>
          <a:p>
            <a:pPr algn="just">
              <a:lnSpc>
                <a:spcPct val="200000"/>
              </a:lnSpc>
              <a:buClr>
                <a:schemeClr val="dk1"/>
              </a:buClr>
              <a:buSzPts val="1600"/>
            </a:pPr>
            <a:r>
              <a:rPr lang="en-IN" sz="2000" b="1" dirty="0">
                <a:effectLst/>
                <a:latin typeface="Times New Roman" panose="02020603050405020304" pitchFamily="18" charset="0"/>
                <a:ea typeface="Times New Roman" panose="02020603050405020304" pitchFamily="18" charset="0"/>
              </a:rPr>
              <a:t> 15)</a:t>
            </a:r>
            <a:r>
              <a:rPr lang="en-US" sz="1800" b="0" i="0" u="none" strike="noStrike" dirty="0">
                <a:solidFill>
                  <a:srgbClr val="000000"/>
                </a:solidFill>
                <a:effectLst/>
                <a:latin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How Does Motivation Level impact </a:t>
            </a:r>
            <a:r>
              <a:rPr lang="en-IN" sz="1800" b="1" dirty="0" err="1">
                <a:effectLst/>
                <a:latin typeface="Times New Roman" panose="02020603050405020304" pitchFamily="18" charset="0"/>
                <a:ea typeface="Times New Roman" panose="02020603050405020304" pitchFamily="18" charset="0"/>
              </a:rPr>
              <a:t>Exam_Score</a:t>
            </a:r>
            <a:r>
              <a:rPr lang="en-IN" sz="1800" b="1" dirty="0">
                <a:effectLst/>
                <a:latin typeface="Times New Roman" panose="02020603050405020304" pitchFamily="18" charset="0"/>
                <a:ea typeface="Times New Roman" panose="02020603050405020304" pitchFamily="18" charset="0"/>
              </a:rPr>
              <a:t>?</a:t>
            </a:r>
          </a:p>
          <a:p>
            <a:pPr algn="just">
              <a:lnSpc>
                <a:spcPct val="200000"/>
              </a:lnSpc>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endParaRPr lang="en-US" sz="2000" b="1" dirty="0">
              <a:solidFill>
                <a:schemeClr val="dk1"/>
              </a:solidFill>
              <a:latin typeface="Times New Roman"/>
              <a:ea typeface="Times New Roman"/>
              <a:cs typeface="Times New Roman"/>
              <a:sym typeface="Times New Roman"/>
            </a:endParaRPr>
          </a:p>
          <a:p>
            <a:pPr lvl="0" algn="just" rtl="0">
              <a:lnSpc>
                <a:spcPct val="200000"/>
              </a:lnSpc>
              <a:spcBef>
                <a:spcPts val="0"/>
              </a:spcBef>
              <a:spcAft>
                <a:spcPts val="0"/>
              </a:spcAft>
              <a:buClr>
                <a:schemeClr val="dk1"/>
              </a:buClr>
              <a:buSzPts val="1600"/>
            </a:pPr>
            <a:r>
              <a:rPr lang="en-US" sz="2000" b="1" dirty="0">
                <a:solidFill>
                  <a:schemeClr val="dk1"/>
                </a:solidFill>
                <a:latin typeface="Times New Roman"/>
                <a:ea typeface="Times New Roman"/>
                <a:cs typeface="Times New Roman"/>
                <a:sym typeface="Times New Roman"/>
              </a:rPr>
              <a:t>Inference</a:t>
            </a:r>
          </a:p>
          <a:p>
            <a:pPr>
              <a:lnSpc>
                <a:spcPct val="150000"/>
              </a:lnSpc>
            </a:pPr>
            <a:r>
              <a:rPr lang="en-US" sz="2000" b="0" i="0" u="none" strike="noStrike" dirty="0">
                <a:solidFill>
                  <a:srgbClr val="000000"/>
                </a:solidFill>
                <a:effectLst/>
                <a:latin typeface="Times New Roman" panose="02020603050405020304" pitchFamily="18" charset="0"/>
              </a:rPr>
              <a:t>The report suggests that students with high motivation achieved the highest average score of 67.5, followed by those with medium motivation at 67.33, while students with low motivation scored an average of 66.75.</a:t>
            </a:r>
            <a:br>
              <a:rPr lang="en-US" sz="2000" dirty="0"/>
            </a:br>
            <a:endParaRPr lang="en-US" sz="2000" b="0" dirty="0">
              <a:effectLst/>
            </a:endParaRPr>
          </a:p>
          <a:p>
            <a:pPr lvl="0" algn="just" rtl="0">
              <a:lnSpc>
                <a:spcPct val="200000"/>
              </a:lnSpc>
              <a:spcBef>
                <a:spcPts val="0"/>
              </a:spcBef>
              <a:spcAft>
                <a:spcPts val="0"/>
              </a:spcAft>
              <a:buClr>
                <a:schemeClr val="dk1"/>
              </a:buClr>
              <a:buSzPts val="1600"/>
            </a:pPr>
            <a:endParaRPr lang="en-US" sz="2000"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F55EEDA9-847F-CA81-AEA1-691303E807A9}"/>
              </a:ext>
            </a:extLst>
          </p:cNvPr>
          <p:cNvPicPr>
            <a:picLocks noChangeAspect="1"/>
          </p:cNvPicPr>
          <p:nvPr/>
        </p:nvPicPr>
        <p:blipFill>
          <a:blip r:embed="rId3"/>
          <a:stretch>
            <a:fillRect/>
          </a:stretch>
        </p:blipFill>
        <p:spPr>
          <a:xfrm>
            <a:off x="2050907" y="1439073"/>
            <a:ext cx="4707890" cy="2446020"/>
          </a:xfrm>
          <a:prstGeom prst="rect">
            <a:avLst/>
          </a:prstGeom>
        </p:spPr>
      </p:pic>
    </p:spTree>
    <p:extLst>
      <p:ext uri="{BB962C8B-B14F-4D97-AF65-F5344CB8AC3E}">
        <p14:creationId xmlns:p14="http://schemas.microsoft.com/office/powerpoint/2010/main" val="2976387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15DD-D837-4CDE-2221-47D1B434F9EA}"/>
              </a:ext>
            </a:extLst>
          </p:cNvPr>
          <p:cNvSpPr>
            <a:spLocks noGrp="1"/>
          </p:cNvSpPr>
          <p:nvPr>
            <p:ph type="title"/>
          </p:nvPr>
        </p:nvSpPr>
        <p:spPr>
          <a:xfrm>
            <a:off x="742335" y="658761"/>
            <a:ext cx="8229600" cy="540774"/>
          </a:xfrm>
        </p:spPr>
        <p:txBody>
          <a:bodyPr/>
          <a:lstStyle/>
          <a:p>
            <a:pPr algn="ctr"/>
            <a:r>
              <a:rPr lang="en-US" b="1" dirty="0">
                <a:solidFill>
                  <a:schemeClr val="accent1">
                    <a:lumMod val="75000"/>
                  </a:schemeClr>
                </a:solidFill>
                <a:latin typeface="Times New Roman"/>
                <a:ea typeface="Times New Roman"/>
                <a:cs typeface="Times New Roman"/>
                <a:sym typeface="Times New Roman"/>
              </a:rPr>
              <a:t>DASHBOARD</a:t>
            </a:r>
            <a:endParaRPr lang="en-IN" dirty="0">
              <a:solidFill>
                <a:schemeClr val="accent1">
                  <a:lumMod val="75000"/>
                </a:schemeClr>
              </a:solidFill>
            </a:endParaRPr>
          </a:p>
        </p:txBody>
      </p:sp>
      <p:pic>
        <p:nvPicPr>
          <p:cNvPr id="3" name="Picture 2">
            <a:extLst>
              <a:ext uri="{FF2B5EF4-FFF2-40B4-BE49-F238E27FC236}">
                <a16:creationId xmlns:a16="http://schemas.microsoft.com/office/drawing/2014/main" id="{9F967C55-1197-0BCD-4782-2B56DD1DA63B}"/>
              </a:ext>
            </a:extLst>
          </p:cNvPr>
          <p:cNvPicPr>
            <a:picLocks noChangeAspect="1"/>
          </p:cNvPicPr>
          <p:nvPr/>
        </p:nvPicPr>
        <p:blipFill>
          <a:blip r:embed="rId2"/>
          <a:stretch>
            <a:fillRect/>
          </a:stretch>
        </p:blipFill>
        <p:spPr>
          <a:xfrm>
            <a:off x="1043631" y="1482737"/>
            <a:ext cx="7627007" cy="4583765"/>
          </a:xfrm>
          <a:prstGeom prst="rect">
            <a:avLst/>
          </a:prstGeom>
        </p:spPr>
      </p:pic>
    </p:spTree>
    <p:extLst>
      <p:ext uri="{BB962C8B-B14F-4D97-AF65-F5344CB8AC3E}">
        <p14:creationId xmlns:p14="http://schemas.microsoft.com/office/powerpoint/2010/main" val="944980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760445" y="1880119"/>
            <a:ext cx="8229600" cy="274320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sz="6000" i="1">
                <a:solidFill>
                  <a:srgbClr val="C00000"/>
                </a:solidFill>
                <a:latin typeface="Algerian"/>
                <a:ea typeface="Algerian"/>
                <a:cs typeface="Algerian"/>
                <a:sym typeface="Algerian"/>
              </a:rPr>
              <a:t>THANK YOU</a:t>
            </a:r>
            <a:br>
              <a:rPr lang="en-US" sz="6000" i="1">
                <a:solidFill>
                  <a:schemeClr val="dk1"/>
                </a:solidFill>
                <a:latin typeface="Algerian"/>
                <a:ea typeface="Algerian"/>
                <a:cs typeface="Algerian"/>
                <a:sym typeface="Algerian"/>
              </a:rPr>
            </a:br>
            <a:endParaRPr sz="6000" i="1">
              <a:solidFill>
                <a:schemeClr val="dk1"/>
              </a:solidFill>
              <a:latin typeface="Algerian"/>
              <a:ea typeface="Algerian"/>
              <a:cs typeface="Algerian"/>
              <a:sym typeface="Algeri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465221" y="617620"/>
            <a:ext cx="8229600" cy="724903"/>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b="1" dirty="0">
                <a:solidFill>
                  <a:schemeClr val="accent1">
                    <a:lumMod val="75000"/>
                  </a:schemeClr>
                </a:solidFill>
                <a:latin typeface="Times New Roman"/>
                <a:ea typeface="Times New Roman"/>
                <a:cs typeface="Times New Roman"/>
                <a:sym typeface="Times New Roman"/>
              </a:rPr>
              <a:t>DATASET</a:t>
            </a:r>
            <a:endParaRPr b="1" dirty="0">
              <a:solidFill>
                <a:schemeClr val="accent1">
                  <a:lumMod val="75000"/>
                </a:schemeClr>
              </a:solidFill>
              <a:latin typeface="Times New Roman"/>
              <a:ea typeface="Times New Roman"/>
              <a:cs typeface="Times New Roman"/>
              <a:sym typeface="Times New Roman"/>
            </a:endParaRPr>
          </a:p>
        </p:txBody>
      </p:sp>
      <p:sp>
        <p:nvSpPr>
          <p:cNvPr id="93" name="Google Shape;93;p2"/>
          <p:cNvSpPr txBox="1"/>
          <p:nvPr/>
        </p:nvSpPr>
        <p:spPr>
          <a:xfrm>
            <a:off x="1166659" y="1853376"/>
            <a:ext cx="7251032" cy="286228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Dataset Source and Link:</a:t>
            </a:r>
            <a:endParaRPr sz="2000" dirty="0">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None/>
            </a:pPr>
            <a:r>
              <a:rPr lang="en-US"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The dataset is sourced from Kaggle </a:t>
            </a:r>
            <a:endParaRPr sz="20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0000"/>
              </a:lnSpc>
              <a:spcBef>
                <a:spcPts val="0"/>
              </a:spcBef>
              <a:spcAft>
                <a:spcPts val="0"/>
              </a:spcAft>
              <a:buNone/>
            </a:pPr>
            <a:r>
              <a:rPr lang="en-US" sz="2000" b="0" i="0" u="sng" strike="noStrike" cap="none" dirty="0">
                <a:solidFill>
                  <a:srgbClr val="546321"/>
                </a:solidFill>
                <a:latin typeface="Times New Roman" panose="02020603050405020304" pitchFamily="18" charset="0"/>
                <a:ea typeface="Times New Roman"/>
                <a:cs typeface="Times New Roman" panose="02020603050405020304" pitchFamily="18" charset="0"/>
                <a:sym typeface="Times New Roman"/>
                <a:hlinkClick r:id="rId3">
                  <a:extLst>
                    <a:ext uri="{A12FA001-AC4F-418D-AE19-62706E023703}">
                      <ahyp:hlinkClr xmlns:ahyp="http://schemas.microsoft.com/office/drawing/2018/hyperlinkcolor" val="tx"/>
                    </a:ext>
                  </a:extLst>
                </a:hlinkClick>
              </a:rPr>
              <a:t>https://www.kaggle.com/datasets/lainguyn123/student-performance-factors/data</a:t>
            </a:r>
            <a:endParaRPr sz="2000" b="0" i="0" u="sng" strike="noStrike" cap="none" dirty="0">
              <a:solidFill>
                <a:srgbClr val="54632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0000"/>
              </a:lnSpc>
              <a:spcBef>
                <a:spcPts val="0"/>
              </a:spcBef>
              <a:spcAft>
                <a:spcPts val="0"/>
              </a:spcAft>
              <a:buNone/>
            </a:pPr>
            <a:endParaRPr sz="2000" b="0" i="0" u="sng" strike="noStrike" cap="none" dirty="0">
              <a:solidFill>
                <a:srgbClr val="546321"/>
              </a:solidFill>
              <a:latin typeface="Times New Roman" panose="02020603050405020304" pitchFamily="18" charset="0"/>
              <a:ea typeface="Times New Roman"/>
              <a:cs typeface="Times New Roman" panose="02020603050405020304" pitchFamily="18" charset="0"/>
              <a:sym typeface="Times New Roman"/>
            </a:endParaRPr>
          </a:p>
          <a:p>
            <a:pPr marL="0" marR="0" lvl="1" indent="0" algn="l" rtl="0">
              <a:lnSpc>
                <a:spcPct val="100000"/>
              </a:lnSpc>
              <a:spcBef>
                <a:spcPts val="0"/>
              </a:spcBef>
              <a:spcAft>
                <a:spcPts val="0"/>
              </a:spcAft>
              <a:buNone/>
            </a:pPr>
            <a:r>
              <a:rPr lang="en-US" sz="20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Dataset Description:</a:t>
            </a:r>
            <a:endParaRPr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1" indent="0" algn="l" rtl="0">
              <a:lnSpc>
                <a:spcPct val="100000"/>
              </a:lnSpc>
              <a:spcBef>
                <a:spcPts val="0"/>
              </a:spcBef>
              <a:spcAft>
                <a:spcPts val="0"/>
              </a:spcAft>
              <a:buNone/>
            </a:pPr>
            <a:r>
              <a:rPr lang="en-US"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The dataset contains 6607 rows and 20 columns, provides a comprehensive overview of various factors affecting student performance in exams.</a:t>
            </a:r>
            <a:endParaRPr sz="2000" b="0" i="0" u="sng" strike="noStrike" cap="none" dirty="0">
              <a:solidFill>
                <a:srgbClr val="54632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457200" y="478970"/>
            <a:ext cx="8229600" cy="775077"/>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b="1" dirty="0">
                <a:solidFill>
                  <a:schemeClr val="accent1">
                    <a:lumMod val="75000"/>
                  </a:schemeClr>
                </a:solidFill>
                <a:latin typeface="Times New Roman"/>
                <a:ea typeface="Times New Roman"/>
                <a:cs typeface="Times New Roman"/>
                <a:sym typeface="Times New Roman"/>
              </a:rPr>
              <a:t>DATASET DESCRIPTION</a:t>
            </a:r>
            <a:endParaRPr dirty="0">
              <a:solidFill>
                <a:schemeClr val="accent1">
                  <a:lumMod val="75000"/>
                </a:schemeClr>
              </a:solidFill>
            </a:endParaRPr>
          </a:p>
        </p:txBody>
      </p:sp>
      <p:sp>
        <p:nvSpPr>
          <p:cNvPr id="99" name="Google Shape;99;p3"/>
          <p:cNvSpPr/>
          <p:nvPr/>
        </p:nvSpPr>
        <p:spPr>
          <a:xfrm>
            <a:off x="928915" y="1806957"/>
            <a:ext cx="8215085" cy="3730317"/>
          </a:xfrm>
          <a:prstGeom prst="rect">
            <a:avLst/>
          </a:prstGeom>
          <a:noFill/>
          <a:ln>
            <a:noFill/>
          </a:ln>
        </p:spPr>
        <p:txBody>
          <a:bodyPr spcFirstLastPara="1" wrap="square" lIns="91425" tIns="45700" rIns="91425" bIns="45700" anchor="ctr" anchorCtr="0">
            <a:spAutoFit/>
          </a:bodyPr>
          <a:lstStyle/>
          <a:p>
            <a:pPr marL="342900" marR="0" lvl="0" indent="-342900" algn="l" rtl="0">
              <a:lnSpc>
                <a:spcPct val="150000"/>
              </a:lnSpc>
              <a:spcBef>
                <a:spcPts val="0"/>
              </a:spcBef>
              <a:spcAft>
                <a:spcPts val="0"/>
              </a:spcAft>
              <a:buClr>
                <a:schemeClr val="dk1"/>
              </a:buClr>
              <a:buSzPts val="2000"/>
              <a:buFont typeface="Noto Sans Symbols"/>
              <a:buChar char="⮚"/>
            </a:pPr>
            <a:r>
              <a:rPr lang="en-US" sz="2000" b="1" i="0" u="none" strike="noStrike" cap="none">
                <a:solidFill>
                  <a:schemeClr val="dk1"/>
                </a:solidFill>
                <a:latin typeface="Times New Roman"/>
                <a:ea typeface="Times New Roman"/>
                <a:cs typeface="Times New Roman"/>
                <a:sym typeface="Times New Roman"/>
              </a:rPr>
              <a:t>Hours Studied : </a:t>
            </a:r>
            <a:r>
              <a:rPr lang="en-US" sz="2000" b="0" i="0" u="none" strike="noStrike" cap="none">
                <a:solidFill>
                  <a:schemeClr val="dk1"/>
                </a:solidFill>
                <a:latin typeface="Times New Roman"/>
                <a:ea typeface="Times New Roman"/>
                <a:cs typeface="Times New Roman"/>
                <a:sym typeface="Times New Roman"/>
              </a:rPr>
              <a:t>Number of hours spent studying per week.</a:t>
            </a:r>
            <a:endParaRPr sz="20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2000"/>
              <a:buFont typeface="Noto Sans Symbols"/>
              <a:buChar char="⮚"/>
            </a:pPr>
            <a:r>
              <a:rPr lang="en-US" sz="2000" b="1" i="0" u="none" strike="noStrike" cap="none">
                <a:solidFill>
                  <a:schemeClr val="dk1"/>
                </a:solidFill>
                <a:latin typeface="Times New Roman"/>
                <a:ea typeface="Times New Roman"/>
                <a:cs typeface="Times New Roman"/>
                <a:sym typeface="Times New Roman"/>
              </a:rPr>
              <a:t>Attendence :</a:t>
            </a:r>
            <a:r>
              <a:rPr lang="en-US" sz="2000" b="0" i="0" u="none" strike="noStrike" cap="none">
                <a:solidFill>
                  <a:schemeClr val="dk1"/>
                </a:solidFill>
                <a:latin typeface="Times New Roman"/>
                <a:ea typeface="Times New Roman"/>
                <a:cs typeface="Times New Roman"/>
                <a:sym typeface="Times New Roman"/>
              </a:rPr>
              <a:t> Percentage of classes attended.</a:t>
            </a:r>
            <a:endParaRPr/>
          </a:p>
          <a:p>
            <a:pPr marL="342900" marR="0" lvl="0" indent="-342900" algn="l" rtl="0">
              <a:lnSpc>
                <a:spcPct val="150000"/>
              </a:lnSpc>
              <a:spcBef>
                <a:spcPts val="0"/>
              </a:spcBef>
              <a:spcAft>
                <a:spcPts val="0"/>
              </a:spcAft>
              <a:buClr>
                <a:schemeClr val="dk1"/>
              </a:buClr>
              <a:buSzPts val="2000"/>
              <a:buFont typeface="Noto Sans Symbols"/>
              <a:buChar char="⮚"/>
            </a:pPr>
            <a:r>
              <a:rPr lang="en-US" sz="2000" b="1" i="0" u="none" strike="noStrike" cap="none">
                <a:solidFill>
                  <a:schemeClr val="dk1"/>
                </a:solidFill>
                <a:latin typeface="Times New Roman"/>
                <a:ea typeface="Times New Roman"/>
                <a:cs typeface="Times New Roman"/>
                <a:sym typeface="Times New Roman"/>
              </a:rPr>
              <a:t>Teacher Quality :</a:t>
            </a:r>
            <a:r>
              <a:rPr lang="en-US" sz="2000" b="0" i="0" u="none" strike="noStrike" cap="none">
                <a:solidFill>
                  <a:schemeClr val="dk1"/>
                </a:solidFill>
                <a:latin typeface="Times New Roman"/>
                <a:ea typeface="Times New Roman"/>
                <a:cs typeface="Times New Roman"/>
                <a:sym typeface="Times New Roman"/>
              </a:rPr>
              <a:t> Quality of the teachers (Low, Medium, High).</a:t>
            </a:r>
            <a:endParaRPr/>
          </a:p>
          <a:p>
            <a:pPr marL="342900" marR="0" lvl="0" indent="-342900" algn="l" rtl="0">
              <a:lnSpc>
                <a:spcPct val="150000"/>
              </a:lnSpc>
              <a:spcBef>
                <a:spcPts val="0"/>
              </a:spcBef>
              <a:spcAft>
                <a:spcPts val="0"/>
              </a:spcAft>
              <a:buClr>
                <a:schemeClr val="dk1"/>
              </a:buClr>
              <a:buSzPts val="2000"/>
              <a:buFont typeface="Noto Sans Symbols"/>
              <a:buChar char="⮚"/>
            </a:pPr>
            <a:r>
              <a:rPr lang="en-US" sz="2000" b="1" i="0" u="none" strike="noStrike" cap="none">
                <a:solidFill>
                  <a:schemeClr val="dk1"/>
                </a:solidFill>
                <a:latin typeface="Times New Roman"/>
                <a:ea typeface="Times New Roman"/>
                <a:cs typeface="Times New Roman"/>
                <a:sym typeface="Times New Roman"/>
              </a:rPr>
              <a:t>Learning Disabilities:</a:t>
            </a:r>
            <a:r>
              <a:rPr lang="en-US" sz="2000" b="0" i="0" u="none" strike="noStrike" cap="none">
                <a:solidFill>
                  <a:schemeClr val="dk1"/>
                </a:solidFill>
                <a:latin typeface="Times New Roman"/>
                <a:ea typeface="Times New Roman"/>
                <a:cs typeface="Times New Roman"/>
                <a:sym typeface="Times New Roman"/>
              </a:rPr>
              <a:t> Presence of learning disabilities (Yes, No).</a:t>
            </a:r>
            <a:endParaRPr/>
          </a:p>
          <a:p>
            <a:pPr marL="342900" marR="0" lvl="0" indent="-342900" algn="l" rtl="0">
              <a:lnSpc>
                <a:spcPct val="150000"/>
              </a:lnSpc>
              <a:spcBef>
                <a:spcPts val="0"/>
              </a:spcBef>
              <a:spcAft>
                <a:spcPts val="0"/>
              </a:spcAft>
              <a:buClr>
                <a:schemeClr val="dk1"/>
              </a:buClr>
              <a:buSzPts val="2000"/>
              <a:buFont typeface="Noto Sans Symbols"/>
              <a:buChar char="⮚"/>
            </a:pPr>
            <a:r>
              <a:rPr lang="en-US" sz="2000" b="1" i="0" u="none" strike="noStrike" cap="none">
                <a:solidFill>
                  <a:schemeClr val="dk1"/>
                </a:solidFill>
                <a:latin typeface="Times New Roman"/>
                <a:ea typeface="Times New Roman"/>
                <a:cs typeface="Times New Roman"/>
                <a:sym typeface="Times New Roman"/>
              </a:rPr>
              <a:t>Parental Education Level:</a:t>
            </a:r>
            <a:r>
              <a:rPr lang="en-US" sz="2000" b="0" i="0" u="none" strike="noStrike" cap="none">
                <a:solidFill>
                  <a:schemeClr val="dk1"/>
                </a:solidFill>
                <a:latin typeface="Times New Roman"/>
                <a:ea typeface="Times New Roman"/>
                <a:cs typeface="Times New Roman"/>
                <a:sym typeface="Times New Roman"/>
              </a:rPr>
              <a:t> Highest education level of parents (High School, College, Postgraduate).</a:t>
            </a:r>
            <a:endParaRPr/>
          </a:p>
          <a:p>
            <a:pPr marL="342900" marR="0" lvl="0" indent="-342900" algn="l" rtl="0">
              <a:lnSpc>
                <a:spcPct val="150000"/>
              </a:lnSpc>
              <a:spcBef>
                <a:spcPts val="0"/>
              </a:spcBef>
              <a:spcAft>
                <a:spcPts val="0"/>
              </a:spcAft>
              <a:buClr>
                <a:schemeClr val="dk1"/>
              </a:buClr>
              <a:buSzPts val="2000"/>
              <a:buFont typeface="Noto Sans Symbols"/>
              <a:buChar char="⮚"/>
            </a:pPr>
            <a:r>
              <a:rPr lang="en-US" sz="2000" b="1" i="0" u="none" strike="noStrike" cap="none">
                <a:solidFill>
                  <a:schemeClr val="dk1"/>
                </a:solidFill>
                <a:latin typeface="Times New Roman"/>
                <a:ea typeface="Times New Roman"/>
                <a:cs typeface="Times New Roman"/>
                <a:sym typeface="Times New Roman"/>
              </a:rPr>
              <a:t>Gender :</a:t>
            </a:r>
            <a:r>
              <a:rPr lang="en-US" sz="2000" b="0" i="0" u="none" strike="noStrike" cap="none">
                <a:solidFill>
                  <a:schemeClr val="dk1"/>
                </a:solidFill>
                <a:latin typeface="Times New Roman"/>
                <a:ea typeface="Times New Roman"/>
                <a:cs typeface="Times New Roman"/>
                <a:sym typeface="Times New Roman"/>
              </a:rPr>
              <a:t> Gender of the student (Male, Female).</a:t>
            </a:r>
            <a:endParaRPr/>
          </a:p>
          <a:p>
            <a:pPr marL="342900" marR="0" lvl="0" indent="-342900" algn="l" rtl="0">
              <a:lnSpc>
                <a:spcPct val="150000"/>
              </a:lnSpc>
              <a:spcBef>
                <a:spcPts val="0"/>
              </a:spcBef>
              <a:spcAft>
                <a:spcPts val="0"/>
              </a:spcAft>
              <a:buClr>
                <a:schemeClr val="dk1"/>
              </a:buClr>
              <a:buSzPts val="2000"/>
              <a:buFont typeface="Noto Sans Symbols"/>
              <a:buChar char="⮚"/>
            </a:pPr>
            <a:r>
              <a:rPr lang="en-US" sz="2000" b="1" i="0" u="none" strike="noStrike" cap="none">
                <a:solidFill>
                  <a:schemeClr val="dk1"/>
                </a:solidFill>
                <a:latin typeface="Times New Roman"/>
                <a:ea typeface="Times New Roman"/>
                <a:cs typeface="Times New Roman"/>
                <a:sym typeface="Times New Roman"/>
              </a:rPr>
              <a:t>Exam Score :</a:t>
            </a:r>
            <a:r>
              <a:rPr lang="en-US" sz="2000" b="0" i="0" u="none" strike="noStrike" cap="none">
                <a:solidFill>
                  <a:schemeClr val="dk1"/>
                </a:solidFill>
                <a:latin typeface="Times New Roman"/>
                <a:ea typeface="Times New Roman"/>
                <a:cs typeface="Times New Roman"/>
                <a:sym typeface="Times New Roman"/>
              </a:rPr>
              <a:t> Final exam score.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body" idx="1"/>
          </p:nvPr>
        </p:nvSpPr>
        <p:spPr>
          <a:xfrm>
            <a:off x="725225" y="1238088"/>
            <a:ext cx="8061649" cy="5355217"/>
          </a:xfrm>
          <a:prstGeom prst="rect">
            <a:avLst/>
          </a:prstGeom>
          <a:noFill/>
          <a:ln>
            <a:noFill/>
          </a:ln>
        </p:spPr>
        <p:txBody>
          <a:bodyPr spcFirstLastPara="1" wrap="square" lIns="91425" tIns="45700" rIns="91425" bIns="45700" anchor="t" anchorCtr="0">
            <a:noAutofit/>
          </a:bodyPr>
          <a:lstStyle/>
          <a:p>
            <a:pPr marL="342900" indent="-342900" algn="just">
              <a:lnSpc>
                <a:spcPct val="150000"/>
              </a:lnSpc>
              <a:buSzPts val="1000"/>
            </a:pPr>
            <a:r>
              <a:rPr lang="en-US" b="1" dirty="0">
                <a:latin typeface="Times New Roman" panose="02020603050405020304" pitchFamily="18" charset="0"/>
                <a:ea typeface="Times New Roman"/>
                <a:cs typeface="Times New Roman" panose="02020603050405020304" pitchFamily="18" charset="0"/>
                <a:sym typeface="Times New Roman"/>
              </a:rPr>
              <a:t>Missing Value Handling</a:t>
            </a:r>
            <a:r>
              <a:rPr lang="en-US" dirty="0">
                <a:latin typeface="Times New Roman" panose="02020603050405020304" pitchFamily="18" charset="0"/>
                <a:ea typeface="Times New Roman"/>
                <a:cs typeface="Times New Roman" panose="02020603050405020304" pitchFamily="18" charset="0"/>
                <a:sym typeface="Times New Roman"/>
              </a:rPr>
              <a:t>: </a:t>
            </a:r>
            <a:r>
              <a:rPr lang="en-IN" sz="1800" dirty="0">
                <a:solidFill>
                  <a:srgbClr val="000000"/>
                </a:solidFill>
                <a:effectLst/>
                <a:latin typeface="Times New Roman" panose="02020603050405020304" pitchFamily="18" charset="0"/>
                <a:ea typeface="Noto Sans Symbols"/>
                <a:cs typeface="Times New Roman" panose="02020603050405020304" pitchFamily="18" charset="0"/>
              </a:rPr>
              <a:t>Missing values were addressed by either removing incomplete rows or imputing values where appropriate, depending on the data's context and impact.</a:t>
            </a:r>
          </a:p>
          <a:p>
            <a:pPr marL="342900" indent="-342900" algn="just">
              <a:lnSpc>
                <a:spcPct val="150000"/>
              </a:lnSpc>
              <a:buSzPts val="1000"/>
              <a:buFont typeface="Wingdings" panose="05000000000000000000" pitchFamily="2" charset="2"/>
              <a:buChar char="Ø"/>
            </a:pPr>
            <a:r>
              <a:rPr lang="en-IN" sz="1800" b="1" dirty="0">
                <a:solidFill>
                  <a:srgbClr val="000000"/>
                </a:solidFill>
                <a:effectLst/>
                <a:latin typeface="Times New Roman" panose="02020603050405020304" pitchFamily="18" charset="0"/>
                <a:ea typeface="Noto Sans Symbols"/>
                <a:cs typeface="Times New Roman" panose="02020603050405020304" pitchFamily="18" charset="0"/>
              </a:rPr>
              <a:t>Data Types:</a:t>
            </a:r>
            <a:r>
              <a:rPr lang="en-IN" sz="1800" dirty="0">
                <a:solidFill>
                  <a:srgbClr val="000000"/>
                </a:solidFill>
                <a:effectLst/>
                <a:latin typeface="Times New Roman" panose="02020603050405020304" pitchFamily="18" charset="0"/>
                <a:ea typeface="Noto Sans Symbols"/>
                <a:cs typeface="Times New Roman" panose="02020603050405020304" pitchFamily="18" charset="0"/>
              </a:rPr>
              <a:t> Columns were converted into appropriate data types for analysis, such as converting categorical data into numerical labels and ensuring consistency in variables like hours of study and attendance.</a:t>
            </a:r>
            <a:endParaRPr lang="en-IN" sz="1800" dirty="0">
              <a:latin typeface="Times New Roman" panose="02020603050405020304" pitchFamily="18" charset="0"/>
              <a:ea typeface="Noto Sans Symbols"/>
              <a:cs typeface="Times New Roman" panose="02020603050405020304" pitchFamily="18" charset="0"/>
            </a:endParaRPr>
          </a:p>
          <a:p>
            <a:pPr marL="342900" indent="-342900" algn="just">
              <a:lnSpc>
                <a:spcPct val="150000"/>
              </a:lnSpc>
              <a:buSzPts val="1000"/>
              <a:buFont typeface="Wingdings" panose="05000000000000000000" pitchFamily="2" charset="2"/>
              <a:buChar char="Ø"/>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Handling Outliers</a:t>
            </a:r>
            <a:r>
              <a:rPr lang="en-IN" sz="1800" b="1" dirty="0">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Outliers in numerical columns, such as study hours and exam scores, were identified and handled appropriately. Values that appeared unusually high or low, like excessive study hours or outlier exam scores, were either corrected, capped, or removed if they were deemed unrealistic. This step ensures that extreme values do not skew the analysis and provides a more accurate understanding of the data.</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7160" indent="0">
              <a:buNone/>
            </a:pPr>
            <a:endParaRPr lang="en-IN" sz="1800" dirty="0">
              <a:solidFill>
                <a:srgbClr val="000000"/>
              </a:solidFill>
              <a:effectLst/>
              <a:latin typeface="Noto Sans Symbols"/>
              <a:ea typeface="Noto Sans Symbols"/>
              <a:cs typeface="Noto Sans Symbols"/>
            </a:endParaRPr>
          </a:p>
          <a:p>
            <a:pPr marL="342900" lvl="0" indent="-342900" algn="just">
              <a:lnSpc>
                <a:spcPct val="150000"/>
              </a:lnSpc>
              <a:buSzPts val="1000"/>
              <a:buFont typeface="Wingdings" panose="05000000000000000000" pitchFamily="2" charset="2"/>
              <a:buChar char="Ø"/>
            </a:pPr>
            <a:endParaRPr lang="en-IN" sz="1800" dirty="0">
              <a:effectLst/>
              <a:latin typeface="Noto Sans Symbols"/>
              <a:ea typeface="Noto Sans Symbols"/>
              <a:cs typeface="Noto Sans Symbols"/>
            </a:endParaRPr>
          </a:p>
          <a:p>
            <a:pPr marL="457200" lvl="0" indent="-228600" algn="just" rtl="0">
              <a:lnSpc>
                <a:spcPct val="150000"/>
              </a:lnSpc>
              <a:spcBef>
                <a:spcPts val="0"/>
              </a:spcBef>
              <a:spcAft>
                <a:spcPts val="0"/>
              </a:spcAft>
              <a:buSzPts val="1640"/>
              <a:buFont typeface="Times New Roman"/>
              <a:buNone/>
            </a:pPr>
            <a:endParaRPr dirty="0">
              <a:latin typeface="Times New Roman"/>
              <a:ea typeface="Times New Roman"/>
              <a:cs typeface="Times New Roman"/>
              <a:sym typeface="Times New Roman"/>
            </a:endParaRPr>
          </a:p>
        </p:txBody>
      </p:sp>
      <p:sp>
        <p:nvSpPr>
          <p:cNvPr id="111" name="Google Shape;111;p5"/>
          <p:cNvSpPr txBox="1">
            <a:spLocks noGrp="1"/>
          </p:cNvSpPr>
          <p:nvPr>
            <p:ph type="title"/>
          </p:nvPr>
        </p:nvSpPr>
        <p:spPr>
          <a:xfrm>
            <a:off x="641249" y="598992"/>
            <a:ext cx="8229600" cy="555308"/>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b="1" dirty="0">
                <a:solidFill>
                  <a:schemeClr val="accent1">
                    <a:lumMod val="75000"/>
                  </a:schemeClr>
                </a:solidFill>
                <a:highlight>
                  <a:schemeClr val="lt1"/>
                </a:highlight>
                <a:latin typeface="Times New Roman"/>
                <a:ea typeface="Times New Roman"/>
                <a:cs typeface="Times New Roman"/>
                <a:sym typeface="Times New Roman"/>
              </a:rPr>
              <a:t>DATA PREPROCESSING</a:t>
            </a:r>
            <a:endParaRPr dirty="0">
              <a:solidFill>
                <a:schemeClr val="accent1">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953796" y="195557"/>
            <a:ext cx="7772400" cy="1017811"/>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b="1" dirty="0">
                <a:solidFill>
                  <a:schemeClr val="accent1">
                    <a:lumMod val="75000"/>
                  </a:schemeClr>
                </a:solidFill>
                <a:latin typeface="Times New Roman"/>
                <a:ea typeface="Times New Roman"/>
                <a:cs typeface="Times New Roman"/>
                <a:sym typeface="Times New Roman"/>
              </a:rPr>
              <a:t>DATASET MISSING VALUES VISUALIZATION</a:t>
            </a:r>
            <a:endParaRPr dirty="0">
              <a:solidFill>
                <a:schemeClr val="accent1">
                  <a:lumMod val="75000"/>
                </a:schemeClr>
              </a:solidFill>
            </a:endParaRPr>
          </a:p>
        </p:txBody>
      </p:sp>
      <p:pic>
        <p:nvPicPr>
          <p:cNvPr id="105" name="Google Shape;105;p4"/>
          <p:cNvPicPr preferRelativeResize="0"/>
          <p:nvPr/>
        </p:nvPicPr>
        <p:blipFill rotWithShape="1">
          <a:blip r:embed="rId3">
            <a:alphaModFix/>
          </a:blip>
          <a:srcRect/>
          <a:stretch/>
        </p:blipFill>
        <p:spPr>
          <a:xfrm>
            <a:off x="2078914" y="1436146"/>
            <a:ext cx="5861437" cy="52262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p:nvPr/>
        </p:nvSpPr>
        <p:spPr>
          <a:xfrm>
            <a:off x="698090" y="629265"/>
            <a:ext cx="8445910" cy="532449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1" i="0" u="none" strike="noStrike" cap="none" dirty="0">
                <a:solidFill>
                  <a:schemeClr val="accent1">
                    <a:lumMod val="75000"/>
                  </a:schemeClr>
                </a:solidFill>
                <a:latin typeface="Times New Roman"/>
                <a:ea typeface="Times New Roman"/>
                <a:cs typeface="Times New Roman"/>
                <a:sym typeface="Times New Roman"/>
              </a:rPr>
              <a:t>Questions:</a:t>
            </a:r>
            <a:endParaRPr sz="2000" b="1" dirty="0">
              <a:solidFill>
                <a:schemeClr val="accent1">
                  <a:lumMod val="75000"/>
                </a:schemeClr>
              </a:solidFill>
              <a:latin typeface="Times New Roman"/>
              <a:ea typeface="Times New Roman"/>
              <a:cs typeface="Times New Roman"/>
              <a:sym typeface="Times New Roman"/>
            </a:endParaRPr>
          </a:p>
          <a:p>
            <a:pPr marL="342900" marR="0" lvl="0" indent="-342900" algn="just" rtl="0">
              <a:lnSpc>
                <a:spcPct val="200000"/>
              </a:lnSpc>
              <a:spcBef>
                <a:spcPts val="0"/>
              </a:spcBef>
              <a:spcAft>
                <a:spcPts val="0"/>
              </a:spcAft>
              <a:buClr>
                <a:srgbClr val="000000"/>
              </a:buClr>
              <a:buSzPts val="1600"/>
              <a:buFont typeface="Arial"/>
              <a:buAutoNum type="arabicParenR"/>
            </a:pPr>
            <a:r>
              <a:rPr lang="en-US" sz="1600" b="1" i="0" u="none" strike="noStrike" cap="none" dirty="0">
                <a:solidFill>
                  <a:srgbClr val="000000"/>
                </a:solidFill>
                <a:latin typeface="Times New Roman"/>
                <a:ea typeface="Times New Roman"/>
                <a:cs typeface="Times New Roman"/>
                <a:sym typeface="Times New Roman"/>
              </a:rPr>
              <a:t>How does hours study co-relate with exam score?</a:t>
            </a:r>
          </a:p>
          <a:p>
            <a:pPr marL="342900" marR="0" lvl="0" indent="-342900" algn="just" rtl="0">
              <a:lnSpc>
                <a:spcPct val="200000"/>
              </a:lnSpc>
              <a:spcBef>
                <a:spcPts val="0"/>
              </a:spcBef>
              <a:spcAft>
                <a:spcPts val="0"/>
              </a:spcAft>
              <a:buClr>
                <a:srgbClr val="000000"/>
              </a:buClr>
              <a:buSzPts val="1600"/>
              <a:buFont typeface="Arial"/>
              <a:buAutoNum type="arabicParenR"/>
            </a:pPr>
            <a:endParaRPr lang="en-US" sz="1600" b="1" i="0" u="none" strike="noStrike" cap="none" dirty="0">
              <a:solidFill>
                <a:srgbClr val="000000"/>
              </a:solidFill>
              <a:latin typeface="Times New Roman"/>
              <a:ea typeface="Times New Roman"/>
              <a:cs typeface="Times New Roman"/>
              <a:sym typeface="Times New Roman"/>
            </a:endParaRPr>
          </a:p>
          <a:p>
            <a:pPr marR="0" lvl="0" algn="just" rtl="0">
              <a:lnSpc>
                <a:spcPct val="200000"/>
              </a:lnSpc>
              <a:spcBef>
                <a:spcPts val="0"/>
              </a:spcBef>
              <a:spcAft>
                <a:spcPts val="0"/>
              </a:spcAft>
              <a:buClr>
                <a:srgbClr val="000000"/>
              </a:buClr>
              <a:buSzPts val="1600"/>
            </a:pPr>
            <a:endParaRPr lang="en-US" sz="1600" b="1" dirty="0">
              <a:latin typeface="Times New Roman"/>
              <a:ea typeface="Times New Roman"/>
              <a:cs typeface="Times New Roman"/>
              <a:sym typeface="Times New Roman"/>
            </a:endParaRPr>
          </a:p>
          <a:p>
            <a:pPr marR="0" lvl="0" algn="just" rtl="0">
              <a:lnSpc>
                <a:spcPct val="200000"/>
              </a:lnSpc>
              <a:spcBef>
                <a:spcPts val="0"/>
              </a:spcBef>
              <a:spcAft>
                <a:spcPts val="0"/>
              </a:spcAft>
              <a:buClr>
                <a:srgbClr val="000000"/>
              </a:buClr>
              <a:buSzPts val="1600"/>
            </a:pPr>
            <a:endParaRPr lang="en-US" sz="1600" b="1" dirty="0">
              <a:latin typeface="Times New Roman"/>
              <a:ea typeface="Times New Roman"/>
              <a:cs typeface="Times New Roman"/>
              <a:sym typeface="Times New Roman"/>
            </a:endParaRPr>
          </a:p>
          <a:p>
            <a:pPr marR="0" lvl="0" algn="just" rtl="0">
              <a:lnSpc>
                <a:spcPct val="200000"/>
              </a:lnSpc>
              <a:spcBef>
                <a:spcPts val="0"/>
              </a:spcBef>
              <a:spcAft>
                <a:spcPts val="0"/>
              </a:spcAft>
              <a:buClr>
                <a:srgbClr val="000000"/>
              </a:buClr>
              <a:buSzPts val="1600"/>
            </a:pPr>
            <a:endParaRPr lang="en-US" sz="1600" b="1" dirty="0">
              <a:latin typeface="Times New Roman"/>
              <a:ea typeface="Times New Roman"/>
              <a:cs typeface="Times New Roman"/>
              <a:sym typeface="Times New Roman"/>
            </a:endParaRPr>
          </a:p>
          <a:p>
            <a:pPr marR="0" lvl="0" algn="just" rtl="0">
              <a:lnSpc>
                <a:spcPct val="200000"/>
              </a:lnSpc>
              <a:spcBef>
                <a:spcPts val="0"/>
              </a:spcBef>
              <a:spcAft>
                <a:spcPts val="0"/>
              </a:spcAft>
              <a:buClr>
                <a:srgbClr val="000000"/>
              </a:buClr>
              <a:buSzPts val="1600"/>
            </a:pPr>
            <a:endParaRPr lang="en-US" sz="1600" b="1" dirty="0">
              <a:latin typeface="Times New Roman"/>
              <a:ea typeface="Times New Roman"/>
              <a:cs typeface="Times New Roman"/>
              <a:sym typeface="Times New Roman"/>
            </a:endParaRPr>
          </a:p>
          <a:p>
            <a:pPr marR="0" lvl="0" algn="just" rtl="0">
              <a:lnSpc>
                <a:spcPct val="200000"/>
              </a:lnSpc>
              <a:spcBef>
                <a:spcPts val="0"/>
              </a:spcBef>
              <a:spcAft>
                <a:spcPts val="0"/>
              </a:spcAft>
              <a:buClr>
                <a:srgbClr val="000000"/>
              </a:buClr>
              <a:buSzPts val="1600"/>
            </a:pPr>
            <a:r>
              <a:rPr lang="en-US" sz="1600" b="1" dirty="0">
                <a:latin typeface="Times New Roman"/>
                <a:ea typeface="Times New Roman"/>
                <a:cs typeface="Times New Roman"/>
                <a:sym typeface="Times New Roman"/>
              </a:rPr>
              <a:t>Inference</a:t>
            </a:r>
          </a:p>
          <a:p>
            <a:pPr marR="0" lvl="0" algn="just" rtl="0">
              <a:lnSpc>
                <a:spcPct val="150000"/>
              </a:lnSpc>
              <a:spcBef>
                <a:spcPts val="0"/>
              </a:spcBef>
              <a:spcAft>
                <a:spcPts val="0"/>
              </a:spcAft>
              <a:buClr>
                <a:srgbClr val="000000"/>
              </a:buClr>
              <a:buSzPts val="1600"/>
            </a:pPr>
            <a:r>
              <a:rPr lang="en-US" sz="1600" dirty="0">
                <a:latin typeface="Times New Roman"/>
                <a:ea typeface="Times New Roman"/>
                <a:cs typeface="Times New Roman"/>
                <a:sym typeface="Times New Roman"/>
              </a:rPr>
              <a:t>The report suggests that students who spend the most time studying—those studying 31 to 40 hours a week—tend to achieve the highest scores, with an average of 70.01. They are followed by students who study 21 to 30 hours, averaging 68.52, then those studying 11 to 20 hours with an average score of 66.18, and finally, students who study 1 to 10 hours, who score an average of 65.43.</a:t>
            </a:r>
          </a:p>
        </p:txBody>
      </p:sp>
      <p:pic>
        <p:nvPicPr>
          <p:cNvPr id="2" name="image7.png">
            <a:extLst>
              <a:ext uri="{FF2B5EF4-FFF2-40B4-BE49-F238E27FC236}">
                <a16:creationId xmlns:a16="http://schemas.microsoft.com/office/drawing/2014/main" id="{E78E707F-6469-A8C8-320C-937A3B450831}"/>
              </a:ext>
            </a:extLst>
          </p:cNvPr>
          <p:cNvPicPr/>
          <p:nvPr/>
        </p:nvPicPr>
        <p:blipFill>
          <a:blip r:embed="rId3"/>
          <a:srcRect/>
          <a:stretch>
            <a:fillRect/>
          </a:stretch>
        </p:blipFill>
        <p:spPr>
          <a:xfrm>
            <a:off x="1844603" y="1713271"/>
            <a:ext cx="4373245" cy="2133600"/>
          </a:xfrm>
          <a:prstGeom prst="rect">
            <a:avLst/>
          </a:prstGeo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1CA4-93B7-5D6F-1E42-7E4D57DE6F8A}"/>
              </a:ext>
            </a:extLst>
          </p:cNvPr>
          <p:cNvSpPr>
            <a:spLocks noGrp="1"/>
          </p:cNvSpPr>
          <p:nvPr>
            <p:ph type="title"/>
          </p:nvPr>
        </p:nvSpPr>
        <p:spPr>
          <a:xfrm>
            <a:off x="422787" y="353960"/>
            <a:ext cx="8652387" cy="6125498"/>
          </a:xfrm>
        </p:spPr>
        <p:txBody>
          <a:bodyPr/>
          <a:lstStyle/>
          <a:p>
            <a:pPr marL="342900" marR="0" lvl="0" indent="-342900" rtl="0">
              <a:lnSpc>
                <a:spcPct val="200000"/>
              </a:lnSpc>
              <a:spcBef>
                <a:spcPts val="0"/>
              </a:spcBef>
              <a:spcAft>
                <a:spcPts val="0"/>
              </a:spcAft>
            </a:pPr>
            <a:r>
              <a:rPr lang="en-US" sz="1600" b="1" dirty="0">
                <a:solidFill>
                  <a:srgbClr val="000000"/>
                </a:solidFill>
                <a:latin typeface="Times New Roman"/>
                <a:ea typeface="Times New Roman"/>
                <a:cs typeface="Times New Roman"/>
                <a:sym typeface="Times New Roman"/>
              </a:rPr>
              <a:t>       2)   </a:t>
            </a:r>
            <a:r>
              <a:rPr lang="en-US" sz="1600" b="1" i="0" u="none" strike="noStrike" cap="none" dirty="0">
                <a:solidFill>
                  <a:srgbClr val="000000"/>
                </a:solidFill>
                <a:latin typeface="Times New Roman"/>
                <a:ea typeface="Times New Roman"/>
                <a:cs typeface="Times New Roman"/>
                <a:sym typeface="Times New Roman"/>
              </a:rPr>
              <a:t>Create a Measure to Calculate the Average Exam Scores of the Students ?</a:t>
            </a:r>
            <a:br>
              <a:rPr lang="en-US" sz="2000" dirty="0">
                <a:solidFill>
                  <a:srgbClr val="000000"/>
                </a:solidFill>
                <a:latin typeface="Times New Roman"/>
                <a:ea typeface="Times New Roman"/>
                <a:cs typeface="Times New Roman"/>
                <a:sym typeface="Times New Roman"/>
              </a:rPr>
            </a:br>
            <a:br>
              <a:rPr lang="en-US" sz="2000" dirty="0">
                <a:solidFill>
                  <a:srgbClr val="000000"/>
                </a:solidFill>
                <a:latin typeface="Times New Roman"/>
                <a:ea typeface="Times New Roman"/>
                <a:cs typeface="Times New Roman"/>
                <a:sym typeface="Times New Roman"/>
              </a:rPr>
            </a:br>
            <a:br>
              <a:rPr lang="en-US" sz="2000" dirty="0">
                <a:solidFill>
                  <a:srgbClr val="000000"/>
                </a:solidFill>
                <a:latin typeface="Times New Roman"/>
                <a:ea typeface="Times New Roman"/>
                <a:cs typeface="Times New Roman"/>
                <a:sym typeface="Times New Roman"/>
              </a:rPr>
            </a:br>
            <a:br>
              <a:rPr lang="en-US" sz="2000" dirty="0">
                <a:solidFill>
                  <a:srgbClr val="000000"/>
                </a:solidFill>
                <a:latin typeface="Times New Roman"/>
                <a:ea typeface="Times New Roman"/>
                <a:cs typeface="Times New Roman"/>
                <a:sym typeface="Times New Roman"/>
              </a:rPr>
            </a:br>
            <a:br>
              <a:rPr lang="en-US" sz="2000" dirty="0">
                <a:solidFill>
                  <a:srgbClr val="000000"/>
                </a:solidFill>
                <a:latin typeface="Times New Roman"/>
                <a:ea typeface="Times New Roman"/>
                <a:cs typeface="Times New Roman"/>
                <a:sym typeface="Times New Roman"/>
              </a:rPr>
            </a:br>
            <a:r>
              <a:rPr lang="en-US" sz="2000" b="1" dirty="0">
                <a:solidFill>
                  <a:srgbClr val="000000"/>
                </a:solidFill>
                <a:latin typeface="Times New Roman"/>
                <a:ea typeface="Times New Roman"/>
                <a:cs typeface="Times New Roman"/>
                <a:sym typeface="Times New Roman"/>
              </a:rPr>
              <a:t>Inference:</a:t>
            </a:r>
            <a:br>
              <a:rPr lang="en-US" sz="2000" dirty="0">
                <a:solidFill>
                  <a:srgbClr val="000000"/>
                </a:solidFill>
                <a:latin typeface="Times New Roman"/>
                <a:ea typeface="Times New Roman"/>
                <a:cs typeface="Times New Roman"/>
                <a:sym typeface="Times New Roman"/>
              </a:rPr>
            </a:br>
            <a:r>
              <a:rPr lang="en-US" sz="2000" dirty="0">
                <a:solidFill>
                  <a:srgbClr val="000000"/>
                </a:solidFill>
                <a:latin typeface="Times New Roman"/>
                <a:ea typeface="Times New Roman"/>
                <a:cs typeface="Times New Roman"/>
                <a:sym typeface="Times New Roman"/>
              </a:rPr>
              <a:t>We can see that the average score of students is 67.24.</a:t>
            </a:r>
            <a:br>
              <a:rPr lang="en-US" sz="2000" dirty="0">
                <a:solidFill>
                  <a:srgbClr val="000000"/>
                </a:solidFill>
                <a:latin typeface="Times New Roman"/>
                <a:ea typeface="Times New Roman"/>
                <a:cs typeface="Times New Roman"/>
                <a:sym typeface="Times New Roman"/>
              </a:rPr>
            </a:br>
            <a:br>
              <a:rPr lang="en-US" sz="3200" dirty="0">
                <a:latin typeface="Times New Roman"/>
                <a:ea typeface="Times New Roman"/>
                <a:cs typeface="Times New Roman"/>
                <a:sym typeface="Times New Roman"/>
              </a:rPr>
            </a:br>
            <a:endParaRPr lang="en-IN" sz="1600" dirty="0"/>
          </a:p>
        </p:txBody>
      </p:sp>
      <p:pic>
        <p:nvPicPr>
          <p:cNvPr id="3" name="image4.png">
            <a:extLst>
              <a:ext uri="{FF2B5EF4-FFF2-40B4-BE49-F238E27FC236}">
                <a16:creationId xmlns:a16="http://schemas.microsoft.com/office/drawing/2014/main" id="{39ECAB73-B30D-32D7-348B-23BD617F108E}"/>
              </a:ext>
            </a:extLst>
          </p:cNvPr>
          <p:cNvPicPr/>
          <p:nvPr/>
        </p:nvPicPr>
        <p:blipFill>
          <a:blip r:embed="rId2"/>
          <a:srcRect/>
          <a:stretch>
            <a:fillRect/>
          </a:stretch>
        </p:blipFill>
        <p:spPr>
          <a:xfrm>
            <a:off x="2236532" y="1655662"/>
            <a:ext cx="3333750" cy="1969984"/>
          </a:xfrm>
          <a:prstGeom prst="rect">
            <a:avLst/>
          </a:prstGeom>
          <a:ln/>
        </p:spPr>
      </p:pic>
    </p:spTree>
    <p:extLst>
      <p:ext uri="{BB962C8B-B14F-4D97-AF65-F5344CB8AC3E}">
        <p14:creationId xmlns:p14="http://schemas.microsoft.com/office/powerpoint/2010/main" val="1276549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0F10D9A5-C50C-246A-9A27-74788B1E1CF8}"/>
            </a:ext>
          </a:extLst>
        </p:cNvPr>
        <p:cNvGrpSpPr/>
        <p:nvPr/>
      </p:nvGrpSpPr>
      <p:grpSpPr>
        <a:xfrm>
          <a:off x="0" y="0"/>
          <a:ext cx="0" cy="0"/>
          <a:chOff x="0" y="0"/>
          <a:chExt cx="0" cy="0"/>
        </a:xfrm>
      </p:grpSpPr>
      <p:sp>
        <p:nvSpPr>
          <p:cNvPr id="116" name="Google Shape;116;p6">
            <a:extLst>
              <a:ext uri="{FF2B5EF4-FFF2-40B4-BE49-F238E27FC236}">
                <a16:creationId xmlns:a16="http://schemas.microsoft.com/office/drawing/2014/main" id="{498AA46D-98BC-ADA9-64E4-447E85AF21F5}"/>
              </a:ext>
            </a:extLst>
          </p:cNvPr>
          <p:cNvSpPr txBox="1"/>
          <p:nvPr/>
        </p:nvSpPr>
        <p:spPr>
          <a:xfrm>
            <a:off x="698090" y="629265"/>
            <a:ext cx="8445910" cy="5632271"/>
          </a:xfrm>
          <a:prstGeom prst="rect">
            <a:avLst/>
          </a:prstGeom>
          <a:noFill/>
          <a:ln>
            <a:noFill/>
          </a:ln>
        </p:spPr>
        <p:txBody>
          <a:bodyPr spcFirstLastPara="1" wrap="square" lIns="91425" tIns="45700" rIns="91425" bIns="45700" anchor="t" anchorCtr="0">
            <a:spAutoFit/>
          </a:bodyPr>
          <a:lstStyle/>
          <a:p>
            <a:pPr marR="0" lvl="0" algn="just" rtl="0">
              <a:lnSpc>
                <a:spcPct val="200000"/>
              </a:lnSpc>
              <a:spcBef>
                <a:spcPts val="0"/>
              </a:spcBef>
              <a:spcAft>
                <a:spcPts val="0"/>
              </a:spcAft>
              <a:buClr>
                <a:srgbClr val="000000"/>
              </a:buClr>
              <a:buSzPts val="1600"/>
            </a:pPr>
            <a:r>
              <a:rPr lang="en-US" sz="1600" b="1" dirty="0">
                <a:latin typeface="Times New Roman"/>
                <a:ea typeface="Times New Roman"/>
                <a:cs typeface="Times New Roman"/>
                <a:sym typeface="Times New Roman"/>
              </a:rPr>
              <a:t>3)</a:t>
            </a:r>
            <a:r>
              <a:rPr lang="en-US" sz="1600" b="0" i="0" u="none" strike="noStrike" cap="none" dirty="0">
                <a:solidFill>
                  <a:srgbClr val="000000"/>
                </a:solidFill>
                <a:latin typeface="Times New Roman"/>
                <a:ea typeface="Times New Roman"/>
                <a:cs typeface="Times New Roman"/>
                <a:sym typeface="Times New Roman"/>
              </a:rPr>
              <a:t> </a:t>
            </a:r>
            <a:r>
              <a:rPr lang="en-US" sz="1600" b="1" i="0" u="none" strike="noStrike" cap="none" dirty="0">
                <a:solidFill>
                  <a:srgbClr val="000000"/>
                </a:solidFill>
                <a:latin typeface="Times New Roman"/>
                <a:ea typeface="Times New Roman"/>
                <a:cs typeface="Times New Roman"/>
                <a:sym typeface="Times New Roman"/>
              </a:rPr>
              <a:t>How does parental involvement and Gender affect Exam score ?</a:t>
            </a:r>
          </a:p>
          <a:p>
            <a:pPr marR="0" lvl="0" algn="just" rtl="0">
              <a:lnSpc>
                <a:spcPct val="200000"/>
              </a:lnSpc>
              <a:spcBef>
                <a:spcPts val="0"/>
              </a:spcBef>
              <a:spcAft>
                <a:spcPts val="0"/>
              </a:spcAft>
              <a:buClr>
                <a:srgbClr val="000000"/>
              </a:buClr>
              <a:buSzPts val="1600"/>
            </a:pPr>
            <a:endParaRPr lang="en-US" sz="1600" b="1" i="0" u="none" strike="noStrike" cap="none" dirty="0">
              <a:solidFill>
                <a:srgbClr val="000000"/>
              </a:solidFill>
              <a:latin typeface="Times New Roman"/>
              <a:ea typeface="Times New Roman"/>
              <a:cs typeface="Times New Roman"/>
              <a:sym typeface="Times New Roman"/>
            </a:endParaRPr>
          </a:p>
          <a:p>
            <a:pPr marR="0" lvl="0" algn="just" rtl="0">
              <a:lnSpc>
                <a:spcPct val="200000"/>
              </a:lnSpc>
              <a:spcBef>
                <a:spcPts val="0"/>
              </a:spcBef>
              <a:spcAft>
                <a:spcPts val="0"/>
              </a:spcAft>
              <a:buClr>
                <a:srgbClr val="000000"/>
              </a:buClr>
              <a:buSzPts val="1600"/>
            </a:pPr>
            <a:endParaRPr lang="en-US" sz="1600" b="1" dirty="0">
              <a:latin typeface="Times New Roman"/>
              <a:ea typeface="Times New Roman"/>
              <a:cs typeface="Times New Roman"/>
              <a:sym typeface="Times New Roman"/>
            </a:endParaRPr>
          </a:p>
          <a:p>
            <a:pPr marR="0" lvl="0" algn="just" rtl="0">
              <a:lnSpc>
                <a:spcPct val="200000"/>
              </a:lnSpc>
              <a:spcBef>
                <a:spcPts val="0"/>
              </a:spcBef>
              <a:spcAft>
                <a:spcPts val="0"/>
              </a:spcAft>
              <a:buClr>
                <a:srgbClr val="000000"/>
              </a:buClr>
              <a:buSzPts val="1600"/>
            </a:pPr>
            <a:endParaRPr lang="en-US" sz="1600" b="1" dirty="0">
              <a:latin typeface="Times New Roman"/>
              <a:ea typeface="Times New Roman"/>
              <a:cs typeface="Times New Roman"/>
              <a:sym typeface="Times New Roman"/>
            </a:endParaRPr>
          </a:p>
          <a:p>
            <a:pPr marR="0" lvl="0" algn="just" rtl="0">
              <a:lnSpc>
                <a:spcPct val="200000"/>
              </a:lnSpc>
              <a:spcBef>
                <a:spcPts val="0"/>
              </a:spcBef>
              <a:spcAft>
                <a:spcPts val="0"/>
              </a:spcAft>
              <a:buClr>
                <a:srgbClr val="000000"/>
              </a:buClr>
              <a:buSzPts val="1600"/>
            </a:pPr>
            <a:endParaRPr lang="en-US" sz="1600" b="1" dirty="0">
              <a:latin typeface="Times New Roman"/>
              <a:ea typeface="Times New Roman"/>
              <a:cs typeface="Times New Roman"/>
              <a:sym typeface="Times New Roman"/>
            </a:endParaRPr>
          </a:p>
          <a:p>
            <a:pPr marR="0" lvl="0" algn="just" rtl="0">
              <a:lnSpc>
                <a:spcPct val="200000"/>
              </a:lnSpc>
              <a:spcBef>
                <a:spcPts val="0"/>
              </a:spcBef>
              <a:spcAft>
                <a:spcPts val="0"/>
              </a:spcAft>
              <a:buClr>
                <a:srgbClr val="000000"/>
              </a:buClr>
              <a:buSzPts val="1600"/>
            </a:pPr>
            <a:endParaRPr lang="en-US" sz="1600" b="1" dirty="0">
              <a:latin typeface="Times New Roman"/>
              <a:ea typeface="Times New Roman"/>
              <a:cs typeface="Times New Roman"/>
              <a:sym typeface="Times New Roman"/>
            </a:endParaRPr>
          </a:p>
          <a:p>
            <a:pPr marR="0" lvl="0" algn="just" rtl="0">
              <a:lnSpc>
                <a:spcPct val="200000"/>
              </a:lnSpc>
              <a:spcBef>
                <a:spcPts val="0"/>
              </a:spcBef>
              <a:spcAft>
                <a:spcPts val="0"/>
              </a:spcAft>
              <a:buClr>
                <a:srgbClr val="000000"/>
              </a:buClr>
              <a:buSzPts val="1600"/>
            </a:pPr>
            <a:endParaRPr lang="en-US" sz="1600" b="1" dirty="0">
              <a:latin typeface="Times New Roman"/>
              <a:ea typeface="Times New Roman"/>
              <a:cs typeface="Times New Roman"/>
              <a:sym typeface="Times New Roman"/>
            </a:endParaRPr>
          </a:p>
          <a:p>
            <a:pPr marR="0" lvl="0" algn="just" rtl="0">
              <a:lnSpc>
                <a:spcPct val="200000"/>
              </a:lnSpc>
              <a:spcBef>
                <a:spcPts val="0"/>
              </a:spcBef>
              <a:spcAft>
                <a:spcPts val="0"/>
              </a:spcAft>
              <a:buClr>
                <a:srgbClr val="000000"/>
              </a:buClr>
              <a:buSzPts val="1600"/>
            </a:pPr>
            <a:r>
              <a:rPr lang="en-US" sz="1600" b="1" dirty="0">
                <a:latin typeface="Times New Roman"/>
                <a:ea typeface="Times New Roman"/>
                <a:cs typeface="Times New Roman"/>
                <a:sym typeface="Times New Roman"/>
              </a:rPr>
              <a:t>Inference</a:t>
            </a:r>
          </a:p>
          <a:p>
            <a:pPr algn="just">
              <a:lnSpc>
                <a:spcPct val="150000"/>
              </a:lnSpc>
              <a:buSzPts val="1600"/>
            </a:pPr>
            <a:r>
              <a:rPr lang="en-US" sz="1600" dirty="0">
                <a:latin typeface="Times New Roman"/>
                <a:ea typeface="Times New Roman"/>
                <a:cs typeface="Times New Roman"/>
                <a:sym typeface="Times New Roman"/>
              </a:rPr>
              <a:t>The report shows that students with medium parental involvement scored the highest, with an average of 68.9, followed by those with high parental involvement, who averaged 67.2, and students with low parental involvement, who scored an average of 65.2.</a:t>
            </a:r>
          </a:p>
          <a:p>
            <a:pPr marR="0" lvl="0" algn="just" rtl="0">
              <a:lnSpc>
                <a:spcPct val="200000"/>
              </a:lnSpc>
              <a:spcBef>
                <a:spcPts val="0"/>
              </a:spcBef>
              <a:spcAft>
                <a:spcPts val="0"/>
              </a:spcAft>
              <a:buClr>
                <a:srgbClr val="000000"/>
              </a:buClr>
              <a:buSzPts val="1600"/>
            </a:pPr>
            <a:endParaRPr lang="en-US" sz="1600" b="1" dirty="0">
              <a:latin typeface="Times New Roman"/>
              <a:ea typeface="Times New Roman"/>
              <a:cs typeface="Times New Roman"/>
              <a:sym typeface="Times New Roman"/>
            </a:endParaRPr>
          </a:p>
        </p:txBody>
      </p:sp>
      <p:pic>
        <p:nvPicPr>
          <p:cNvPr id="3" name="image6.png">
            <a:extLst>
              <a:ext uri="{FF2B5EF4-FFF2-40B4-BE49-F238E27FC236}">
                <a16:creationId xmlns:a16="http://schemas.microsoft.com/office/drawing/2014/main" id="{21EEBF8A-754F-0AD0-F749-4A74933F99E7}"/>
              </a:ext>
            </a:extLst>
          </p:cNvPr>
          <p:cNvPicPr/>
          <p:nvPr/>
        </p:nvPicPr>
        <p:blipFill>
          <a:blip r:embed="rId3"/>
          <a:srcRect/>
          <a:stretch>
            <a:fillRect/>
          </a:stretch>
        </p:blipFill>
        <p:spPr>
          <a:xfrm>
            <a:off x="1613719" y="1401249"/>
            <a:ext cx="4953000" cy="2600325"/>
          </a:xfrm>
          <a:prstGeom prst="rect">
            <a:avLst/>
          </a:prstGeom>
          <a:ln/>
        </p:spPr>
      </p:pic>
    </p:spTree>
    <p:extLst>
      <p:ext uri="{BB962C8B-B14F-4D97-AF65-F5344CB8AC3E}">
        <p14:creationId xmlns:p14="http://schemas.microsoft.com/office/powerpoint/2010/main" val="1443087038"/>
      </p:ext>
    </p:extLst>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1378</Words>
  <Application>Microsoft Office PowerPoint</Application>
  <PresentationFormat>On-screen Show (4:3)</PresentationFormat>
  <Paragraphs>169</Paragraphs>
  <Slides>23</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Algerian</vt:lpstr>
      <vt:lpstr>Arial</vt:lpstr>
      <vt:lpstr>Calibri</vt:lpstr>
      <vt:lpstr>Noto Sans Symbols</vt:lpstr>
      <vt:lpstr>Times New Roman</vt:lpstr>
      <vt:lpstr>Wingdings</vt:lpstr>
      <vt:lpstr>Flow</vt:lpstr>
      <vt:lpstr>Students Performance Analysis using power BI</vt:lpstr>
      <vt:lpstr>Objective</vt:lpstr>
      <vt:lpstr>DATASET</vt:lpstr>
      <vt:lpstr>DATASET DESCRIPTION</vt:lpstr>
      <vt:lpstr>DATA PREPROCESSING</vt:lpstr>
      <vt:lpstr>DATASET MISSING VALUES VISUALIZATION</vt:lpstr>
      <vt:lpstr>PowerPoint Presentation</vt:lpstr>
      <vt:lpstr>       2)   Create a Measure to Calculate the Average Exam Scores of the Students ?     Inference: We can see that the average score of students is 67.24.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mailto yashika</dc:creator>
  <cp:lastModifiedBy>Thissyakkanna S M</cp:lastModifiedBy>
  <cp:revision>2</cp:revision>
  <dcterms:modified xsi:type="dcterms:W3CDTF">2024-11-15T21:02:07Z</dcterms:modified>
</cp:coreProperties>
</file>