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312" r:id="rId14"/>
    <p:sldId id="313" r:id="rId15"/>
    <p:sldId id="315" r:id="rId16"/>
    <p:sldId id="316" r:id="rId17"/>
    <p:sldId id="317" r:id="rId18"/>
    <p:sldId id="318" r:id="rId19"/>
    <p:sldId id="319" r:id="rId20"/>
    <p:sldId id="320" r:id="rId21"/>
    <p:sldId id="276" r:id="rId22"/>
    <p:sldId id="294" r:id="rId23"/>
    <p:sldId id="295" r:id="rId24"/>
    <p:sldId id="306" r:id="rId25"/>
    <p:sldId id="307" r:id="rId26"/>
    <p:sldId id="296" r:id="rId27"/>
    <p:sldId id="301" r:id="rId28"/>
    <p:sldId id="297" r:id="rId29"/>
    <p:sldId id="298" r:id="rId30"/>
    <p:sldId id="299" r:id="rId31"/>
    <p:sldId id="300" r:id="rId32"/>
    <p:sldId id="302" r:id="rId33"/>
    <p:sldId id="303" r:id="rId34"/>
    <p:sldId id="304" r:id="rId35"/>
    <p:sldId id="305" r:id="rId36"/>
    <p:sldId id="308" r:id="rId37"/>
    <p:sldId id="309" r:id="rId38"/>
    <p:sldId id="310" r:id="rId39"/>
    <p:sldId id="311" r:id="rId40"/>
    <p:sldId id="321" r:id="rId41"/>
    <p:sldId id="322" r:id="rId42"/>
    <p:sldId id="261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60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D98BA37-831D-F788-168A-C8B0AF9593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963C24-BA14-EB3C-8B84-98C56762B4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47A73-3DF0-41B2-981B-06FFAB280BCF}" type="datetime1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FEAC46-B9D9-1255-7444-9B0F943FBB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FATEC DE REGISTRO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0CB066-74FD-C39F-D933-61748E1473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3778-F0E1-4F52-9A1F-FDC2EEA527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22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736A7-0CE6-42ED-827E-72CDFACC89AA}" type="datetime1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FATEC DE REGISTRO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58E96-A9F2-459E-A4FD-949791FCF0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60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CA41F-5EBE-EE84-A5C6-FFB2A6F2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CB980F-4DA2-D244-A26E-D76FEC6D2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E40AA97-FD55-D040-5248-ACB0148E4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93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3A032-6A3C-562B-767B-24A5E54BC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777601-6987-C1C7-2CF0-131AD0459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027459-0138-DD48-233B-1DA6914F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271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9CEF9-BF92-140B-1F7E-0332C9D42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8352235-3385-8287-A2A2-BE6122EE0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C94944-D133-3172-73EF-CF3A79A30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4209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3C452-77EC-326F-9400-62D9E760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F2E666-21CA-70A7-1668-44C8F26E8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D257539-C8DD-E78E-BE79-600E1954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0628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D841-C69B-3C9A-84F1-778BDE3F2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ADC584-64BD-1EF4-0E0E-1A3DFE352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CE529B-CDC3-82F3-F2E4-4FDE35A83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163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C7F5-0639-B590-9FB3-4D0786B3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DA4B7D-BE50-1599-83DB-50FC90F31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70CB72-F051-9228-5421-C85D9EEE2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13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9BCD-04BA-6586-9CF6-CAC716A0E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2A4114-D7EA-01F4-222D-0AC5E6F9A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A942060-689A-D787-5D6C-C62247F6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4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2E39E-B262-47F1-4361-DCF47B0E9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B93D27-BBDB-B54F-F963-2DEB6DCBA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61A6F5-455D-B20A-AD9E-604FFE4B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87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1A7F0-4B35-57E8-0F56-3DC7CAB8B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304ADE-20CB-77C2-24F0-F0B858EAC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33447A-CF8B-7D80-F0C4-1E2C791C1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9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1588-51DF-DA43-FE00-5D496F6C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47BABB-2047-38BE-FE21-356E1BE29F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2DCA811-0B24-9265-BE9F-F53F15AE4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5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E247-0D74-EE55-FBFF-CD156F5B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A3B40E-7188-EB7C-9EE9-3972BCEC7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F5949A-2B8A-1EA0-829B-08DF2E0F6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5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8EE64-9B60-9E76-EA4C-031847EDA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CFE2D4D-93EA-4791-E62F-612499F42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B33742-D49A-A665-6A89-CAA1EB25C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66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F502D-B6AA-AA0A-FE3F-C98465B6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4477F5-B0D9-EB24-F60C-983A902F8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529A29-6A94-F902-7FC1-63DE02C5B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276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C64F-A86D-2950-4A01-7F868857A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04DED5-B97D-B843-373D-5884A2923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EF8F45-955B-5FDA-DF42-5EDEDE4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6394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6C90-2443-FC41-F90E-2E07668A9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C72AA34-DF51-51A6-F6F9-5E003E5BA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C9A468-D437-08C8-2F0F-23A5BD62E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87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4884821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exto 37">
            <a:extLst>
              <a:ext uri="{FF2B5EF4-FFF2-40B4-BE49-F238E27FC236}">
                <a16:creationId xmlns:a16="http://schemas.microsoft.com/office/drawing/2014/main" id="{58188118-1367-4E83-F3ED-AB3D8D7184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500" b="1" spc="0" dirty="0" smtClean="0">
                <a:latin typeface="Verdana Pro Black" panose="020F0502020204030204" pitchFamily="34" charset="0"/>
                <a:ea typeface="+mj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7" name="Espaço Reservado para Texto 37">
            <a:extLst>
              <a:ext uri="{FF2B5EF4-FFF2-40B4-BE49-F238E27FC236}">
                <a16:creationId xmlns:a16="http://schemas.microsoft.com/office/drawing/2014/main" id="{C8F1F5A2-38D8-6957-880D-68E51FDD7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989" y="502377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5592A559-7C35-A82D-92B6-643953EA4F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228975"/>
            <a:ext cx="3729789" cy="29908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2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86135" y="3532661"/>
            <a:ext cx="2107985" cy="251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372978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exto 37">
            <a:extLst>
              <a:ext uri="{FF2B5EF4-FFF2-40B4-BE49-F238E27FC236}">
                <a16:creationId xmlns:a16="http://schemas.microsoft.com/office/drawing/2014/main" id="{58188118-1367-4E83-F3ED-AB3D8D7184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500" b="1" spc="0" dirty="0" smtClean="0">
                <a:latin typeface="Verdana Pro Black" panose="020F0502020204030204" pitchFamily="34" charset="0"/>
                <a:ea typeface="+mj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pt-BR" dirty="0"/>
              <a:t>Clique para editar os estilos de texto Mestres</a:t>
            </a:r>
          </a:p>
        </p:txBody>
      </p:sp>
      <p:sp>
        <p:nvSpPr>
          <p:cNvPr id="34" name="Espaço Reservado para Imagem 33">
            <a:extLst>
              <a:ext uri="{FF2B5EF4-FFF2-40B4-BE49-F238E27FC236}">
                <a16:creationId xmlns:a16="http://schemas.microsoft.com/office/drawing/2014/main" id="{5592A559-7C35-A82D-92B6-643953EA4F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228975"/>
            <a:ext cx="3729789" cy="29908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347011D0-C060-0CA7-3F9B-4AF576EB54CE}"/>
              </a:ext>
            </a:extLst>
          </p:cNvPr>
          <p:cNvSpPr txBox="1"/>
          <p:nvPr userDrawn="1"/>
        </p:nvSpPr>
        <p:spPr>
          <a:xfrm>
            <a:off x="11560230" y="993473"/>
            <a:ext cx="5852863" cy="865377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110E96F0-7946-F83E-C8C8-2E4F86FF8823}"/>
              </a:ext>
            </a:extLst>
          </p:cNvPr>
          <p:cNvGrpSpPr/>
          <p:nvPr userDrawn="1"/>
        </p:nvGrpSpPr>
        <p:grpSpPr>
          <a:xfrm>
            <a:off x="4366260" y="777240"/>
            <a:ext cx="7510322" cy="5391134"/>
            <a:chOff x="0" y="0"/>
            <a:chExt cx="1695822" cy="25500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6B58FCC-B4B4-FB09-C4D5-1884F460B3A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002060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0CB979A4-D61F-394E-18DB-2A06E6831D6B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20">
            <a:extLst>
              <a:ext uri="{FF2B5EF4-FFF2-40B4-BE49-F238E27FC236}">
                <a16:creationId xmlns:a16="http://schemas.microsoft.com/office/drawing/2014/main" id="{A954FBA5-28DC-9589-4272-7D93595CBA91}"/>
              </a:ext>
            </a:extLst>
          </p:cNvPr>
          <p:cNvGrpSpPr/>
          <p:nvPr userDrawn="1"/>
        </p:nvGrpSpPr>
        <p:grpSpPr>
          <a:xfrm>
            <a:off x="4213860" y="624840"/>
            <a:ext cx="7510322" cy="5391134"/>
            <a:chOff x="0" y="0"/>
            <a:chExt cx="1695822" cy="255005"/>
          </a:xfrm>
        </p:grpSpPr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96B26B03-75D6-F651-51E2-27416D7CA1B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6B6F9D24-9F2A-7F41-28BB-D05D24CEF583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Espaço Reservado para Texto 37">
            <a:extLst>
              <a:ext uri="{FF2B5EF4-FFF2-40B4-BE49-F238E27FC236}">
                <a16:creationId xmlns:a16="http://schemas.microsoft.com/office/drawing/2014/main" id="{C8F1F5A2-38D8-6957-880D-68E51FDD7E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4017" y="777240"/>
            <a:ext cx="7026213" cy="45329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39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3567-F8BC-BFA7-9917-71ADF401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F8A31-9426-091C-7CD0-9944C3D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4852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5D7E-D3DB-A9A6-097D-5F75B4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FATEC - REGISTRO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F7C6B4E-E4BE-3CD0-6289-E41758DA69A2}"/>
              </a:ext>
            </a:extLst>
          </p:cNvPr>
          <p:cNvGrpSpPr/>
          <p:nvPr userDrawn="1"/>
        </p:nvGrpSpPr>
        <p:grpSpPr>
          <a:xfrm>
            <a:off x="543023" y="471766"/>
            <a:ext cx="11368038" cy="6041089"/>
            <a:chOff x="0" y="0"/>
            <a:chExt cx="4324260" cy="21674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A038C80-914D-7613-A12B-1110C641B923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92C45A9-B7E0-A421-A2D7-AF31077C9557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BA9326D-C73C-333D-1ED1-7D43CFAFAB50}"/>
              </a:ext>
            </a:extLst>
          </p:cNvPr>
          <p:cNvGrpSpPr/>
          <p:nvPr userDrawn="1"/>
        </p:nvGrpSpPr>
        <p:grpSpPr>
          <a:xfrm>
            <a:off x="428738" y="393700"/>
            <a:ext cx="11368038" cy="6013450"/>
            <a:chOff x="0" y="0"/>
            <a:chExt cx="4324260" cy="216746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2BBBE1C-A41A-B6F5-B1FA-6996BB8C0122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29E0E70-0498-912C-F657-975BB019336E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0">
            <a:extLst>
              <a:ext uri="{FF2B5EF4-FFF2-40B4-BE49-F238E27FC236}">
                <a16:creationId xmlns:a16="http://schemas.microsoft.com/office/drawing/2014/main" id="{3A3A7D25-2906-AA76-B9D7-C6538C281BC6}"/>
              </a:ext>
            </a:extLst>
          </p:cNvPr>
          <p:cNvSpPr/>
          <p:nvPr/>
        </p:nvSpPr>
        <p:spPr>
          <a:xfrm>
            <a:off x="745876" y="4922830"/>
            <a:ext cx="10725462" cy="1047434"/>
          </a:xfrm>
          <a:custGeom>
            <a:avLst/>
            <a:gdLst/>
            <a:ahLst/>
            <a:cxnLst/>
            <a:rect l="l" t="t" r="r" b="b"/>
            <a:pathLst>
              <a:path w="3939238" h="361058">
                <a:moveTo>
                  <a:pt x="25363" y="0"/>
                </a:moveTo>
                <a:lnTo>
                  <a:pt x="3913875" y="0"/>
                </a:lnTo>
                <a:cubicBezTo>
                  <a:pt x="3920602" y="0"/>
                  <a:pt x="3927053" y="2672"/>
                  <a:pt x="3931810" y="7429"/>
                </a:cubicBezTo>
                <a:cubicBezTo>
                  <a:pt x="3936566" y="12185"/>
                  <a:pt x="3939238" y="18637"/>
                  <a:pt x="3939238" y="25363"/>
                </a:cubicBezTo>
                <a:lnTo>
                  <a:pt x="3939238" y="335695"/>
                </a:lnTo>
                <a:cubicBezTo>
                  <a:pt x="3939238" y="342421"/>
                  <a:pt x="3936566" y="348873"/>
                  <a:pt x="3931810" y="353629"/>
                </a:cubicBezTo>
                <a:cubicBezTo>
                  <a:pt x="3927053" y="358386"/>
                  <a:pt x="3920602" y="361058"/>
                  <a:pt x="3913875" y="361058"/>
                </a:cubicBezTo>
                <a:lnTo>
                  <a:pt x="25363" y="361058"/>
                </a:lnTo>
                <a:cubicBezTo>
                  <a:pt x="18637" y="361058"/>
                  <a:pt x="12185" y="358386"/>
                  <a:pt x="7429" y="353629"/>
                </a:cubicBezTo>
                <a:cubicBezTo>
                  <a:pt x="2672" y="348873"/>
                  <a:pt x="0" y="342421"/>
                  <a:pt x="0" y="335695"/>
                </a:cubicBezTo>
                <a:lnTo>
                  <a:pt x="0" y="25363"/>
                </a:lnTo>
                <a:cubicBezTo>
                  <a:pt x="0" y="18637"/>
                  <a:pt x="2672" y="12185"/>
                  <a:pt x="7429" y="7429"/>
                </a:cubicBezTo>
                <a:cubicBezTo>
                  <a:pt x="12185" y="2672"/>
                  <a:pt x="18637" y="0"/>
                  <a:pt x="25363" y="0"/>
                </a:cubicBezTo>
                <a:close/>
              </a:path>
            </a:pathLst>
          </a:custGeom>
          <a:solidFill>
            <a:srgbClr val="002060"/>
          </a:solidFill>
          <a:ln w="38100" cap="rnd">
            <a:solidFill>
              <a:srgbClr val="2E2D2D"/>
            </a:solidFill>
            <a:prstDash val="solid"/>
            <a:round/>
          </a:ln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60D5CD-21D8-71AA-4B30-5BB72E460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3269" y="4832139"/>
            <a:ext cx="10725462" cy="11579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Glacial Indifference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TÍTULO DA AULA</a:t>
            </a: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EF8A59A7-B7E8-2FF4-A4FB-CFCA7DDB1428}"/>
              </a:ext>
            </a:extLst>
          </p:cNvPr>
          <p:cNvSpPr txBox="1"/>
          <p:nvPr userDrawn="1"/>
        </p:nvSpPr>
        <p:spPr>
          <a:xfrm>
            <a:off x="3738385" y="1853487"/>
            <a:ext cx="8024877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7000" b="1" dirty="0" err="1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Aprendizagem</a:t>
            </a:r>
            <a:r>
              <a:rPr lang="en-US" sz="7000" b="1" dirty="0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 de </a:t>
            </a:r>
            <a:r>
              <a:rPr lang="en-US" sz="7000" b="1" dirty="0" err="1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Máquina</a:t>
            </a:r>
            <a:endParaRPr lang="en-US" sz="7000" b="1" dirty="0">
              <a:solidFill>
                <a:srgbClr val="00206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Squada One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A364860E-7252-C213-69BB-8408D83C327A}"/>
              </a:ext>
            </a:extLst>
          </p:cNvPr>
          <p:cNvSpPr/>
          <p:nvPr userDrawn="1"/>
        </p:nvSpPr>
        <p:spPr>
          <a:xfrm>
            <a:off x="1269688" y="1524317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45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TEI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372978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8DB778F8-3337-7C92-A195-60145FA1E88E}"/>
              </a:ext>
            </a:extLst>
          </p:cNvPr>
          <p:cNvGrpSpPr/>
          <p:nvPr userDrawn="1"/>
        </p:nvGrpSpPr>
        <p:grpSpPr>
          <a:xfrm>
            <a:off x="4381380" y="86433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3CAFBD8-4594-2355-7A6C-B2521D269BA9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C588D456-DC4C-E214-8BBA-BD97B1085CC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C5131E47-0C18-9CF5-DA8B-1FC36720B92E}"/>
              </a:ext>
            </a:extLst>
          </p:cNvPr>
          <p:cNvGrpSpPr/>
          <p:nvPr userDrawn="1"/>
        </p:nvGrpSpPr>
        <p:grpSpPr>
          <a:xfrm>
            <a:off x="4381380" y="5327747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854B7C3-704F-0672-2F35-8A2EFF3A1FD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7860415-D9D4-2A45-92E5-53AA19C131E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EF42D9C-8D8C-3280-5465-3FD8AD62EE61}"/>
              </a:ext>
            </a:extLst>
          </p:cNvPr>
          <p:cNvGrpSpPr/>
          <p:nvPr userDrawn="1"/>
        </p:nvGrpSpPr>
        <p:grpSpPr>
          <a:xfrm>
            <a:off x="4381380" y="3882636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3468221-22D9-31C7-29D5-E34D0602D8DE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53ADA055-CD71-AED0-D9CD-3D9A6E817A9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50D7E10A-87FA-2BCA-181B-E03396A75F1E}"/>
              </a:ext>
            </a:extLst>
          </p:cNvPr>
          <p:cNvGrpSpPr/>
          <p:nvPr userDrawn="1"/>
        </p:nvGrpSpPr>
        <p:grpSpPr>
          <a:xfrm>
            <a:off x="4381380" y="238198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7EF30D6-2936-C58A-B922-A92F4CD4F9F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A3C24DD2-7C02-C2B7-2237-39EFEB9172C5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8DC2E1-6635-237F-A756-ED8795C97C55}"/>
              </a:ext>
            </a:extLst>
          </p:cNvPr>
          <p:cNvGrpSpPr/>
          <p:nvPr userDrawn="1"/>
        </p:nvGrpSpPr>
        <p:grpSpPr>
          <a:xfrm>
            <a:off x="4228980" y="711935"/>
            <a:ext cx="7369359" cy="677698"/>
            <a:chOff x="0" y="0"/>
            <a:chExt cx="1695822" cy="25500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499E7DD-A9D7-586B-E342-BF56799980E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96422-0450-CE69-22BC-A0976DDE154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ACAAE1-A4B3-CD10-1792-39DC8C5626F4}"/>
              </a:ext>
            </a:extLst>
          </p:cNvPr>
          <p:cNvGrpSpPr/>
          <p:nvPr userDrawn="1"/>
        </p:nvGrpSpPr>
        <p:grpSpPr>
          <a:xfrm>
            <a:off x="4228980" y="5175347"/>
            <a:ext cx="7369359" cy="677698"/>
            <a:chOff x="0" y="0"/>
            <a:chExt cx="1695822" cy="2550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A41E8A6-6C74-9175-713A-6A553CFF5565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074ED-8539-EB9C-2C88-F11768A1CCF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C1C5BB-B510-D471-50D6-7DA83AE7972C}"/>
              </a:ext>
            </a:extLst>
          </p:cNvPr>
          <p:cNvGrpSpPr/>
          <p:nvPr userDrawn="1"/>
        </p:nvGrpSpPr>
        <p:grpSpPr>
          <a:xfrm>
            <a:off x="4228980" y="3730236"/>
            <a:ext cx="7369359" cy="677698"/>
            <a:chOff x="0" y="0"/>
            <a:chExt cx="1695822" cy="255005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85A2BBB-CA19-99F0-63C1-AD2E2158118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19DAB7-788B-374F-44A7-837050DBF420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572120-0E30-1F9B-79D2-B9F85E2D9DD0}"/>
              </a:ext>
            </a:extLst>
          </p:cNvPr>
          <p:cNvGrpSpPr/>
          <p:nvPr userDrawn="1"/>
        </p:nvGrpSpPr>
        <p:grpSpPr>
          <a:xfrm>
            <a:off x="4228980" y="2229585"/>
            <a:ext cx="7369359" cy="677698"/>
            <a:chOff x="0" y="0"/>
            <a:chExt cx="1695822" cy="25500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8B14BFC-1A62-2E76-DFC4-AB786197F14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A9CEA-A054-821C-9F51-9E73CD15FF36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F85E4313-925F-C5D4-88F5-8CF2F03A2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989" y="7309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9" name="Espaço Reservado para Texto 37">
            <a:extLst>
              <a:ext uri="{FF2B5EF4-FFF2-40B4-BE49-F238E27FC236}">
                <a16:creationId xmlns:a16="http://schemas.microsoft.com/office/drawing/2014/main" id="{1E0F4687-00E8-0CA3-05CB-08D340823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9339" y="22232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0" name="Espaço Reservado para Texto 37">
            <a:extLst>
              <a:ext uri="{FF2B5EF4-FFF2-40B4-BE49-F238E27FC236}">
                <a16:creationId xmlns:a16="http://schemas.microsoft.com/office/drawing/2014/main" id="{EA1FF9DE-C359-0E61-BC16-73E6F225C4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9339" y="37408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1" name="Espaço Reservado para Texto 37">
            <a:extLst>
              <a:ext uri="{FF2B5EF4-FFF2-40B4-BE49-F238E27FC236}">
                <a16:creationId xmlns:a16="http://schemas.microsoft.com/office/drawing/2014/main" id="{76FEBEF4-B598-0A6F-237E-0D42CCC9DA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2989" y="51823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A127823-3515-23D4-A44C-6B1ABE838027}"/>
              </a:ext>
            </a:extLst>
          </p:cNvPr>
          <p:cNvSpPr txBox="1"/>
          <p:nvPr userDrawn="1"/>
        </p:nvSpPr>
        <p:spPr>
          <a:xfrm>
            <a:off x="-151231" y="1082623"/>
            <a:ext cx="403225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sz="4500" b="1" kern="1200" spc="0" dirty="0">
                <a:solidFill>
                  <a:srgbClr val="0070C0"/>
                </a:solidFill>
                <a:latin typeface="Verdana Pro Black" panose="020F0502020204030204" pitchFamily="34" charset="0"/>
                <a:ea typeface="+mj-ea"/>
                <a:cs typeface="+mj-cs"/>
              </a:rPr>
              <a:t>ROTEIRO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B038E1E-B50E-4248-F5C0-EF520D00D830}"/>
              </a:ext>
            </a:extLst>
          </p:cNvPr>
          <p:cNvSpPr/>
          <p:nvPr userDrawn="1"/>
        </p:nvSpPr>
        <p:spPr>
          <a:xfrm>
            <a:off x="546926" y="3078797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62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TEI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DFC847-6ABF-6146-7358-BF39308C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CDECFD-108B-3775-99CF-32F796D8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DA3A3D-49C8-BFAC-E158-10C06B1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FATEC-REGISTRO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40EBE9-FB6B-187F-B432-56A299F3D0B6}"/>
              </a:ext>
            </a:extLst>
          </p:cNvPr>
          <p:cNvSpPr/>
          <p:nvPr userDrawn="1"/>
        </p:nvSpPr>
        <p:spPr>
          <a:xfrm>
            <a:off x="0" y="0"/>
            <a:ext cx="3729789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8DB778F8-3337-7C92-A195-60145FA1E88E}"/>
              </a:ext>
            </a:extLst>
          </p:cNvPr>
          <p:cNvGrpSpPr/>
          <p:nvPr userDrawn="1"/>
        </p:nvGrpSpPr>
        <p:grpSpPr>
          <a:xfrm>
            <a:off x="4381380" y="86433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3CAFBD8-4594-2355-7A6C-B2521D269BA9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C588D456-DC4C-E214-8BBA-BD97B1085CC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C5131E47-0C18-9CF5-DA8B-1FC36720B92E}"/>
              </a:ext>
            </a:extLst>
          </p:cNvPr>
          <p:cNvGrpSpPr/>
          <p:nvPr userDrawn="1"/>
        </p:nvGrpSpPr>
        <p:grpSpPr>
          <a:xfrm>
            <a:off x="4381380" y="5327747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F854B7C3-704F-0672-2F35-8A2EFF3A1FD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47860415-D9D4-2A45-92E5-53AA19C131E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EF42D9C-8D8C-3280-5465-3FD8AD62EE61}"/>
              </a:ext>
            </a:extLst>
          </p:cNvPr>
          <p:cNvGrpSpPr/>
          <p:nvPr userDrawn="1"/>
        </p:nvGrpSpPr>
        <p:grpSpPr>
          <a:xfrm>
            <a:off x="4381380" y="3882636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D3468221-22D9-31C7-29D5-E34D0602D8DE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53ADA055-CD71-AED0-D9CD-3D9A6E817A9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50D7E10A-87FA-2BCA-181B-E03396A75F1E}"/>
              </a:ext>
            </a:extLst>
          </p:cNvPr>
          <p:cNvGrpSpPr/>
          <p:nvPr userDrawn="1"/>
        </p:nvGrpSpPr>
        <p:grpSpPr>
          <a:xfrm>
            <a:off x="4381380" y="2381985"/>
            <a:ext cx="7369359" cy="677698"/>
            <a:chOff x="0" y="0"/>
            <a:chExt cx="1695822" cy="255005"/>
          </a:xfrm>
          <a:solidFill>
            <a:srgbClr val="002060"/>
          </a:solidFill>
        </p:grpSpPr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7EF30D6-2936-C58A-B922-A92F4CD4F9FD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grpFill/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16">
              <a:extLst>
                <a:ext uri="{FF2B5EF4-FFF2-40B4-BE49-F238E27FC236}">
                  <a16:creationId xmlns:a16="http://schemas.microsoft.com/office/drawing/2014/main" id="{A3C24DD2-7C02-C2B7-2237-39EFEB9172C5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8DC2E1-6635-237F-A756-ED8795C97C55}"/>
              </a:ext>
            </a:extLst>
          </p:cNvPr>
          <p:cNvGrpSpPr/>
          <p:nvPr userDrawn="1"/>
        </p:nvGrpSpPr>
        <p:grpSpPr>
          <a:xfrm>
            <a:off x="4228980" y="711935"/>
            <a:ext cx="7369359" cy="677698"/>
            <a:chOff x="0" y="0"/>
            <a:chExt cx="1695822" cy="255005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499E7DD-A9D7-586B-E342-BF56799980E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796422-0450-CE69-22BC-A0976DDE1544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ACAAE1-A4B3-CD10-1792-39DC8C5626F4}"/>
              </a:ext>
            </a:extLst>
          </p:cNvPr>
          <p:cNvGrpSpPr/>
          <p:nvPr userDrawn="1"/>
        </p:nvGrpSpPr>
        <p:grpSpPr>
          <a:xfrm>
            <a:off x="4228980" y="5175347"/>
            <a:ext cx="7369359" cy="677698"/>
            <a:chOff x="0" y="0"/>
            <a:chExt cx="1695822" cy="2550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A41E8A6-6C74-9175-713A-6A553CFF5565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1074ED-8539-EB9C-2C88-F11768A1CCFF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C1C5BB-B510-D471-50D6-7DA83AE7972C}"/>
              </a:ext>
            </a:extLst>
          </p:cNvPr>
          <p:cNvGrpSpPr/>
          <p:nvPr userDrawn="1"/>
        </p:nvGrpSpPr>
        <p:grpSpPr>
          <a:xfrm>
            <a:off x="4228980" y="3730236"/>
            <a:ext cx="7369359" cy="677698"/>
            <a:chOff x="0" y="0"/>
            <a:chExt cx="1695822" cy="255005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85A2BBB-CA19-99F0-63C1-AD2E2158118A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19DAB7-788B-374F-44A7-837050DBF420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572120-0E30-1F9B-79D2-B9F85E2D9DD0}"/>
              </a:ext>
            </a:extLst>
          </p:cNvPr>
          <p:cNvGrpSpPr/>
          <p:nvPr userDrawn="1"/>
        </p:nvGrpSpPr>
        <p:grpSpPr>
          <a:xfrm>
            <a:off x="4228980" y="2229585"/>
            <a:ext cx="7369359" cy="677698"/>
            <a:chOff x="0" y="0"/>
            <a:chExt cx="1695822" cy="255005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8B14BFC-1A62-2E76-DFC4-AB786197F142}"/>
                </a:ext>
              </a:extLst>
            </p:cNvPr>
            <p:cNvSpPr/>
            <p:nvPr/>
          </p:nvSpPr>
          <p:spPr>
            <a:xfrm>
              <a:off x="0" y="0"/>
              <a:ext cx="1695822" cy="255005"/>
            </a:xfrm>
            <a:custGeom>
              <a:avLst/>
              <a:gdLst/>
              <a:ahLst/>
              <a:cxnLst/>
              <a:rect l="l" t="t" r="r" b="b"/>
              <a:pathLst>
                <a:path w="1695822" h="255005">
                  <a:moveTo>
                    <a:pt x="45425" y="0"/>
                  </a:moveTo>
                  <a:lnTo>
                    <a:pt x="1650398" y="0"/>
                  </a:lnTo>
                  <a:cubicBezTo>
                    <a:pt x="1675485" y="0"/>
                    <a:pt x="1695822" y="20337"/>
                    <a:pt x="1695822" y="45425"/>
                  </a:cubicBezTo>
                  <a:lnTo>
                    <a:pt x="1695822" y="209580"/>
                  </a:lnTo>
                  <a:cubicBezTo>
                    <a:pt x="1695822" y="221628"/>
                    <a:pt x="1691037" y="233182"/>
                    <a:pt x="1682518" y="241700"/>
                  </a:cubicBezTo>
                  <a:cubicBezTo>
                    <a:pt x="1673999" y="250219"/>
                    <a:pt x="1662445" y="255005"/>
                    <a:pt x="1650398" y="255005"/>
                  </a:cubicBezTo>
                  <a:lnTo>
                    <a:pt x="45425" y="255005"/>
                  </a:lnTo>
                  <a:cubicBezTo>
                    <a:pt x="33377" y="255005"/>
                    <a:pt x="21823" y="250219"/>
                    <a:pt x="13305" y="241700"/>
                  </a:cubicBezTo>
                  <a:cubicBezTo>
                    <a:pt x="4786" y="233182"/>
                    <a:pt x="0" y="221628"/>
                    <a:pt x="0" y="209580"/>
                  </a:cubicBezTo>
                  <a:lnTo>
                    <a:pt x="0" y="45425"/>
                  </a:lnTo>
                  <a:cubicBezTo>
                    <a:pt x="0" y="33377"/>
                    <a:pt x="4786" y="21823"/>
                    <a:pt x="13305" y="13305"/>
                  </a:cubicBezTo>
                  <a:cubicBezTo>
                    <a:pt x="21823" y="4786"/>
                    <a:pt x="33377" y="0"/>
                    <a:pt x="4542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FA9CEA-A054-821C-9F51-9E73CD15FF36}"/>
                </a:ext>
              </a:extLst>
            </p:cNvPr>
            <p:cNvSpPr txBox="1"/>
            <p:nvPr/>
          </p:nvSpPr>
          <p:spPr>
            <a:xfrm>
              <a:off x="0" y="-38100"/>
              <a:ext cx="1695822" cy="293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Espaço Reservado para Texto 37">
            <a:extLst>
              <a:ext uri="{FF2B5EF4-FFF2-40B4-BE49-F238E27FC236}">
                <a16:creationId xmlns:a16="http://schemas.microsoft.com/office/drawing/2014/main" id="{F85E4313-925F-C5D4-88F5-8CF2F03A2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2989" y="7309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39" name="Espaço Reservado para Texto 37">
            <a:extLst>
              <a:ext uri="{FF2B5EF4-FFF2-40B4-BE49-F238E27FC236}">
                <a16:creationId xmlns:a16="http://schemas.microsoft.com/office/drawing/2014/main" id="{1E0F4687-00E8-0CA3-05CB-08D340823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9339" y="22232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0" name="Espaço Reservado para Texto 37">
            <a:extLst>
              <a:ext uri="{FF2B5EF4-FFF2-40B4-BE49-F238E27FC236}">
                <a16:creationId xmlns:a16="http://schemas.microsoft.com/office/drawing/2014/main" id="{EA1FF9DE-C359-0E61-BC16-73E6F225C4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59339" y="374088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1" name="Espaço Reservado para Texto 37">
            <a:extLst>
              <a:ext uri="{FF2B5EF4-FFF2-40B4-BE49-F238E27FC236}">
                <a16:creationId xmlns:a16="http://schemas.microsoft.com/office/drawing/2014/main" id="{76FEBEF4-B598-0A6F-237E-0D42CCC9DA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52989" y="5182335"/>
            <a:ext cx="7245350" cy="6586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lang="pt-BR" sz="3000" b="0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1pPr>
            <a:lvl2pPr marL="0" algn="ctr" defTabSz="914400" rtl="0" eaLnBrk="1" latinLnBrk="0" hangingPunct="1">
              <a:lnSpc>
                <a:spcPts val="4200"/>
              </a:lnSpc>
              <a:spcBef>
                <a:spcPct val="0"/>
              </a:spcBef>
              <a:defRPr lang="pt-BR" sz="3000" b="1" kern="12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B038E1E-B50E-4248-F5C0-EF520D00D830}"/>
              </a:ext>
            </a:extLst>
          </p:cNvPr>
          <p:cNvSpPr/>
          <p:nvPr userDrawn="1"/>
        </p:nvSpPr>
        <p:spPr>
          <a:xfrm>
            <a:off x="546926" y="3078797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Texto 37">
            <a:extLst>
              <a:ext uri="{FF2B5EF4-FFF2-40B4-BE49-F238E27FC236}">
                <a16:creationId xmlns:a16="http://schemas.microsoft.com/office/drawing/2014/main" id="{BC0AC33D-3665-F2A2-3880-DD645AB25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3729789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500" b="1" spc="0" dirty="0" smtClean="0">
                <a:latin typeface="Verdana Pro Black" panose="020F0502020204030204" pitchFamily="34" charset="0"/>
                <a:ea typeface="+mj-ea"/>
                <a:cs typeface="+mj-cs"/>
              </a:defRPr>
            </a:lvl1pPr>
          </a:lstStyle>
          <a:p>
            <a:pPr marL="0" lvl="0" algn="ctr">
              <a:spcBef>
                <a:spcPct val="0"/>
              </a:spcBef>
              <a:buNone/>
            </a:pPr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5042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SECUNDÁ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3567-F8BC-BFA7-9917-71ADF401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F8A31-9426-091C-7CD0-9944C3D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48521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5D7E-D3DB-A9A6-097D-5F75B4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485215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FATEC - REGISTRO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F7C6B4E-E4BE-3CD0-6289-E41758DA69A2}"/>
              </a:ext>
            </a:extLst>
          </p:cNvPr>
          <p:cNvGrpSpPr/>
          <p:nvPr userDrawn="1"/>
        </p:nvGrpSpPr>
        <p:grpSpPr>
          <a:xfrm>
            <a:off x="479523" y="1905000"/>
            <a:ext cx="11368038" cy="3153705"/>
            <a:chOff x="0" y="0"/>
            <a:chExt cx="4324260" cy="21674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A038C80-914D-7613-A12B-1110C641B923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92C45A9-B7E0-A421-A2D7-AF31077C9557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BA9326D-C73C-333D-1ED1-7D43CFAFAB50}"/>
              </a:ext>
            </a:extLst>
          </p:cNvPr>
          <p:cNvGrpSpPr/>
          <p:nvPr userDrawn="1"/>
        </p:nvGrpSpPr>
        <p:grpSpPr>
          <a:xfrm>
            <a:off x="365238" y="1813724"/>
            <a:ext cx="11368038" cy="3139276"/>
            <a:chOff x="0" y="0"/>
            <a:chExt cx="4324260" cy="216746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2BBBE1C-A41A-B6F5-B1FA-6996BB8C0122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29E0E70-0498-912C-F657-975BB019336E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FE60D5CD-21D8-71AA-4B30-5BB72E460D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237" y="1905000"/>
            <a:ext cx="11347239" cy="304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pt-BR" sz="5200" b="1" kern="1200" dirty="0">
                <a:solidFill>
                  <a:srgbClr val="2E2D2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SUB-TÍTULO</a:t>
            </a:r>
          </a:p>
        </p:txBody>
      </p:sp>
    </p:spTree>
    <p:extLst>
      <p:ext uri="{BB962C8B-B14F-4D97-AF65-F5344CB8AC3E}">
        <p14:creationId xmlns:p14="http://schemas.microsoft.com/office/powerpoint/2010/main" val="372982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93567-F8BC-BFA7-9917-71ADF401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0900" y="64852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CF8A31-9426-091C-7CD0-9944C3D3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1300" y="648521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A5D7E-D3DB-A9A6-097D-5F75B42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3300" y="648521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FATEC - REGISTRO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8F7C6B4E-E4BE-3CD0-6289-E41758DA69A2}"/>
              </a:ext>
            </a:extLst>
          </p:cNvPr>
          <p:cNvGrpSpPr/>
          <p:nvPr userDrawn="1"/>
        </p:nvGrpSpPr>
        <p:grpSpPr>
          <a:xfrm>
            <a:off x="543023" y="471766"/>
            <a:ext cx="11368038" cy="6041089"/>
            <a:chOff x="0" y="0"/>
            <a:chExt cx="4324260" cy="21674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7A038C80-914D-7613-A12B-1110C641B923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2E2D2D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F92C45A9-B7E0-A421-A2D7-AF31077C9557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BA9326D-C73C-333D-1ED1-7D43CFAFAB50}"/>
              </a:ext>
            </a:extLst>
          </p:cNvPr>
          <p:cNvGrpSpPr/>
          <p:nvPr userDrawn="1"/>
        </p:nvGrpSpPr>
        <p:grpSpPr>
          <a:xfrm>
            <a:off x="428738" y="393700"/>
            <a:ext cx="11368038" cy="6013450"/>
            <a:chOff x="0" y="0"/>
            <a:chExt cx="4324260" cy="216746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2BBBE1C-A41A-B6F5-B1FA-6996BB8C0122}"/>
                </a:ext>
              </a:extLst>
            </p:cNvPr>
            <p:cNvSpPr/>
            <p:nvPr/>
          </p:nvSpPr>
          <p:spPr>
            <a:xfrm>
              <a:off x="0" y="0"/>
              <a:ext cx="4324260" cy="2167467"/>
            </a:xfrm>
            <a:custGeom>
              <a:avLst/>
              <a:gdLst/>
              <a:ahLst/>
              <a:cxnLst/>
              <a:rect l="l" t="t" r="r" b="b"/>
              <a:pathLst>
                <a:path w="4324260" h="2167467">
                  <a:moveTo>
                    <a:pt x="23105" y="0"/>
                  </a:moveTo>
                  <a:lnTo>
                    <a:pt x="4301155" y="0"/>
                  </a:lnTo>
                  <a:cubicBezTo>
                    <a:pt x="4307283" y="0"/>
                    <a:pt x="4313160" y="2434"/>
                    <a:pt x="4317493" y="6767"/>
                  </a:cubicBezTo>
                  <a:cubicBezTo>
                    <a:pt x="4321826" y="11100"/>
                    <a:pt x="4324260" y="16977"/>
                    <a:pt x="4324260" y="23105"/>
                  </a:cubicBezTo>
                  <a:lnTo>
                    <a:pt x="4324260" y="2144362"/>
                  </a:lnTo>
                  <a:cubicBezTo>
                    <a:pt x="4324260" y="2157122"/>
                    <a:pt x="4313916" y="2167467"/>
                    <a:pt x="4301155" y="2167467"/>
                  </a:cubicBezTo>
                  <a:lnTo>
                    <a:pt x="23105" y="2167467"/>
                  </a:lnTo>
                  <a:cubicBezTo>
                    <a:pt x="16977" y="2167467"/>
                    <a:pt x="11100" y="2165032"/>
                    <a:pt x="6767" y="2160700"/>
                  </a:cubicBezTo>
                  <a:cubicBezTo>
                    <a:pt x="2434" y="2156366"/>
                    <a:pt x="0" y="2150489"/>
                    <a:pt x="0" y="2144362"/>
                  </a:cubicBezTo>
                  <a:lnTo>
                    <a:pt x="0" y="23105"/>
                  </a:lnTo>
                  <a:cubicBezTo>
                    <a:pt x="0" y="16977"/>
                    <a:pt x="2434" y="11100"/>
                    <a:pt x="6767" y="6767"/>
                  </a:cubicBezTo>
                  <a:cubicBezTo>
                    <a:pt x="11100" y="2434"/>
                    <a:pt x="16977" y="0"/>
                    <a:pt x="23105" y="0"/>
                  </a:cubicBezTo>
                  <a:close/>
                </a:path>
              </a:pathLst>
            </a:custGeom>
            <a:solidFill>
              <a:srgbClr val="F1F5F8"/>
            </a:solidFill>
            <a:ln w="38100" cap="rnd">
              <a:solidFill>
                <a:srgbClr val="2E2D2D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529E0E70-0498-912C-F657-975BB019336E}"/>
                </a:ext>
              </a:extLst>
            </p:cNvPr>
            <p:cNvSpPr txBox="1"/>
            <p:nvPr/>
          </p:nvSpPr>
          <p:spPr>
            <a:xfrm>
              <a:off x="0" y="-38100"/>
              <a:ext cx="4324260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13">
            <a:extLst>
              <a:ext uri="{FF2B5EF4-FFF2-40B4-BE49-F238E27FC236}">
                <a16:creationId xmlns:a16="http://schemas.microsoft.com/office/drawing/2014/main" id="{EF8A59A7-B7E8-2FF4-A4FB-CFCA7DDB1428}"/>
              </a:ext>
            </a:extLst>
          </p:cNvPr>
          <p:cNvSpPr txBox="1"/>
          <p:nvPr userDrawn="1"/>
        </p:nvSpPr>
        <p:spPr>
          <a:xfrm>
            <a:off x="5065295" y="2412882"/>
            <a:ext cx="6839766" cy="1833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000" b="1" dirty="0">
                <a:solidFill>
                  <a:srgbClr val="2E2D2D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Squada One"/>
              </a:rPr>
              <a:t>DÚVIDAS?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85A44EB-270A-FD89-5F25-F2FE66820AF7}"/>
              </a:ext>
            </a:extLst>
          </p:cNvPr>
          <p:cNvSpPr/>
          <p:nvPr userDrawn="1"/>
        </p:nvSpPr>
        <p:spPr>
          <a:xfrm>
            <a:off x="1399228" y="1668780"/>
            <a:ext cx="3026002" cy="3651041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398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26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49" r:id="rId3"/>
    <p:sldLayoutId id="2147483660" r:id="rId4"/>
    <p:sldLayoutId id="2147483665" r:id="rId5"/>
    <p:sldLayoutId id="2147483661" r:id="rId6"/>
    <p:sldLayoutId id="2147483664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DEBDFF5-16E8-A2E9-B9D5-3220B139C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A APRENDIZAGEM DE MÁQUINA</a:t>
            </a:r>
          </a:p>
        </p:txBody>
      </p:sp>
    </p:spTree>
    <p:extLst>
      <p:ext uri="{BB962C8B-B14F-4D97-AF65-F5344CB8AC3E}">
        <p14:creationId xmlns:p14="http://schemas.microsoft.com/office/powerpoint/2010/main" val="69610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A8DC5-F414-FCBF-74B6-F4AC46469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2C8B3-60AF-73A9-3C67-9331E26B74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EA980E7-93DF-B32B-5C7C-9CB1464BA2C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06FADC-860E-3AB7-2C0F-A51D74C7B7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APRENDIZADO x INTELIGÊNCIA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Aprendizado é a chave da superioridade da inteligência humana.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Para que uma máquina tenha comportamento inteligente, ela deve ter e aumentar a capacidade de aprendizado.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FAC1CFEE-3233-DBF8-EDED-65E2CBC6036E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6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C75F4-1FC3-25DE-C9FE-16A0D64F6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E9D273-4120-E390-E2F2-28B84AC86B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7E27F09-23EF-B4C0-B866-7B4D7824004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DA8D29E-E8CF-A797-D0C5-B69927A60C19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3074" name="Picture 2" descr="A drawing of a person standing next to a table&#10;&#10;Description automatically generated">
            <a:extLst>
              <a:ext uri="{FF2B5EF4-FFF2-40B4-BE49-F238E27FC236}">
                <a16:creationId xmlns:a16="http://schemas.microsoft.com/office/drawing/2014/main" id="{AAE3CBC6-F03A-06A5-C887-EC0EF2CEB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596" y="3455604"/>
            <a:ext cx="6297515" cy="263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868CCF2-49E2-2849-56E6-2826DCC368BC}"/>
              </a:ext>
            </a:extLst>
          </p:cNvPr>
          <p:cNvSpPr txBox="1"/>
          <p:nvPr/>
        </p:nvSpPr>
        <p:spPr>
          <a:xfrm>
            <a:off x="5329989" y="649168"/>
            <a:ext cx="6394122" cy="25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Infelizmente ainda não sabemos como fazer computadores aprenderem de uma maneira similar a maneira como os humanos aprendem.</a:t>
            </a:r>
          </a:p>
        </p:txBody>
      </p:sp>
    </p:spTree>
    <p:extLst>
      <p:ext uri="{BB962C8B-B14F-4D97-AF65-F5344CB8AC3E}">
        <p14:creationId xmlns:p14="http://schemas.microsoft.com/office/powerpoint/2010/main" val="225345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B3DE-A556-7D38-552A-AAD1DECF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A6E18F-2008-7576-CA53-2BCC14F66A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F6B3F23-D606-7C0E-C25E-3D847E8DD7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755B75F-15CC-4792-1A89-70128F7CB7E9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8D255C-5036-E6E3-F4AE-15F6A5F337BA}"/>
              </a:ext>
            </a:extLst>
          </p:cNvPr>
          <p:cNvSpPr txBox="1"/>
          <p:nvPr/>
        </p:nvSpPr>
        <p:spPr>
          <a:xfrm>
            <a:off x="5329989" y="649168"/>
            <a:ext cx="6394122" cy="314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Entretanto, foram desenvolvidos algoritmos que são eficientes em certos tipos de tarefas de aprendizagem e um entendimento teórico de aprendizagem está começando a surgir.</a:t>
            </a:r>
          </a:p>
        </p:txBody>
      </p:sp>
      <p:pic>
        <p:nvPicPr>
          <p:cNvPr id="4098" name="Picture 2" descr="10 Algoritmos de Aprendizagem de Máquina que os engenheiros precisam  conhecer">
            <a:extLst>
              <a:ext uri="{FF2B5EF4-FFF2-40B4-BE49-F238E27FC236}">
                <a16:creationId xmlns:a16="http://schemas.microsoft.com/office/drawing/2014/main" id="{7C5B30CC-6BFE-FC18-0785-607A84C2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55" y="4090737"/>
            <a:ext cx="4846634" cy="23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95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413FF-B54F-A434-7FF7-BBDE26A7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00D67E0D-D85C-BBA5-D6E2-277E7FB9E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BASES DE CONHECIMENTO</a:t>
            </a:r>
          </a:p>
        </p:txBody>
      </p:sp>
    </p:spTree>
    <p:extLst>
      <p:ext uri="{BB962C8B-B14F-4D97-AF65-F5344CB8AC3E}">
        <p14:creationId xmlns:p14="http://schemas.microsoft.com/office/powerpoint/2010/main" val="136812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DBC21-A403-B1E8-691F-B1454E23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17487C-A186-C002-4A68-107A41EEE5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126188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800" dirty="0">
                <a:solidFill>
                  <a:srgbClr val="0070C0"/>
                </a:solidFill>
              </a:rPr>
              <a:t>BASE DE CONHECIMENTO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D401888-699D-DC41-12FF-5CAD2F2C6AC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40039389-53C7-B741-3601-F7EC47294EE4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B03542A-3DC9-03CA-DE5B-6BF69A14F55A}"/>
              </a:ext>
            </a:extLst>
          </p:cNvPr>
          <p:cNvSpPr txBox="1"/>
          <p:nvPr/>
        </p:nvSpPr>
        <p:spPr>
          <a:xfrm>
            <a:off x="5378293" y="396504"/>
            <a:ext cx="6394122" cy="25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700" dirty="0">
                <a:latin typeface="Glacial Indifference" panose="020B0604020202020204"/>
              </a:rPr>
              <a:t>Trabalhar com um bom conjunto de dados ajudará você a evitar ou detectar erros em seu algoritmo e a melhorar os resultados de sua aplicação.</a:t>
            </a:r>
          </a:p>
        </p:txBody>
      </p:sp>
      <p:pic>
        <p:nvPicPr>
          <p:cNvPr id="10242" name="Picture 2" descr="Cartoon characters of the simpsons&#10;&#10;Description automatically generated">
            <a:extLst>
              <a:ext uri="{FF2B5EF4-FFF2-40B4-BE49-F238E27FC236}">
                <a16:creationId xmlns:a16="http://schemas.microsoft.com/office/drawing/2014/main" id="{AF9387E2-CDDD-FBDE-40BD-D42DBC90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3067040"/>
            <a:ext cx="5934325" cy="33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16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01D3-31F8-EBE9-3071-BBEDA4F69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C97C5D-7B40-D311-AEED-AC727FE6A0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1015663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000" dirty="0">
                <a:solidFill>
                  <a:srgbClr val="0070C0"/>
                </a:solidFill>
              </a:rPr>
              <a:t>BASE DE CONHECIMENTO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B419786-384B-9304-3205-0976F437F7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3E352-3D50-B4AB-D0B5-C4573D8CC6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CONJUNTO DE DADOS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dirty="0"/>
              <a:t>É formado por atributos (características do objeto estudado), por instâncias (exemplos) e pelas classes (rótulos), caso estejamos trabalhando com a Aprendizagem Supervisionada.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9AEE670B-20A1-5A63-0AA9-1B3DA1D4B6F6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56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86857-9AC0-10D4-395A-DD08DD6A2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8E003E-93B3-AC89-1E56-5A447EA948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ATRIBUTO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E3928FE-D5AA-B142-37BB-5928423D04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EB81AA7C-E67C-AB91-DFBA-1A92152D39F0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5DD6CF-BE17-3F09-F804-1F9ED5FB866E}"/>
              </a:ext>
            </a:extLst>
          </p:cNvPr>
          <p:cNvSpPr txBox="1"/>
          <p:nvPr/>
        </p:nvSpPr>
        <p:spPr>
          <a:xfrm>
            <a:off x="5378293" y="721360"/>
            <a:ext cx="6394122" cy="12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O atributo é uma característica ou propriedade de um objeto ou classe. </a:t>
            </a:r>
          </a:p>
        </p:txBody>
      </p:sp>
      <p:pic>
        <p:nvPicPr>
          <p:cNvPr id="12290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21DE6E9-6EB6-D92F-5FC6-061A6DA5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77" y="2570999"/>
            <a:ext cx="6734953" cy="299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8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43E4B-C018-42A1-E8F8-08660B50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240288-E97C-17B8-3943-D779B67FAE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INSTÂNCIA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0263FFF-59EB-19E9-1C7E-5FCE70A103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92C90971-1B12-5BBF-1CC2-01A7046D7DE0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549DAD-6687-845B-DC5F-CFAD9AB41CAC}"/>
              </a:ext>
            </a:extLst>
          </p:cNvPr>
          <p:cNvSpPr txBox="1"/>
          <p:nvPr/>
        </p:nvSpPr>
        <p:spPr>
          <a:xfrm>
            <a:off x="5378293" y="721360"/>
            <a:ext cx="6394122" cy="189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A instância é um objeto concreto criado a partir de um objeto real, com seus próprios valores para os atributos de instância.</a:t>
            </a:r>
          </a:p>
        </p:txBody>
      </p:sp>
      <p:pic>
        <p:nvPicPr>
          <p:cNvPr id="13314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C2487D-1CA3-362A-EEAB-78BC4FB92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93" y="3074679"/>
            <a:ext cx="6394122" cy="28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642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636C5-8946-F117-1C64-CDB215E8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898C13-07EA-FC98-81B4-9A7C8C746E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CLASSE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0F932A37-04A6-E64C-29F4-E7C74EA261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EB7D5D69-6AD1-8E1A-6A3C-7BBB2E04A9D7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3DB905-225B-0AC5-87DB-CF880D2D2F4D}"/>
              </a:ext>
            </a:extLst>
          </p:cNvPr>
          <p:cNvSpPr txBox="1"/>
          <p:nvPr/>
        </p:nvSpPr>
        <p:spPr>
          <a:xfrm>
            <a:off x="5378293" y="721360"/>
            <a:ext cx="6394122" cy="25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A classe é um atributo especial que descreve o fenômeno de interesse. No exemplo abaixo, são exemplos de classe: CUBO e PIRÂMIDE.</a:t>
            </a:r>
          </a:p>
        </p:txBody>
      </p:sp>
      <p:pic>
        <p:nvPicPr>
          <p:cNvPr id="13314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12DF533-6AAD-1A55-2EE6-BEF43B92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293" y="3555945"/>
            <a:ext cx="6394122" cy="283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3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BDC7-BC08-23B1-1472-13BA2B208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EEAA6-8D0C-D701-77B9-921F8E3066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EXEMPLO 01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9D4A8A3-9918-F59C-E144-88DE9F0F29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9E4CF973-1076-61B9-1A12-6A5011D6AA9A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AD10F1F-46FF-FD51-5CF4-5B4F29E48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7805" r="3126"/>
          <a:stretch>
            <a:fillRect/>
          </a:stretch>
        </p:blipFill>
        <p:spPr bwMode="auto">
          <a:xfrm>
            <a:off x="5845126" y="633046"/>
            <a:ext cx="5658491" cy="250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A yellow rectangular object with black arrows&#10;&#10;Description automatically generated">
            <a:extLst>
              <a:ext uri="{FF2B5EF4-FFF2-40B4-BE49-F238E27FC236}">
                <a16:creationId xmlns:a16="http://schemas.microsoft.com/office/drawing/2014/main" id="{5C25C2AA-6480-E465-644B-A1351010F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" t="9371" r="2545"/>
          <a:stretch>
            <a:fillRect/>
          </a:stretch>
        </p:blipFill>
        <p:spPr bwMode="auto">
          <a:xfrm>
            <a:off x="5637673" y="3593115"/>
            <a:ext cx="5875361" cy="306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55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3FB8C-0A97-4EBB-B37E-42B887ABA2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CONCEITOS INICIAIS DA 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73371D-9EDA-E2C2-1AF1-F8F231B3AB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APLICAÇÕES DE AM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1E217-33D8-F33A-7CC9-0FDA900C85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TAREFAS DE AM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04C06C6-405E-F3D5-FA19-A75D3ED620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pt-BR" dirty="0"/>
              <a:t>PRATIQUE - EXERCÍCIOS DE FIXAÇÃO</a:t>
            </a:r>
          </a:p>
        </p:txBody>
      </p:sp>
    </p:spTree>
    <p:extLst>
      <p:ext uri="{BB962C8B-B14F-4D97-AF65-F5344CB8AC3E}">
        <p14:creationId xmlns:p14="http://schemas.microsoft.com/office/powerpoint/2010/main" val="1918739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01D3-B8F7-9EDD-8DD6-76DF5F9CE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C2BF09-E04D-06C5-22D2-6C31803230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EXEMPLO 02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B6639C3-24B4-0220-B84E-8EA4E791F7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4B379A5-1540-B79A-DADE-7D34AFF21AB6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15362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6B0A545B-644B-5948-E1A3-3BF5338F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952" y="1907694"/>
            <a:ext cx="6848718" cy="328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34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90DF-6E3F-A99D-FC21-8E0AEB9F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8AA0FA32-C8D1-41A4-819D-BE3D24AA1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APRENDIZAGEM DE MÁQUINA</a:t>
            </a:r>
          </a:p>
        </p:txBody>
      </p:sp>
    </p:spTree>
    <p:extLst>
      <p:ext uri="{BB962C8B-B14F-4D97-AF65-F5344CB8AC3E}">
        <p14:creationId xmlns:p14="http://schemas.microsoft.com/office/powerpoint/2010/main" val="10612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CA12-E78F-CD60-92BE-FCD1735B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3DD13F-8A4B-B89B-6E0D-C48AFA83BA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186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0B7E128D-496C-6F3E-5EFB-0B36BD04B2F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DCEBF95-F553-DE8A-D992-ADD41362D54A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E64F11-B2BB-E4F2-2F3E-EAA637BB2F95}"/>
              </a:ext>
            </a:extLst>
          </p:cNvPr>
          <p:cNvSpPr txBox="1"/>
          <p:nvPr/>
        </p:nvSpPr>
        <p:spPr>
          <a:xfrm>
            <a:off x="5378293" y="396504"/>
            <a:ext cx="6394122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>
                <a:latin typeface="Glacial Indifference" panose="020B0604020202020204"/>
              </a:rPr>
              <a:t>A aprendizagem é uma propriedade essencialmente humana. Aprender significa "mudar para fazer melhor" (de acordo com um dado critério) quando uma situação similar acontecer.</a:t>
            </a:r>
          </a:p>
        </p:txBody>
      </p:sp>
      <p:pic>
        <p:nvPicPr>
          <p:cNvPr id="5124" name="Picture 4" descr="Como a neurociência ajuda a explicar os processos de aprendizagem">
            <a:extLst>
              <a:ext uri="{FF2B5EF4-FFF2-40B4-BE49-F238E27FC236}">
                <a16:creationId xmlns:a16="http://schemas.microsoft.com/office/drawing/2014/main" id="{11C427C6-3CDB-C455-0C87-85974B46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25" y="3784155"/>
            <a:ext cx="5774657" cy="26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2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75A26-E844-FFEA-FC40-38E33321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DE0B1C-CA43-448B-376A-C09643A8B0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186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617313F5-DB25-7861-6EF9-28DD231CE2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2A3864D7-BB2E-5054-BCF1-D6ED4222F114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7FC7B7-4D23-F84B-BD7C-3115BEEE42B7}"/>
              </a:ext>
            </a:extLst>
          </p:cNvPr>
          <p:cNvSpPr txBox="1"/>
          <p:nvPr/>
        </p:nvSpPr>
        <p:spPr>
          <a:xfrm>
            <a:off x="5378293" y="396504"/>
            <a:ext cx="6394122" cy="2520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Aprendizagem, não é "memorizar". Qualquer computador pode "memorizar", a dificuldade é em "generalizar" um comportamento para uma nova situação.</a:t>
            </a:r>
          </a:p>
        </p:txBody>
      </p:sp>
      <p:pic>
        <p:nvPicPr>
          <p:cNvPr id="6146" name="Picture 2" descr="A collage of cars&#10;&#10;Description automatically generated">
            <a:extLst>
              <a:ext uri="{FF2B5EF4-FFF2-40B4-BE49-F238E27FC236}">
                <a16:creationId xmlns:a16="http://schemas.microsoft.com/office/drawing/2014/main" id="{273183EC-59C9-3077-CA5B-05FE1D427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422" y="3462864"/>
            <a:ext cx="5281863" cy="25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31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B7470-F463-300B-79F9-F60BF9D6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BFAB19-F5C9-DFFC-13A3-4591A1950B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186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F94E8AAE-B28E-3384-5CC6-395F213D31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83A3C1AC-F284-A33D-C6CD-B80FAEBA7D27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B241EE-07AA-C3A7-6C71-B20B405706D1}"/>
              </a:ext>
            </a:extLst>
          </p:cNvPr>
          <p:cNvSpPr txBox="1"/>
          <p:nvPr/>
        </p:nvSpPr>
        <p:spPr>
          <a:xfrm>
            <a:off x="5378293" y="396504"/>
            <a:ext cx="6394122" cy="1897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O processo de aprendizagem costuma ser dividido em duas fases principais: Treinamento e Teste.</a:t>
            </a:r>
          </a:p>
        </p:txBody>
      </p:sp>
      <p:pic>
        <p:nvPicPr>
          <p:cNvPr id="9218" name="Picture 2" descr="Machine Learning: Conceitos e Modelos — Parte I: Aprendizado  Supervisionado* | by Tatiana Escovedo | Medium">
            <a:extLst>
              <a:ext uri="{FF2B5EF4-FFF2-40B4-BE49-F238E27FC236}">
                <a16:creationId xmlns:a16="http://schemas.microsoft.com/office/drawing/2014/main" id="{DDE1A5AD-CC46-B064-9C62-D3D67997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14" y="3049855"/>
            <a:ext cx="6143280" cy="302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96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FAEC6-B445-207F-0E94-B34F5B72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63F9C0-01EB-03EA-A357-E4A2B95FD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186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B5016BE-C99A-58BC-1620-34FD05522F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0D54B6AD-C79A-D484-C0EA-200348B8C110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DF12F2-BDE7-AFED-42F2-DC0299AFE284}"/>
              </a:ext>
            </a:extLst>
          </p:cNvPr>
          <p:cNvSpPr txBox="1"/>
          <p:nvPr/>
        </p:nvSpPr>
        <p:spPr>
          <a:xfrm>
            <a:off x="5378293" y="922063"/>
            <a:ext cx="6394122" cy="501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700" dirty="0">
                <a:latin typeface="Glacial Indifference" panose="020B0604020202020204"/>
              </a:rPr>
              <a:t>Não queremos que o sistema aprenda por memorização (decorar), ou seja, apresente bons resultados apenas sobre os exemplos de treinamento.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sz="2700" dirty="0">
              <a:latin typeface="Glacial Indifference" panose="020B0604020202020204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2700" dirty="0">
                <a:latin typeface="Glacial Indifference" panose="020B0604020202020204"/>
              </a:rPr>
              <a:t>Devemos extrair a essência, a estrutura dos dados e não somente aprender a boa resposta para alguns casos.</a:t>
            </a:r>
          </a:p>
        </p:txBody>
      </p:sp>
    </p:spTree>
    <p:extLst>
      <p:ext uri="{BB962C8B-B14F-4D97-AF65-F5344CB8AC3E}">
        <p14:creationId xmlns:p14="http://schemas.microsoft.com/office/powerpoint/2010/main" val="2518238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03C9-D5A8-EDB9-75A4-A8520D31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3256BD-5851-0AEE-2589-0BD07EC899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1144929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APRENDIZAGEM DE MÁQUINA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ABA9907-C846-8A3A-C0DE-11FF24945F5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FC2044B9-07DE-DD03-02D6-4DF798815281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8E1FD9-37E1-55B3-AFDB-86D6B0442D64}"/>
              </a:ext>
            </a:extLst>
          </p:cNvPr>
          <p:cNvSpPr txBox="1"/>
          <p:nvPr/>
        </p:nvSpPr>
        <p:spPr>
          <a:xfrm>
            <a:off x="5378293" y="396504"/>
            <a:ext cx="6394122" cy="3767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700" dirty="0">
                <a:latin typeface="Glacial Indifference" panose="020B0604020202020204"/>
              </a:rPr>
              <a:t>Um programa de computador aprende a partir de uma experiência E com respeito a alguma classe de tarefas T e medida de performance P, se sua performance nas tarefas em T, medida por P, MELHORA com a experiência E.</a:t>
            </a:r>
          </a:p>
        </p:txBody>
      </p:sp>
      <p:pic>
        <p:nvPicPr>
          <p:cNvPr id="7170" name="Picture 2" descr="Tipos de aprendizado de máquina e algumas aplicações - TerraLAB">
            <a:extLst>
              <a:ext uri="{FF2B5EF4-FFF2-40B4-BE49-F238E27FC236}">
                <a16:creationId xmlns:a16="http://schemas.microsoft.com/office/drawing/2014/main" id="{81A00F2D-E9D4-B1E4-207F-3816EA68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63882"/>
            <a:ext cx="5019675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471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691F-DCDA-B5F2-9679-C1B87AE1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B10E6A52-AD40-0A01-0665-989000231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FORMAS DE APRENDIZAGEM</a:t>
            </a:r>
          </a:p>
        </p:txBody>
      </p:sp>
    </p:spTree>
    <p:extLst>
      <p:ext uri="{BB962C8B-B14F-4D97-AF65-F5344CB8AC3E}">
        <p14:creationId xmlns:p14="http://schemas.microsoft.com/office/powerpoint/2010/main" val="336335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18867-0831-51A8-9D34-75D90AAA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E0D0B9-823F-3F80-46DB-04F8F4C5C9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1144929"/>
          </a:xfrm>
        </p:spPr>
        <p:txBody>
          <a:bodyPr/>
          <a:lstStyle/>
          <a:p>
            <a:pPr marL="0" indent="0" algn="ctr">
              <a:buNone/>
            </a:pPr>
            <a:r>
              <a:rPr lang="pt-BR" sz="3800" dirty="0">
                <a:solidFill>
                  <a:srgbClr val="0070C0"/>
                </a:solidFill>
              </a:rPr>
              <a:t>FORMAS DE APRENDIZAGEM 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DBB2A6D-8CC0-B5DF-DE8A-2B1DA2AFA9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4CBAD3FA-1DB1-F39D-9DB3-93C43A04AD45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8194" name="Picture 2" descr="Diferenças entre aprendizado supervisionado e não supervisionado">
            <a:extLst>
              <a:ext uri="{FF2B5EF4-FFF2-40B4-BE49-F238E27FC236}">
                <a16:creationId xmlns:a16="http://schemas.microsoft.com/office/drawing/2014/main" id="{BD505096-EFD6-306B-237D-21CCCAA1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381" y="1110833"/>
            <a:ext cx="6229945" cy="483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078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19CB-9826-5BB3-2722-C254ADEF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C3E4A7-D4A0-6F02-9762-5766B746BE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7BC2D37-7DBE-5674-53FE-F54B00A6EFD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6865F-6C16-7AD2-1681-D217F03A41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NÃO-SUPERVISIONADA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É aquela em que fornecemos dados de entrada ao algoritmo sem nenhum dado de saída rotulado. Então, sozinho, o algoritmo identifica padrões e relacionamentos nos dados e entre eles.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797429DC-C350-8174-95AF-91376B53218E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49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9ECD7E74-91EB-B017-DA01-C4A1E026C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CONCEITOS INICIAIS DA AM</a:t>
            </a:r>
          </a:p>
        </p:txBody>
      </p:sp>
    </p:spTree>
    <p:extLst>
      <p:ext uri="{BB962C8B-B14F-4D97-AF65-F5344CB8AC3E}">
        <p14:creationId xmlns:p14="http://schemas.microsoft.com/office/powerpoint/2010/main" val="933156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E657-CAC3-9B53-4FAB-AD6134A8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514DA3-45C7-5198-2997-48AE3E432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514E231-A077-F93D-13CB-09522479D6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676F64-B571-B1DD-BC0D-53BA208F8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NÃO-SUPERVISIONADA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Esse tipo de aprendizagem é utilizado em tarefas de agrupamento de dados. Como por exemplo: "Quais são as características principais dos clientes típicos?" em uma tarefa de segmentação do mercado.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7A22CF69-7CAC-E146-0BAE-32322FFF6D87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886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CFC0C-DBC4-2216-87F6-85503BC4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4029EC-E388-4464-7BB2-E3CF361BF1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42575FD-D14F-1566-93A2-50362A4C9E6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82ABD4-6EDC-236A-6CC6-336B6DA70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SUPERVISIONADA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Treinamos o modelo com um conjunto de dados de entrada e um conjunto correspondente de dados de saída rotulados emparelhados. A rotulagem geralmente é feita manualmente.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CBA3CF95-80BB-F901-396E-764E317009E4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58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3A03-8135-832D-8539-43DC8D7E9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96694C-7742-6C07-C220-0B7BF0356C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4C7372B-D6E4-600D-46B3-520B0138C06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2696B-CF54-EEC8-9B82-8809ED7A8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SUPERVISIONADA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Mais eficiente do que o aprendizado não-supervisionado porque fornece mais informações.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É útil para classificação, regressão, e estimação de probabilidade condicional.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349AECFA-DB76-78FD-D276-D722491C7D1B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392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E64E7-3BDE-07FB-5BB6-A2BD6767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BAAE55-8C48-A011-72EE-AFDBBA9B13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AA9ACE5-F950-6293-999B-05073CB4384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715432-1D21-F1DF-CD50-ABA574AF5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COM REFORÇO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Treina o software para tomar decisões em busca dos melhores resultados. Ele imita o processo de aprendizado por tentativa e erro que os seres humanos usam para atingir seus objetivos.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FADCB890-183F-9398-3F76-7721DFA04BD4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48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99D10-80CC-3146-D164-6C4E1689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BDAB3B-AB94-2314-5E8C-347B0D3789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00AEE8A5-3AA6-D206-F02E-B576A4FE0A6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E15A15-92B2-1873-9CAB-832EB585F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COM REFORÇO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As ações de software que atingem sua meta são reforçadas, enquanto as ações que prejudicam a meta são ignoradas. Os algoritmos de aprendizado por reforço usam um paradigma de recompensa e punição ao processar os dados. 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175BA4EC-A0EF-4CB1-A0C5-3432AD5902DD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860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E1221-88C2-7C0F-4CF4-C69912E8B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8B617B-2643-D115-F831-B9E67FEE36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923330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FORMAS DE APRENDIZAGEM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EA45D3D1-B555-48C3-7C33-D7E04585040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8B94C3-5540-C624-9D8C-50AD674B80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APRENDIZAGEM COM REFORÇO</a:t>
            </a: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Eles aprendem com o feedback de cada ação e descobrem por si mesmos os melhores caminhos de processamento para alcançar os resultados finais.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F29C71F5-80E5-7F9D-87CC-6D5FCF381956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94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171A4-0359-B961-9CF2-F9A87F12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A2928AEB-8F36-22ED-03DF-1F54F78CA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PROBLEMAS BEM DEFINIDOS</a:t>
            </a:r>
          </a:p>
        </p:txBody>
      </p:sp>
    </p:spTree>
    <p:extLst>
      <p:ext uri="{BB962C8B-B14F-4D97-AF65-F5344CB8AC3E}">
        <p14:creationId xmlns:p14="http://schemas.microsoft.com/office/powerpoint/2010/main" val="1199602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2A14-D57E-4934-253C-73CB17C52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1D4AB4-CFFA-310B-724D-7D2465AA2E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1110833"/>
            <a:ext cx="4908884" cy="674031"/>
          </a:xfrm>
        </p:spPr>
        <p:txBody>
          <a:bodyPr/>
          <a:lstStyle/>
          <a:p>
            <a:pPr marL="0" indent="0" algn="ctr">
              <a:buNone/>
            </a:pPr>
            <a:r>
              <a:rPr lang="pt-BR" sz="4200" dirty="0">
                <a:solidFill>
                  <a:srgbClr val="0070C0"/>
                </a:solidFill>
              </a:rPr>
              <a:t>PROBLEMAS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8584DEB-1C87-5641-C2F9-CDFA52A7CF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324893E-C311-CE3C-0E11-3745D332B662}"/>
              </a:ext>
            </a:extLst>
          </p:cNvPr>
          <p:cNvSpPr/>
          <p:nvPr/>
        </p:nvSpPr>
        <p:spPr>
          <a:xfrm>
            <a:off x="1292236" y="3066766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DF7B69-D661-C307-5286-B20BC1B0E951}"/>
              </a:ext>
            </a:extLst>
          </p:cNvPr>
          <p:cNvSpPr txBox="1"/>
          <p:nvPr/>
        </p:nvSpPr>
        <p:spPr>
          <a:xfrm>
            <a:off x="5378293" y="396504"/>
            <a:ext cx="6394122" cy="496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700" dirty="0">
                <a:latin typeface="Glacial Indifference" panose="020B0604020202020204"/>
              </a:rPr>
              <a:t>Em geral, para termos problemas de aprendizagem bem definidos, devemos identificar três características: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700" dirty="0">
                <a:latin typeface="Glacial Indifference" panose="020B0604020202020204"/>
              </a:rPr>
              <a:t>Classe das tarefas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700" dirty="0">
                <a:latin typeface="Glacial Indifference" panose="020B0604020202020204"/>
              </a:rPr>
              <a:t>Medida de performance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sz="2700" dirty="0">
                <a:latin typeface="Glacial Indifference" panose="020B0604020202020204"/>
              </a:rPr>
              <a:t>Fonte de experiência (conhecimento)</a:t>
            </a:r>
          </a:p>
        </p:txBody>
      </p:sp>
    </p:spTree>
    <p:extLst>
      <p:ext uri="{BB962C8B-B14F-4D97-AF65-F5344CB8AC3E}">
        <p14:creationId xmlns:p14="http://schemas.microsoft.com/office/powerpoint/2010/main" val="1739912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956A-73D2-D12A-DD85-4FB1B4C8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3E5018-C075-A85B-882C-33B21BB2DD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EXEMPLOS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5F8E739-0CD2-26A2-A5F4-7B3936F27D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E0B769-2A96-76BA-E9AF-09D756352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APRENDER A JOGAR DAMAS</a:t>
            </a:r>
            <a:endParaRPr lang="pt-BR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TAREFA: </a:t>
            </a:r>
            <a:r>
              <a:rPr lang="pt-BR" dirty="0"/>
              <a:t>Jogar damas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MEDIDA DE PERFORMANCE: </a:t>
            </a:r>
            <a:r>
              <a:rPr lang="pt-BR" dirty="0"/>
              <a:t>% de jogos ganhos contra oponentes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EXPERIÊNCIA DE TREINAMENTO: </a:t>
            </a:r>
            <a:r>
              <a:rPr lang="pt-BR" dirty="0"/>
              <a:t>Jogando contra si mesmo.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2854D09-82FF-9767-32E5-AE556C57536C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4872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795A-C01A-1320-ED14-469163EF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4F3276-DD90-5FED-FE18-D8F9215DAE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EXEMPLOS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E582DA5-1356-AAE3-F1FB-95F933FE2E8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8F2612-B948-5CCA-F3A0-E89A7193D2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APRENDER A RECONHECER MANUSCRITOS</a:t>
            </a:r>
            <a:endParaRPr lang="pt-BR" dirty="0"/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TAREFA: </a:t>
            </a:r>
            <a:r>
              <a:rPr lang="pt-BR" dirty="0"/>
              <a:t>Reconhecer palavras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MEDIDA DE PERFORMANCE: </a:t>
            </a:r>
            <a:r>
              <a:rPr lang="pt-BR" dirty="0"/>
              <a:t>% de palavras classificadas corretamente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1" dirty="0"/>
              <a:t>EXPERIÊNCIA DE TREINAMENTO: </a:t>
            </a:r>
            <a:r>
              <a:rPr lang="pt-BR" dirty="0"/>
              <a:t>Base de dados com palavras manuscritas e rótulos.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4FB2C831-3B7C-5D21-D15C-A208B3A47002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59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DD54-61AA-9787-588F-D792B89F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9D08D9-0450-3FAF-1952-BD48E6FE20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C66AB8E-4893-D648-B183-6C085F4315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105688-0FCF-ADA2-8426-F3BCA7A37A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INTELIGÊNCIA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É a capacidade de compreender, raciocinar, resolver problemas, adaptar-se a novas situações e tomar decisões.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dirty="0"/>
              <a:t>Pode ter componentes inatos (biológicos, genéticos) e também ser desenvolvida ao longo da vida.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70F013B-0F10-7C94-749A-1291D625FD76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12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7A05A-B72A-6CAD-3309-A58762C0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8D8F70CA-6705-97E9-3BCD-EF30081693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PRATIQUE</a:t>
            </a:r>
          </a:p>
        </p:txBody>
      </p:sp>
    </p:spTree>
    <p:extLst>
      <p:ext uri="{BB962C8B-B14F-4D97-AF65-F5344CB8AC3E}">
        <p14:creationId xmlns:p14="http://schemas.microsoft.com/office/powerpoint/2010/main" val="1218097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54B4-3F1B-D2D3-547D-AE34D6C27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3CE244-F2F9-74A3-9FD6-0F1DF9D38E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078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000" dirty="0">
                <a:solidFill>
                  <a:srgbClr val="0070C0"/>
                </a:solidFill>
              </a:rPr>
              <a:t>PRATIQUE 01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2929B55-6720-AAD1-CC59-C3538868E8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B0043-C62B-CB2A-7D27-D0FCAE24B0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1546" y="516153"/>
            <a:ext cx="7264956" cy="5221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Classificar os personagens de uma série/filme de sua escolha. Para isso, você deverá: selecionar 3 personagens e 6 imagens de cada um; em seguida, extrair as características que permitiram a sua classificação; e por fim, criar o conjunto de dados contendo: atributos, instâncias e classes.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B1B6F34F-0E31-A4E5-B834-30150A019001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028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3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7978-D26A-00B4-7108-0263BE036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CAF651-06FC-1E93-6980-B27FFB4A4B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1ADDA990-6BEF-28D9-4947-DAECEB8DB9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4EFEF-C05A-D8D7-328D-F99E6B32E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INTELIGÊNCIA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Exemplo 01: Resolver um quebra-cabeça sem nunca ter visto antes.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b="0" dirty="0"/>
              <a:t>Exemplo 02: Criar uma solução criativa para um problema inesperado.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8A1541ED-D396-5628-B389-350C973D729A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20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FBEF5-A7AA-1EAC-CAA7-BA19F809C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695F1-F504-D2AD-FAAF-D23BCAEA95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56CACBF-EB91-4D25-4C99-BBC3D6798D7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5B932-5860-D25B-69E2-0B7EE658A6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INTELIGÊNCIA</a:t>
            </a:r>
            <a:endParaRPr lang="pt-BR" b="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u="sng" dirty="0"/>
              <a:t>Analogia:</a:t>
            </a:r>
            <a:r>
              <a:rPr lang="pt-BR" b="1" dirty="0"/>
              <a:t> </a:t>
            </a:r>
            <a:r>
              <a:rPr lang="pt-BR" dirty="0"/>
              <a:t>A </a:t>
            </a:r>
            <a:r>
              <a:rPr lang="pt-BR" b="1" dirty="0"/>
              <a:t>inteligência</a:t>
            </a:r>
            <a:r>
              <a:rPr lang="pt-BR" dirty="0"/>
              <a:t> é como o </a:t>
            </a:r>
            <a:r>
              <a:rPr lang="pt-BR" b="1" dirty="0"/>
              <a:t>motor de um carro</a:t>
            </a:r>
            <a:r>
              <a:rPr lang="pt-BR" dirty="0"/>
              <a:t>: ela determina quão rápido e bem você pode processar informações.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pt-BR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8D726D6-643C-6459-7974-35AB0EA6F435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1026" name="Picture 2" descr="Os 7 Tipos de Inteligência: Descobrindo as Diferentes Formas de Ser  Inteligente">
            <a:extLst>
              <a:ext uri="{FF2B5EF4-FFF2-40B4-BE49-F238E27FC236}">
                <a16:creationId xmlns:a16="http://schemas.microsoft.com/office/drawing/2014/main" id="{9B7300BA-B340-5113-D554-8418A0EC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917" y="385557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enho do motor do cilindro do carro 4 215045 Vetor no Vecteezy">
            <a:extLst>
              <a:ext uri="{FF2B5EF4-FFF2-40B4-BE49-F238E27FC236}">
                <a16:creationId xmlns:a16="http://schemas.microsoft.com/office/drawing/2014/main" id="{6F8FCD83-D774-C29D-B3F8-16738569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970" y="36528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24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DF88-2CE2-03B1-E235-3375FFB7C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A86BA4-D15F-402F-A4E6-C3F68CE54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D668388-F019-BF6C-C562-9C597DA10D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7F154-0F78-213D-89FD-04AB62493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APRENDIZADO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É o processo de adquirir conhecimento, habilidades ou comportamentos por meio de estudo, prática ou experiência.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Depende da exposição a informações e da capacidade de armazená-las e aplicá-las.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20289D1-45FB-0DB0-78B7-8531193B6A16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45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3294-EBE2-6F56-3415-14AEAF6B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C9533A-0A46-F19B-9A7D-331213B353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BC8FEF82-A9B5-AB91-266C-AC4449BF6A4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50E5A-2F3B-7CA0-737C-E297805E2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APRENDIZADO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Exemplo 01: Decorar as capitais dos países.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pt-BR" dirty="0"/>
              <a:t>Exemplo 02: Aprender a tocar um instrumento musical (violão).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FC7077BB-3B61-7279-B58E-684F34632282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10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FA055-9C8F-50E7-FDFE-550335FA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485A44-AD25-AB27-27B6-2FC11E73A0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282744" y="1038324"/>
            <a:ext cx="4295275" cy="590931"/>
          </a:xfrm>
        </p:spPr>
        <p:txBody>
          <a:bodyPr/>
          <a:lstStyle/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INTRODUÇÃO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43D56BB3-AC9B-5064-1FC7-C32D1FF647E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461CFF-679B-683B-D3A9-7C502B19C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5275" y="777239"/>
            <a:ext cx="7264956" cy="52217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BR" b="1" dirty="0"/>
              <a:t>APRENDIZADO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b="1" u="sng" dirty="0"/>
              <a:t>Analogia:</a:t>
            </a:r>
            <a:r>
              <a:rPr lang="pt-BR" b="1" dirty="0"/>
              <a:t> </a:t>
            </a:r>
            <a:r>
              <a:rPr lang="pt-BR" sz="2800" b="1" dirty="0"/>
              <a:t>Aprendizado</a:t>
            </a:r>
            <a:r>
              <a:rPr lang="pt-BR" sz="2800" dirty="0"/>
              <a:t> é como </a:t>
            </a:r>
            <a:r>
              <a:rPr lang="pt-BR" sz="2800" b="1" dirty="0"/>
              <a:t>combustível do carro</a:t>
            </a:r>
            <a:r>
              <a:rPr lang="pt-BR" sz="2800" dirty="0"/>
              <a:t>: ele fornece o conteúdo para que a inteligência possa agir.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37F91753-74D1-3FC3-65DE-6F38F535B916}"/>
              </a:ext>
            </a:extLst>
          </p:cNvPr>
          <p:cNvSpPr/>
          <p:nvPr/>
        </p:nvSpPr>
        <p:spPr>
          <a:xfrm>
            <a:off x="702688" y="3191811"/>
            <a:ext cx="2324412" cy="3028014"/>
          </a:xfrm>
          <a:custGeom>
            <a:avLst/>
            <a:gdLst/>
            <a:ahLst/>
            <a:cxnLst/>
            <a:rect l="l" t="t" r="r" b="b"/>
            <a:pathLst>
              <a:path w="4605147" h="8229600">
                <a:moveTo>
                  <a:pt x="0" y="0"/>
                </a:moveTo>
                <a:lnTo>
                  <a:pt x="4605147" y="0"/>
                </a:lnTo>
                <a:lnTo>
                  <a:pt x="460514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pt-BR" dirty="0"/>
          </a:p>
        </p:txBody>
      </p:sp>
      <p:pic>
        <p:nvPicPr>
          <p:cNvPr id="2050" name="Picture 2" descr="5 Estratégias para Fomentar uma Cultura de Aprendizado Contínuo na Sua  Empresa - Sie Edtech">
            <a:extLst>
              <a:ext uri="{FF2B5EF4-FFF2-40B4-BE49-F238E27FC236}">
                <a16:creationId xmlns:a16="http://schemas.microsoft.com/office/drawing/2014/main" id="{004C6A45-873C-FD02-9F4B-CBDACECBC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5" t="5614" r="15497"/>
          <a:stretch>
            <a:fillRect/>
          </a:stretch>
        </p:blipFill>
        <p:spPr bwMode="auto">
          <a:xfrm>
            <a:off x="5943802" y="3525253"/>
            <a:ext cx="1673447" cy="23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4.700+ Lata De Gasolina Ilustração de stock, gráficos vetoriais e clipart  royalty-free - iStock">
            <a:extLst>
              <a:ext uri="{FF2B5EF4-FFF2-40B4-BE49-F238E27FC236}">
                <a16:creationId xmlns:a16="http://schemas.microsoft.com/office/drawing/2014/main" id="{B131E37F-6648-3FBC-D19F-E39FE2B88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1" t="9579" r="17251" b="12947"/>
          <a:stretch>
            <a:fillRect/>
          </a:stretch>
        </p:blipFill>
        <p:spPr bwMode="auto">
          <a:xfrm>
            <a:off x="8697774" y="3689084"/>
            <a:ext cx="1909008" cy="203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6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990</Words>
  <Application>Microsoft Office PowerPoint</Application>
  <PresentationFormat>Widescreen</PresentationFormat>
  <Paragraphs>112</Paragraphs>
  <Slides>42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9" baseType="lpstr">
      <vt:lpstr>ADLaM Display</vt:lpstr>
      <vt:lpstr>Aptos</vt:lpstr>
      <vt:lpstr>Arial</vt:lpstr>
      <vt:lpstr>Glacial Indifference</vt:lpstr>
      <vt:lpstr>Verdana Pro Black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Thissiany B Almeida</dc:creator>
  <cp:lastModifiedBy>THISSIANY BEATRIZ ALMEIDA</cp:lastModifiedBy>
  <cp:revision>11</cp:revision>
  <dcterms:created xsi:type="dcterms:W3CDTF">2025-07-18T20:34:15Z</dcterms:created>
  <dcterms:modified xsi:type="dcterms:W3CDTF">2025-08-11T03:35:24Z</dcterms:modified>
</cp:coreProperties>
</file>