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76" r:id="rId6"/>
    <p:sldId id="260" r:id="rId7"/>
    <p:sldId id="277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9" r:id="rId24"/>
    <p:sldId id="280" r:id="rId25"/>
    <p:sldId id="281" r:id="rId26"/>
    <p:sldId id="282" r:id="rId27"/>
    <p:sldId id="283" r:id="rId28"/>
    <p:sldId id="26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60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D98BA37-831D-F788-168A-C8B0AF9593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963C24-BA14-EB3C-8B84-98C56762B4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47A73-3DF0-41B2-981B-06FFAB280BCF}" type="datetime1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FEAC46-B9D9-1255-7444-9B0F943FBB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FATEC DE REGISTRO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0CB066-74FD-C39F-D933-61748E147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D3778-F0E1-4F52-9A1F-FDC2EEA52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22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736A7-0CE6-42ED-827E-72CDFACC89AA}" type="datetime1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FATEC DE REGISTRO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58E96-A9F2-459E-A4FD-949791FCF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860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54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57EBE-8E33-0A70-CC01-789350751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A53AD0A-E371-1D0F-33C8-58DD2ED71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24E199-033C-1D82-A16D-80BDE156F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17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4E7D7-357F-5E90-5F3A-E6A76137F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0E877E-B010-D2EC-657D-119C036BF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177A43-160F-649D-5438-62271C49E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054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0D607-803A-8428-AD7B-B23172F19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1D41DF-ECAB-B850-1AF1-1DB553A1F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8FD3C3E-695F-1D15-FCAC-65FBF2AE2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17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96C08-F88F-0AA1-AC83-830E06A0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833C183-254B-8D69-29A4-E859D5391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232D93-AA30-0CA6-763A-1CD1C197D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15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FC847-6ABF-6146-7358-BF39308C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ECFD-108B-3775-99CF-32F796D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A3A3D-49C8-BFAC-E158-10C06B1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FATEC-REGISTRO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0EBE9-FB6B-187F-B432-56A299F3D0B6}"/>
              </a:ext>
            </a:extLst>
          </p:cNvPr>
          <p:cNvSpPr/>
          <p:nvPr userDrawn="1"/>
        </p:nvSpPr>
        <p:spPr>
          <a:xfrm>
            <a:off x="0" y="0"/>
            <a:ext cx="488482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exto 37">
            <a:extLst>
              <a:ext uri="{FF2B5EF4-FFF2-40B4-BE49-F238E27FC236}">
                <a16:creationId xmlns:a16="http://schemas.microsoft.com/office/drawing/2014/main" id="{58188118-1367-4E83-F3ED-AB3D8D7184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500" b="1" spc="0" dirty="0" smtClean="0">
                <a:latin typeface="Verdana Pro Black" panose="020F0502020204030204" pitchFamily="34" charset="0"/>
                <a:ea typeface="+mj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7" name="Espaço Reservado para Texto 37">
            <a:extLst>
              <a:ext uri="{FF2B5EF4-FFF2-40B4-BE49-F238E27FC236}">
                <a16:creationId xmlns:a16="http://schemas.microsoft.com/office/drawing/2014/main" id="{C8F1F5A2-38D8-6957-880D-68E51FDD7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989" y="502377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5592A559-7C35-A82D-92B6-643953EA4F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228975"/>
            <a:ext cx="3729789" cy="29908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92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FC847-6ABF-6146-7358-BF39308C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ECFD-108B-3775-99CF-32F796D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A3A3D-49C8-BFAC-E158-10C06B1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86135" y="3532661"/>
            <a:ext cx="2107985" cy="251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FATEC-REGISTRO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0EBE9-FB6B-187F-B432-56A299F3D0B6}"/>
              </a:ext>
            </a:extLst>
          </p:cNvPr>
          <p:cNvSpPr/>
          <p:nvPr userDrawn="1"/>
        </p:nvSpPr>
        <p:spPr>
          <a:xfrm>
            <a:off x="0" y="0"/>
            <a:ext cx="372978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exto 37">
            <a:extLst>
              <a:ext uri="{FF2B5EF4-FFF2-40B4-BE49-F238E27FC236}">
                <a16:creationId xmlns:a16="http://schemas.microsoft.com/office/drawing/2014/main" id="{58188118-1367-4E83-F3ED-AB3D8D7184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500" b="1" spc="0" dirty="0" smtClean="0">
                <a:latin typeface="Verdana Pro Black" panose="020F0502020204030204" pitchFamily="34" charset="0"/>
                <a:ea typeface="+mj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5592A559-7C35-A82D-92B6-643953EA4F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228975"/>
            <a:ext cx="3729789" cy="29908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347011D0-C060-0CA7-3F9B-4AF576EB54CE}"/>
              </a:ext>
            </a:extLst>
          </p:cNvPr>
          <p:cNvSpPr txBox="1"/>
          <p:nvPr userDrawn="1"/>
        </p:nvSpPr>
        <p:spPr>
          <a:xfrm>
            <a:off x="11560230" y="993473"/>
            <a:ext cx="5852863" cy="865377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110E96F0-7946-F83E-C8C8-2E4F86FF8823}"/>
              </a:ext>
            </a:extLst>
          </p:cNvPr>
          <p:cNvGrpSpPr/>
          <p:nvPr userDrawn="1"/>
        </p:nvGrpSpPr>
        <p:grpSpPr>
          <a:xfrm>
            <a:off x="4366260" y="777240"/>
            <a:ext cx="7510322" cy="5391134"/>
            <a:chOff x="0" y="0"/>
            <a:chExt cx="1695822" cy="25500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6B58FCC-B4B4-FB09-C4D5-1884F460B3A2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002060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0CB979A4-D61F-394E-18DB-2A06E6831D6B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20">
            <a:extLst>
              <a:ext uri="{FF2B5EF4-FFF2-40B4-BE49-F238E27FC236}">
                <a16:creationId xmlns:a16="http://schemas.microsoft.com/office/drawing/2014/main" id="{A954FBA5-28DC-9589-4272-7D93595CBA91}"/>
              </a:ext>
            </a:extLst>
          </p:cNvPr>
          <p:cNvGrpSpPr/>
          <p:nvPr userDrawn="1"/>
        </p:nvGrpSpPr>
        <p:grpSpPr>
          <a:xfrm>
            <a:off x="4213860" y="624840"/>
            <a:ext cx="7510322" cy="5391134"/>
            <a:chOff x="0" y="0"/>
            <a:chExt cx="1695822" cy="255005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96B26B03-75D6-F651-51E2-27416D7CA1B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6B6F9D24-9F2A-7F41-28BB-D05D24CEF583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Espaço Reservado para Texto 37">
            <a:extLst>
              <a:ext uri="{FF2B5EF4-FFF2-40B4-BE49-F238E27FC236}">
                <a16:creationId xmlns:a16="http://schemas.microsoft.com/office/drawing/2014/main" id="{C8F1F5A2-38D8-6957-880D-68E51FDD7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4017" y="777240"/>
            <a:ext cx="7026213" cy="45329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39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93567-F8BC-BFA7-9917-71ADF401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" y="648521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F8A31-9426-091C-7CD0-9944C3D3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4852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5D7E-D3DB-A9A6-097D-5F75B42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300" y="6485215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FATEC - REGISTRO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F7C6B4E-E4BE-3CD0-6289-E41758DA69A2}"/>
              </a:ext>
            </a:extLst>
          </p:cNvPr>
          <p:cNvGrpSpPr/>
          <p:nvPr userDrawn="1"/>
        </p:nvGrpSpPr>
        <p:grpSpPr>
          <a:xfrm>
            <a:off x="543023" y="471766"/>
            <a:ext cx="11368038" cy="6041089"/>
            <a:chOff x="0" y="0"/>
            <a:chExt cx="4324260" cy="21674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7A038C80-914D-7613-A12B-1110C641B923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92C45A9-B7E0-A421-A2D7-AF31077C9557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BA9326D-C73C-333D-1ED1-7D43CFAFAB50}"/>
              </a:ext>
            </a:extLst>
          </p:cNvPr>
          <p:cNvGrpSpPr/>
          <p:nvPr userDrawn="1"/>
        </p:nvGrpSpPr>
        <p:grpSpPr>
          <a:xfrm>
            <a:off x="428738" y="393700"/>
            <a:ext cx="11368038" cy="6013450"/>
            <a:chOff x="0" y="0"/>
            <a:chExt cx="4324260" cy="216746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2BBBE1C-A41A-B6F5-B1FA-6996BB8C0122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29E0E70-0498-912C-F657-975BB019336E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16444BAC-B083-C61F-C4A7-91556A57D706}"/>
              </a:ext>
            </a:extLst>
          </p:cNvPr>
          <p:cNvGrpSpPr/>
          <p:nvPr userDrawn="1"/>
        </p:nvGrpSpPr>
        <p:grpSpPr>
          <a:xfrm>
            <a:off x="761688" y="4779287"/>
            <a:ext cx="10725462" cy="1157963"/>
            <a:chOff x="0" y="-38100"/>
            <a:chExt cx="3939238" cy="399158"/>
          </a:xfrm>
          <a:solidFill>
            <a:srgbClr val="002060"/>
          </a:solidFill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A3A7D25-2906-AA76-B9D7-C6538C281BC6}"/>
                </a:ext>
              </a:extLst>
            </p:cNvPr>
            <p:cNvSpPr/>
            <p:nvPr/>
          </p:nvSpPr>
          <p:spPr>
            <a:xfrm>
              <a:off x="0" y="0"/>
              <a:ext cx="3939238" cy="361058"/>
            </a:xfrm>
            <a:custGeom>
              <a:avLst/>
              <a:gdLst/>
              <a:ahLst/>
              <a:cxnLst/>
              <a:rect l="l" t="t" r="r" b="b"/>
              <a:pathLst>
                <a:path w="3939238" h="361058">
                  <a:moveTo>
                    <a:pt x="25363" y="0"/>
                  </a:moveTo>
                  <a:lnTo>
                    <a:pt x="3913875" y="0"/>
                  </a:lnTo>
                  <a:cubicBezTo>
                    <a:pt x="3920602" y="0"/>
                    <a:pt x="3927053" y="2672"/>
                    <a:pt x="3931810" y="7429"/>
                  </a:cubicBezTo>
                  <a:cubicBezTo>
                    <a:pt x="3936566" y="12185"/>
                    <a:pt x="3939238" y="18637"/>
                    <a:pt x="3939238" y="25363"/>
                  </a:cubicBezTo>
                  <a:lnTo>
                    <a:pt x="3939238" y="335695"/>
                  </a:lnTo>
                  <a:cubicBezTo>
                    <a:pt x="3939238" y="342421"/>
                    <a:pt x="3936566" y="348873"/>
                    <a:pt x="3931810" y="353629"/>
                  </a:cubicBezTo>
                  <a:cubicBezTo>
                    <a:pt x="3927053" y="358386"/>
                    <a:pt x="3920602" y="361058"/>
                    <a:pt x="3913875" y="361058"/>
                  </a:cubicBezTo>
                  <a:lnTo>
                    <a:pt x="25363" y="361058"/>
                  </a:lnTo>
                  <a:cubicBezTo>
                    <a:pt x="18637" y="361058"/>
                    <a:pt x="12185" y="358386"/>
                    <a:pt x="7429" y="353629"/>
                  </a:cubicBezTo>
                  <a:cubicBezTo>
                    <a:pt x="2672" y="348873"/>
                    <a:pt x="0" y="342421"/>
                    <a:pt x="0" y="335695"/>
                  </a:cubicBezTo>
                  <a:lnTo>
                    <a:pt x="0" y="25363"/>
                  </a:lnTo>
                  <a:cubicBezTo>
                    <a:pt x="0" y="18637"/>
                    <a:pt x="2672" y="12185"/>
                    <a:pt x="7429" y="7429"/>
                  </a:cubicBezTo>
                  <a:cubicBezTo>
                    <a:pt x="12185" y="2672"/>
                    <a:pt x="18637" y="0"/>
                    <a:pt x="25363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74D05792-36FF-0BC9-7382-86A8778436C2}"/>
                </a:ext>
              </a:extLst>
            </p:cNvPr>
            <p:cNvSpPr txBox="1"/>
            <p:nvPr/>
          </p:nvSpPr>
          <p:spPr>
            <a:xfrm>
              <a:off x="0" y="-38100"/>
              <a:ext cx="3939238" cy="3991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FE60D5CD-21D8-71AA-4B30-5BB72E460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3269" y="4832139"/>
            <a:ext cx="10725462" cy="11579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Glacial Indifference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TÍTULO DA AULA</a:t>
            </a: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EF8A59A7-B7E8-2FF4-A4FB-CFCA7DDB1428}"/>
              </a:ext>
            </a:extLst>
          </p:cNvPr>
          <p:cNvSpPr txBox="1"/>
          <p:nvPr userDrawn="1"/>
        </p:nvSpPr>
        <p:spPr>
          <a:xfrm>
            <a:off x="3738385" y="1853487"/>
            <a:ext cx="8024877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0" b="1" dirty="0" err="1">
                <a:solidFill>
                  <a:srgbClr val="00206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quada One"/>
              </a:rPr>
              <a:t>Aprendizagem</a:t>
            </a:r>
            <a:r>
              <a:rPr lang="en-US" sz="7000" b="1" dirty="0">
                <a:solidFill>
                  <a:srgbClr val="00206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quada One"/>
              </a:rPr>
              <a:t> de </a:t>
            </a:r>
            <a:r>
              <a:rPr lang="en-US" sz="7000" b="1" dirty="0" err="1">
                <a:solidFill>
                  <a:srgbClr val="00206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quada One"/>
              </a:rPr>
              <a:t>Máquina</a:t>
            </a:r>
            <a:endParaRPr lang="en-US" sz="7000" b="1" dirty="0">
              <a:solidFill>
                <a:srgbClr val="00206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Squada One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A364860E-7252-C213-69BB-8408D83C327A}"/>
              </a:ext>
            </a:extLst>
          </p:cNvPr>
          <p:cNvSpPr/>
          <p:nvPr userDrawn="1"/>
        </p:nvSpPr>
        <p:spPr>
          <a:xfrm>
            <a:off x="1269688" y="1524317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45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TEI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FC847-6ABF-6146-7358-BF39308C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ECFD-108B-3775-99CF-32F796D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A3A3D-49C8-BFAC-E158-10C06B1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FATEC-REGISTRO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0EBE9-FB6B-187F-B432-56A299F3D0B6}"/>
              </a:ext>
            </a:extLst>
          </p:cNvPr>
          <p:cNvSpPr/>
          <p:nvPr userDrawn="1"/>
        </p:nvSpPr>
        <p:spPr>
          <a:xfrm>
            <a:off x="0" y="0"/>
            <a:ext cx="372978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8DB778F8-3337-7C92-A195-60145FA1E88E}"/>
              </a:ext>
            </a:extLst>
          </p:cNvPr>
          <p:cNvGrpSpPr/>
          <p:nvPr userDrawn="1"/>
        </p:nvGrpSpPr>
        <p:grpSpPr>
          <a:xfrm>
            <a:off x="4381380" y="864335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3CAFBD8-4594-2355-7A6C-B2521D269BA9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C588D456-DC4C-E214-8BBA-BD97B1085CCF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C5131E47-0C18-9CF5-DA8B-1FC36720B92E}"/>
              </a:ext>
            </a:extLst>
          </p:cNvPr>
          <p:cNvGrpSpPr/>
          <p:nvPr userDrawn="1"/>
        </p:nvGrpSpPr>
        <p:grpSpPr>
          <a:xfrm>
            <a:off x="4381380" y="5327747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854B7C3-704F-0672-2F35-8A2EFF3A1FDD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47860415-D9D4-2A45-92E5-53AA19C131E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DEF42D9C-8D8C-3280-5465-3FD8AD62EE61}"/>
              </a:ext>
            </a:extLst>
          </p:cNvPr>
          <p:cNvGrpSpPr/>
          <p:nvPr userDrawn="1"/>
        </p:nvGrpSpPr>
        <p:grpSpPr>
          <a:xfrm>
            <a:off x="4381380" y="3882636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3468221-22D9-31C7-29D5-E34D0602D8DE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53ADA055-CD71-AED0-D9CD-3D9A6E817A9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50D7E10A-87FA-2BCA-181B-E03396A75F1E}"/>
              </a:ext>
            </a:extLst>
          </p:cNvPr>
          <p:cNvGrpSpPr/>
          <p:nvPr userDrawn="1"/>
        </p:nvGrpSpPr>
        <p:grpSpPr>
          <a:xfrm>
            <a:off x="4381380" y="2381985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7EF30D6-2936-C58A-B922-A92F4CD4F9FD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A3C24DD2-7C02-C2B7-2237-39EFEB9172C5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8DC2E1-6635-237F-A756-ED8795C97C55}"/>
              </a:ext>
            </a:extLst>
          </p:cNvPr>
          <p:cNvGrpSpPr/>
          <p:nvPr userDrawn="1"/>
        </p:nvGrpSpPr>
        <p:grpSpPr>
          <a:xfrm>
            <a:off x="4228980" y="711935"/>
            <a:ext cx="7369359" cy="677698"/>
            <a:chOff x="0" y="0"/>
            <a:chExt cx="1695822" cy="25500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499E7DD-A9D7-586B-E342-BF56799980E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96422-0450-CE69-22BC-A0976DDE154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ACAAE1-A4B3-CD10-1792-39DC8C5626F4}"/>
              </a:ext>
            </a:extLst>
          </p:cNvPr>
          <p:cNvGrpSpPr/>
          <p:nvPr userDrawn="1"/>
        </p:nvGrpSpPr>
        <p:grpSpPr>
          <a:xfrm>
            <a:off x="4228980" y="5175347"/>
            <a:ext cx="7369359" cy="677698"/>
            <a:chOff x="0" y="0"/>
            <a:chExt cx="1695822" cy="2550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A41E8A6-6C74-9175-713A-6A553CFF5565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1074ED-8539-EB9C-2C88-F11768A1CCFF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C1C5BB-B510-D471-50D6-7DA83AE7972C}"/>
              </a:ext>
            </a:extLst>
          </p:cNvPr>
          <p:cNvGrpSpPr/>
          <p:nvPr userDrawn="1"/>
        </p:nvGrpSpPr>
        <p:grpSpPr>
          <a:xfrm>
            <a:off x="4228980" y="3730236"/>
            <a:ext cx="7369359" cy="677698"/>
            <a:chOff x="0" y="0"/>
            <a:chExt cx="1695822" cy="255005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85A2BBB-CA19-99F0-63C1-AD2E2158118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19DAB7-788B-374F-44A7-837050DBF420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572120-0E30-1F9B-79D2-B9F85E2D9DD0}"/>
              </a:ext>
            </a:extLst>
          </p:cNvPr>
          <p:cNvGrpSpPr/>
          <p:nvPr userDrawn="1"/>
        </p:nvGrpSpPr>
        <p:grpSpPr>
          <a:xfrm>
            <a:off x="4228980" y="2229585"/>
            <a:ext cx="7369359" cy="677698"/>
            <a:chOff x="0" y="0"/>
            <a:chExt cx="1695822" cy="255005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8B14BFC-1A62-2E76-DFC4-AB786197F142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FA9CEA-A054-821C-9F51-9E73CD15FF36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F85E4313-925F-C5D4-88F5-8CF2F03A2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989" y="73098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9" name="Espaço Reservado para Texto 37">
            <a:extLst>
              <a:ext uri="{FF2B5EF4-FFF2-40B4-BE49-F238E27FC236}">
                <a16:creationId xmlns:a16="http://schemas.microsoft.com/office/drawing/2014/main" id="{1E0F4687-00E8-0CA3-05CB-08D340823F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9339" y="222323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0" name="Espaço Reservado para Texto 37">
            <a:extLst>
              <a:ext uri="{FF2B5EF4-FFF2-40B4-BE49-F238E27FC236}">
                <a16:creationId xmlns:a16="http://schemas.microsoft.com/office/drawing/2014/main" id="{EA1FF9DE-C359-0E61-BC16-73E6F225C4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9339" y="374088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1" name="Espaço Reservado para Texto 37">
            <a:extLst>
              <a:ext uri="{FF2B5EF4-FFF2-40B4-BE49-F238E27FC236}">
                <a16:creationId xmlns:a16="http://schemas.microsoft.com/office/drawing/2014/main" id="{76FEBEF4-B598-0A6F-237E-0D42CCC9DA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2989" y="518233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A127823-3515-23D4-A44C-6B1ABE838027}"/>
              </a:ext>
            </a:extLst>
          </p:cNvPr>
          <p:cNvSpPr txBox="1"/>
          <p:nvPr userDrawn="1"/>
        </p:nvSpPr>
        <p:spPr>
          <a:xfrm>
            <a:off x="-151231" y="1082623"/>
            <a:ext cx="40322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4500" b="1" kern="1200" spc="0" dirty="0">
                <a:solidFill>
                  <a:srgbClr val="0070C0"/>
                </a:solidFill>
                <a:latin typeface="Verdana Pro Black" panose="020F0502020204030204" pitchFamily="34" charset="0"/>
                <a:ea typeface="+mj-ea"/>
                <a:cs typeface="+mj-cs"/>
              </a:rPr>
              <a:t>ROTEIRO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B038E1E-B50E-4248-F5C0-EF520D00D830}"/>
              </a:ext>
            </a:extLst>
          </p:cNvPr>
          <p:cNvSpPr/>
          <p:nvPr userDrawn="1"/>
        </p:nvSpPr>
        <p:spPr>
          <a:xfrm>
            <a:off x="546926" y="3078797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6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TEI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FC847-6ABF-6146-7358-BF39308C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ECFD-108B-3775-99CF-32F796D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A3A3D-49C8-BFAC-E158-10C06B1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FATEC-REGISTRO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0EBE9-FB6B-187F-B432-56A299F3D0B6}"/>
              </a:ext>
            </a:extLst>
          </p:cNvPr>
          <p:cNvSpPr/>
          <p:nvPr userDrawn="1"/>
        </p:nvSpPr>
        <p:spPr>
          <a:xfrm>
            <a:off x="0" y="0"/>
            <a:ext cx="372978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8DB778F8-3337-7C92-A195-60145FA1E88E}"/>
              </a:ext>
            </a:extLst>
          </p:cNvPr>
          <p:cNvGrpSpPr/>
          <p:nvPr userDrawn="1"/>
        </p:nvGrpSpPr>
        <p:grpSpPr>
          <a:xfrm>
            <a:off x="4381380" y="864335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3CAFBD8-4594-2355-7A6C-B2521D269BA9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C588D456-DC4C-E214-8BBA-BD97B1085CCF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C5131E47-0C18-9CF5-DA8B-1FC36720B92E}"/>
              </a:ext>
            </a:extLst>
          </p:cNvPr>
          <p:cNvGrpSpPr/>
          <p:nvPr userDrawn="1"/>
        </p:nvGrpSpPr>
        <p:grpSpPr>
          <a:xfrm>
            <a:off x="4381380" y="5327747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854B7C3-704F-0672-2F35-8A2EFF3A1FDD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47860415-D9D4-2A45-92E5-53AA19C131E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DEF42D9C-8D8C-3280-5465-3FD8AD62EE61}"/>
              </a:ext>
            </a:extLst>
          </p:cNvPr>
          <p:cNvGrpSpPr/>
          <p:nvPr userDrawn="1"/>
        </p:nvGrpSpPr>
        <p:grpSpPr>
          <a:xfrm>
            <a:off x="4381380" y="3882636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3468221-22D9-31C7-29D5-E34D0602D8DE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53ADA055-CD71-AED0-D9CD-3D9A6E817A9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50D7E10A-87FA-2BCA-181B-E03396A75F1E}"/>
              </a:ext>
            </a:extLst>
          </p:cNvPr>
          <p:cNvGrpSpPr/>
          <p:nvPr userDrawn="1"/>
        </p:nvGrpSpPr>
        <p:grpSpPr>
          <a:xfrm>
            <a:off x="4381380" y="2381985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7EF30D6-2936-C58A-B922-A92F4CD4F9FD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A3C24DD2-7C02-C2B7-2237-39EFEB9172C5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8DC2E1-6635-237F-A756-ED8795C97C55}"/>
              </a:ext>
            </a:extLst>
          </p:cNvPr>
          <p:cNvGrpSpPr/>
          <p:nvPr userDrawn="1"/>
        </p:nvGrpSpPr>
        <p:grpSpPr>
          <a:xfrm>
            <a:off x="4228980" y="711935"/>
            <a:ext cx="7369359" cy="677698"/>
            <a:chOff x="0" y="0"/>
            <a:chExt cx="1695822" cy="25500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499E7DD-A9D7-586B-E342-BF56799980E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96422-0450-CE69-22BC-A0976DDE154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ACAAE1-A4B3-CD10-1792-39DC8C5626F4}"/>
              </a:ext>
            </a:extLst>
          </p:cNvPr>
          <p:cNvGrpSpPr/>
          <p:nvPr userDrawn="1"/>
        </p:nvGrpSpPr>
        <p:grpSpPr>
          <a:xfrm>
            <a:off x="4228980" y="5175347"/>
            <a:ext cx="7369359" cy="677698"/>
            <a:chOff x="0" y="0"/>
            <a:chExt cx="1695822" cy="2550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A41E8A6-6C74-9175-713A-6A553CFF5565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1074ED-8539-EB9C-2C88-F11768A1CCFF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C1C5BB-B510-D471-50D6-7DA83AE7972C}"/>
              </a:ext>
            </a:extLst>
          </p:cNvPr>
          <p:cNvGrpSpPr/>
          <p:nvPr userDrawn="1"/>
        </p:nvGrpSpPr>
        <p:grpSpPr>
          <a:xfrm>
            <a:off x="4228980" y="3730236"/>
            <a:ext cx="7369359" cy="677698"/>
            <a:chOff x="0" y="0"/>
            <a:chExt cx="1695822" cy="255005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85A2BBB-CA19-99F0-63C1-AD2E2158118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19DAB7-788B-374F-44A7-837050DBF420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572120-0E30-1F9B-79D2-B9F85E2D9DD0}"/>
              </a:ext>
            </a:extLst>
          </p:cNvPr>
          <p:cNvGrpSpPr/>
          <p:nvPr userDrawn="1"/>
        </p:nvGrpSpPr>
        <p:grpSpPr>
          <a:xfrm>
            <a:off x="4228980" y="2229585"/>
            <a:ext cx="7369359" cy="677698"/>
            <a:chOff x="0" y="0"/>
            <a:chExt cx="1695822" cy="255005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8B14BFC-1A62-2E76-DFC4-AB786197F142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FA9CEA-A054-821C-9F51-9E73CD15FF36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F85E4313-925F-C5D4-88F5-8CF2F03A2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989" y="73098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9" name="Espaço Reservado para Texto 37">
            <a:extLst>
              <a:ext uri="{FF2B5EF4-FFF2-40B4-BE49-F238E27FC236}">
                <a16:creationId xmlns:a16="http://schemas.microsoft.com/office/drawing/2014/main" id="{1E0F4687-00E8-0CA3-05CB-08D340823F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9339" y="222323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0" name="Espaço Reservado para Texto 37">
            <a:extLst>
              <a:ext uri="{FF2B5EF4-FFF2-40B4-BE49-F238E27FC236}">
                <a16:creationId xmlns:a16="http://schemas.microsoft.com/office/drawing/2014/main" id="{EA1FF9DE-C359-0E61-BC16-73E6F225C4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9339" y="374088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1" name="Espaço Reservado para Texto 37">
            <a:extLst>
              <a:ext uri="{FF2B5EF4-FFF2-40B4-BE49-F238E27FC236}">
                <a16:creationId xmlns:a16="http://schemas.microsoft.com/office/drawing/2014/main" id="{76FEBEF4-B598-0A6F-237E-0D42CCC9DA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2989" y="518233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B038E1E-B50E-4248-F5C0-EF520D00D830}"/>
              </a:ext>
            </a:extLst>
          </p:cNvPr>
          <p:cNvSpPr/>
          <p:nvPr userDrawn="1"/>
        </p:nvSpPr>
        <p:spPr>
          <a:xfrm>
            <a:off x="546926" y="3078797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Texto 37">
            <a:extLst>
              <a:ext uri="{FF2B5EF4-FFF2-40B4-BE49-F238E27FC236}">
                <a16:creationId xmlns:a16="http://schemas.microsoft.com/office/drawing/2014/main" id="{BC0AC33D-3665-F2A2-3880-DD645AB25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500" b="1" spc="0" dirty="0" smtClean="0">
                <a:latin typeface="Verdana Pro Black" panose="020F0502020204030204" pitchFamily="34" charset="0"/>
                <a:ea typeface="+mj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5042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CUNDÁ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93567-F8BC-BFA7-9917-71ADF401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" y="648521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F8A31-9426-091C-7CD0-9944C3D3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4852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5D7E-D3DB-A9A6-097D-5F75B42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300" y="6485215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FATEC - REGISTRO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F7C6B4E-E4BE-3CD0-6289-E41758DA69A2}"/>
              </a:ext>
            </a:extLst>
          </p:cNvPr>
          <p:cNvGrpSpPr/>
          <p:nvPr userDrawn="1"/>
        </p:nvGrpSpPr>
        <p:grpSpPr>
          <a:xfrm>
            <a:off x="479523" y="1905000"/>
            <a:ext cx="11368038" cy="3153705"/>
            <a:chOff x="0" y="0"/>
            <a:chExt cx="4324260" cy="21674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7A038C80-914D-7613-A12B-1110C641B923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92C45A9-B7E0-A421-A2D7-AF31077C9557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BA9326D-C73C-333D-1ED1-7D43CFAFAB50}"/>
              </a:ext>
            </a:extLst>
          </p:cNvPr>
          <p:cNvGrpSpPr/>
          <p:nvPr userDrawn="1"/>
        </p:nvGrpSpPr>
        <p:grpSpPr>
          <a:xfrm>
            <a:off x="365238" y="1813724"/>
            <a:ext cx="11368038" cy="3139276"/>
            <a:chOff x="0" y="0"/>
            <a:chExt cx="4324260" cy="216746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2BBBE1C-A41A-B6F5-B1FA-6996BB8C0122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29E0E70-0498-912C-F657-975BB019336E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FE60D5CD-21D8-71AA-4B30-5BB72E460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237" y="1905000"/>
            <a:ext cx="11347239" cy="304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pt-BR" sz="5200" b="1" kern="1200" dirty="0">
                <a:solidFill>
                  <a:srgbClr val="2E2D2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SUB-TÍTULO</a:t>
            </a:r>
          </a:p>
        </p:txBody>
      </p:sp>
    </p:spTree>
    <p:extLst>
      <p:ext uri="{BB962C8B-B14F-4D97-AF65-F5344CB8AC3E}">
        <p14:creationId xmlns:p14="http://schemas.microsoft.com/office/powerpoint/2010/main" val="37298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93567-F8BC-BFA7-9917-71ADF401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" y="648521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F8A31-9426-091C-7CD0-9944C3D3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48521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5D7E-D3DB-A9A6-097D-5F75B42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300" y="648521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FATEC - REGISTRO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F7C6B4E-E4BE-3CD0-6289-E41758DA69A2}"/>
              </a:ext>
            </a:extLst>
          </p:cNvPr>
          <p:cNvGrpSpPr/>
          <p:nvPr userDrawn="1"/>
        </p:nvGrpSpPr>
        <p:grpSpPr>
          <a:xfrm>
            <a:off x="543023" y="471766"/>
            <a:ext cx="11368038" cy="6041089"/>
            <a:chOff x="0" y="0"/>
            <a:chExt cx="4324260" cy="21674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7A038C80-914D-7613-A12B-1110C641B923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92C45A9-B7E0-A421-A2D7-AF31077C9557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BA9326D-C73C-333D-1ED1-7D43CFAFAB50}"/>
              </a:ext>
            </a:extLst>
          </p:cNvPr>
          <p:cNvGrpSpPr/>
          <p:nvPr userDrawn="1"/>
        </p:nvGrpSpPr>
        <p:grpSpPr>
          <a:xfrm>
            <a:off x="428738" y="393700"/>
            <a:ext cx="11368038" cy="6013450"/>
            <a:chOff x="0" y="0"/>
            <a:chExt cx="4324260" cy="216746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2BBBE1C-A41A-B6F5-B1FA-6996BB8C0122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29E0E70-0498-912C-F657-975BB019336E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EF8A59A7-B7E8-2FF4-A4FB-CFCA7DDB1428}"/>
              </a:ext>
            </a:extLst>
          </p:cNvPr>
          <p:cNvSpPr txBox="1"/>
          <p:nvPr userDrawn="1"/>
        </p:nvSpPr>
        <p:spPr>
          <a:xfrm>
            <a:off x="5065295" y="2412882"/>
            <a:ext cx="6839766" cy="183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0" b="1" dirty="0">
                <a:solidFill>
                  <a:srgbClr val="2E2D2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quada One"/>
              </a:rPr>
              <a:t>DÚVIDAS?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185A44EB-270A-FD89-5F25-F2FE66820AF7}"/>
              </a:ext>
            </a:extLst>
          </p:cNvPr>
          <p:cNvSpPr/>
          <p:nvPr userDrawn="1"/>
        </p:nvSpPr>
        <p:spPr>
          <a:xfrm>
            <a:off x="1399228" y="1668780"/>
            <a:ext cx="3026002" cy="3651041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9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26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49" r:id="rId3"/>
    <p:sldLayoutId id="2147483660" r:id="rId4"/>
    <p:sldLayoutId id="2147483665" r:id="rId5"/>
    <p:sldLayoutId id="2147483661" r:id="rId6"/>
    <p:sldLayoutId id="2147483664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EBDFF5-16E8-A2E9-B9D5-3220B139C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69610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DB10-F88B-3F72-C0EF-A97F5424F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C44A2C-F0CA-E81E-A233-1C6696BD69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ALGORITMOS DE 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0F19C-5205-625B-E1D1-831A2E1C5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LINGUAGENS DE PROGRAMAÇÃO PARA AM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8DD46F-C76F-6FE1-8512-73BD3BC2FE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MEDIDAS DE AVALIAÇÃO DE RESULTADOS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87AEAA8-E621-E0B0-D44B-38B4D2B251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FUTURO DA APRENDIZAGEM DE MÁQUINA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3752879-2254-103B-5E5B-DB155D2979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715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0070C0"/>
                </a:solidFill>
              </a:rPr>
              <a:t>EMENTA</a:t>
            </a:r>
          </a:p>
        </p:txBody>
      </p:sp>
    </p:spTree>
    <p:extLst>
      <p:ext uri="{BB962C8B-B14F-4D97-AF65-F5344CB8AC3E}">
        <p14:creationId xmlns:p14="http://schemas.microsoft.com/office/powerpoint/2010/main" val="313735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BEE63-20F9-611B-4845-65CD7B4C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BFBB68CD-E55B-C892-413F-D07027710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429411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1BB6C-51A1-27DA-6D59-F7A405A88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1A6E1-FCA5-3F68-D2B9-CA5EF2A138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A57925D-0F32-C056-C832-4A7C411C87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84A4C4-5F03-32AD-756E-5D39E404D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Atividades (ATV)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Projeto Integrador (PJI)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Avaliação Integradora (AVI)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Maratona de programação (MRT)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Laboratório de Práticas (LP)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QTE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Exame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2F5029C-A5DF-6BC1-20AE-2E4A65340FC8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12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564E8-A016-CDA7-DB50-546CE28D9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290EFF-9521-1D05-DC9E-9974973F8B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165EA52-467C-B331-3592-E147CB4613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0B28B4-A7A8-E299-DB5A-10958BB92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Atividades (ATV): </a:t>
            </a:r>
            <a:r>
              <a:rPr lang="pt-BR" dirty="0"/>
              <a:t>Corresponde a 20% da média final. Serão ofertadas no máximo 4 atividades no semestre, sendo no máximo 2 atividades no 1º bimestre e no máximo 2 atividades no 2º bimestre.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D3AB175D-3075-7BA4-3D4C-57477D06AEF3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75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BA1F-20E6-4CF3-B89E-7617EB3ED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2C9835-33A1-C5B4-E37F-623E8E4DB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A25952E-784D-0D29-66B0-B7929549C24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C3B80-BC55-C120-6F8A-071958A24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Projeto Integrador (PJI): </a:t>
            </a:r>
            <a:r>
              <a:rPr lang="pt-BR" dirty="0"/>
              <a:t>Corresponde a 30% da média final. O projeto deverá ser descrito em formato de artigo científico e será avaliado por banca técnica nos quesitos: soft skills, UX/UI, front-</a:t>
            </a:r>
            <a:r>
              <a:rPr lang="pt-BR" dirty="0" err="1"/>
              <a:t>end</a:t>
            </a:r>
            <a:r>
              <a:rPr lang="pt-BR" dirty="0"/>
              <a:t>, </a:t>
            </a:r>
            <a:r>
              <a:rPr lang="pt-BR" dirty="0" err="1"/>
              <a:t>back-end</a:t>
            </a:r>
            <a:r>
              <a:rPr lang="pt-BR" dirty="0"/>
              <a:t>, metas, e artigo científico. 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36E5042-C3AE-C9CC-C089-C7C4F4BE77F6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87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BFDB7-412A-A1AA-8F39-6A9EAEFC7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03988F-7110-5639-F1DF-EFED69C17C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371B0A4-B950-6F2A-91BE-DF2AF731DE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D62285-0BC7-98A0-9F36-50E5E1C49A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Avaliação Integradora (AVI): </a:t>
            </a:r>
            <a:r>
              <a:rPr lang="pt-BR" dirty="0"/>
              <a:t>Corresponde a 30% da média final. Em AM, são 5 questões objetivas de peso 3, 1 questão teórica discursiva de peso 3 e 1 questão prática de peso 4. Nota mínima para integração &gt;= 6 na disciplina que está sendo analisada.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0F8AA251-D985-E498-5D0D-A4DCACD93B94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24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170A1-EC33-B6DA-5EEE-0DBFB97D5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7CEAA2-0357-1144-5A3B-40A8B46F23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3777A6F-F95B-53BE-783B-8EC0ABD6D5A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17F148-BBCB-3B06-4533-BC7BD2106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Maratona de programação (MRT) – Parte 1: </a:t>
            </a:r>
            <a:r>
              <a:rPr lang="pt-BR" dirty="0"/>
              <a:t>Corresponde a 10% da média final. Prepara o discente para os desafios na resolução de problemas práticos de forma coletiva. Estimular a interdisciplinaridade teórica e prática entre as diferentes disciplinas do curso. 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D19E5465-D9DC-702C-8601-C85572051637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02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8B82F-AAD3-ED81-6904-CA1512E8B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78079A-79CC-67A7-A3A4-D2FC2684D8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E51B2C2-E8DB-0416-BD89-140F5B46769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DF9D0-2E5D-2864-E8F8-B7FDAF5A0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Maratona de programação (MRT) – Parte 2: </a:t>
            </a:r>
            <a:r>
              <a:rPr lang="pt-BR" dirty="0"/>
              <a:t>A competição possui 3 questões práticas que deverão ser solucionadas em equipe. A equipe será a mesma definida no Projeto Integrador. O peso de cada questão é o mesmo para todos os enunciados. 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B05DE22F-97AA-5BA6-2852-13BB1B2DB9DE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91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2A51-5441-A156-086C-88014E7DD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F82B0-290E-87EA-D4A2-86433C63A1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964ABAA-F9B5-CBC1-F9E1-744831DD01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60C4D-3217-1A76-4327-F54BEB1D6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Laboratório de Práticas (LP): </a:t>
            </a:r>
            <a:r>
              <a:rPr lang="pt-BR" dirty="0"/>
              <a:t>Corresponde a 10% da média final. O objetivo é preparar o discente para o desenvolvimento de sistemas de forma coletiva, por meio de processos e organograma próximos do ambiente real de produção de software. 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348AE07-84B1-6365-063E-73951BDB6489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77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204AC-A379-6125-A3C6-FCA326B51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32A3B-6B60-6DBA-A071-874EF6C93C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75DF6B0-EDF9-FAFE-E482-5682C9212A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81EF63-0D57-9CD8-9C92-9E7054517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Qualificação Técnica Extracurricular (QTE): </a:t>
            </a:r>
            <a:r>
              <a:rPr lang="pt-BR" dirty="0"/>
              <a:t> O discente poderá ter acréscimo de até 1,3 pontos na média final, dependendo da quantidade de </a:t>
            </a:r>
            <a:r>
              <a:rPr lang="pt-BR" dirty="0" err="1"/>
              <a:t>QTEs</a:t>
            </a:r>
            <a:r>
              <a:rPr lang="pt-BR" dirty="0"/>
              <a:t> realizadas no semestre vigente. Informações serão divulgadas de acordo com o calendário acadêmico. 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97258410-3E63-78A0-B275-A1C55BDB8A13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87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3FB8C-0A97-4EBB-B37E-42B887ABA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ACOLHIMENTO E APRESENTAÇÃO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73371D-9EDA-E2C2-1AF1-F8F231B3AB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EMENTA DA DISCIPLINA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51E217-33D8-F33A-7CC9-0FDA900C85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OBJETIVO DA DISCIPLINA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04C06C6-405E-F3D5-FA19-A75D3ED62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SISTEMA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191873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F57A2-E436-000F-FABC-0AF015FF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F0E65A-4185-697C-6526-014754B7A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ECD94312-C3F1-6C98-E393-ECC7E6DEFB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B9119D-FBC0-A1E3-861F-4D81D22B5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Exame (EXM) – Parte 1: </a:t>
            </a:r>
            <a:r>
              <a:rPr lang="pt-BR" dirty="0"/>
              <a:t>Ofertar ao discente que obtiver média parcial igual ou superior a 2 e menores que 6, a oportunidade de recuperação, a partir de todo o conteúdo ministrado no semestre. São 2 questões teóricas-discursivas de peso 5 e 2 questões práticas de peso 5. 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CD280A5F-577A-4EEF-5B04-4FAC9C8B55CF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41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1908-44A7-9501-77F2-06D8F9AAF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C59228-2E5E-B35B-5F1A-E554904468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3C752C4-A3AE-FF64-1D32-67E594FDB9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B7D42D-E9CC-2093-EA39-FFBB42F58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Exame (EXM) – Parte 2: </a:t>
            </a:r>
            <a:r>
              <a:rPr lang="pt-BR" dirty="0"/>
              <a:t>A Média Final será calculada como: MF=(MP+EXM)/2). A MP se manterá, caso MF&lt;MP. Se o resultado for &gt;= 6, o discente estará APROVADO. O exame será ofertado de acordo com o calendário acadêmico do semestre.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E084A4C2-5A05-45E2-2F4C-E5F6D53A896D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03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7984E-6652-3360-F99D-54FA27096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7B6287-B0E8-A7D6-92B0-05ECDC5D0F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1754326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>
                <a:solidFill>
                  <a:srgbClr val="0070C0"/>
                </a:solidFill>
              </a:rPr>
              <a:t>SISTEMA DE AVALIAÇÃO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E21BF642-33A6-3B80-0E38-DE3C81BABB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59BE29-0951-CFDB-E9B7-F5006DF133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Observações gerais: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As atividades de participação em aula serão realizadas dentro de sala de aula em tempo reservado pela professora da disciplina para fixação de conteúdo. Elas estarão disponíveis na ferramenta Teams e o prazo mínimo de entrega é de 7 dias.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09308081-B0D4-1593-B811-CC2BA3AD2A62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279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E784A-0BE7-C7E0-38D0-47B496E8B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13FBD670-6481-0974-B99B-526F4921D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330720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B5891-4A26-DB46-FB86-8C3C2A2F6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5A50F3-31B5-8AF3-CF2A-1808D671DF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BÁSICA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6AB467D-FE83-62A4-0805-311EB65B24E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B2B962AE-61DD-0C93-C964-6C39F936DFB4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9" name="Picture 4" descr="Resultado de imagem para GRUS, J. Data Science do Zero. Rio de Janeiro: Alta Books, 2016. ">
            <a:extLst>
              <a:ext uri="{FF2B5EF4-FFF2-40B4-BE49-F238E27FC236}">
                <a16:creationId xmlns:a16="http://schemas.microsoft.com/office/drawing/2014/main" id="{F4D39325-5628-F0C5-CAA3-999A0727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23" y="1768998"/>
            <a:ext cx="2592928" cy="40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MUELLER, J. P., MASSARON, L. Aprendizado de Máquina Para Leigos. Rio de  Janeiro: Alta Books, 2019. ">
            <a:extLst>
              <a:ext uri="{FF2B5EF4-FFF2-40B4-BE49-F238E27FC236}">
                <a16:creationId xmlns:a16="http://schemas.microsoft.com/office/drawing/2014/main" id="{43AE5648-C1AD-7134-A3D7-AFEFB5F1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403" y="1768997"/>
            <a:ext cx="2425503" cy="40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08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7A57E-54E9-F467-38F8-890373055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1FA8BD-239A-ACE3-A2A8-96CB137C1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BÁSICA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0A6E2AB-E098-B16D-1D7D-5E073AF824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869A79C-CFB9-0172-30F8-0B481294017F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8" name="Picture 2" descr="Inteligência Artificial. Uma Abordagem de Aprendizado de Máquina PDF ...">
            <a:extLst>
              <a:ext uri="{FF2B5EF4-FFF2-40B4-BE49-F238E27FC236}">
                <a16:creationId xmlns:a16="http://schemas.microsoft.com/office/drawing/2014/main" id="{EC5AFA60-49D9-C538-DA29-0254328ED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07" y="1768997"/>
            <a:ext cx="2916541" cy="40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1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B07C6-DBD8-92AF-2197-B617C55A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A0D82-B18D-0E0B-72FA-F4E35112EA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186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800" dirty="0">
                <a:solidFill>
                  <a:srgbClr val="0070C0"/>
                </a:solidFill>
              </a:rPr>
              <a:t>COMPLEMENTAR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868E7A8-A9CE-7894-8924-61519A78BE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B227905F-3703-6070-6178-6DACB6C157E0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6" name="Picture 4" descr="Mãos à Obra: Aprendizado de Máquina com Scikit-Learn &amp; TensorFlow">
            <a:extLst>
              <a:ext uri="{FF2B5EF4-FFF2-40B4-BE49-F238E27FC236}">
                <a16:creationId xmlns:a16="http://schemas.microsoft.com/office/drawing/2014/main" id="{9C6ED570-13F5-1835-EEE0-8B056C36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50" y="1683678"/>
            <a:ext cx="2774879" cy="41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m para NORVIG, P. Inteligencia Artificial.  3 ed. Rio de Janeiro: LTC, 2013 ">
            <a:extLst>
              <a:ext uri="{FF2B5EF4-FFF2-40B4-BE49-F238E27FC236}">
                <a16:creationId xmlns:a16="http://schemas.microsoft.com/office/drawing/2014/main" id="{115C861F-22DF-74A0-4E13-E7DDE5F2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893" y="1773455"/>
            <a:ext cx="2943332" cy="394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3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EA9F7-7680-B2A0-50F3-FE494BBFD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931528-FA36-D469-460A-79A03C0E7E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186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800" dirty="0">
                <a:solidFill>
                  <a:srgbClr val="0070C0"/>
                </a:solidFill>
              </a:rPr>
              <a:t>COMPLEMENTAR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2E9256B-A9C4-9715-1CCE-01A5D5DD2DC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F5BC81D8-5C7E-E160-0A4A-C2BCCCD56E67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3" name="Picture 2" descr="Resultado de imagem para CARVALHO, A. Inteligência Artificial: Uma Abordagem de Aprendizado de Máquina.  Rio de Janeiro:  LTC – 2011. ">
            <a:extLst>
              <a:ext uri="{FF2B5EF4-FFF2-40B4-BE49-F238E27FC236}">
                <a16:creationId xmlns:a16="http://schemas.microsoft.com/office/drawing/2014/main" id="{FA82D081-92E9-48BA-E843-5CA14A49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62" y="1774915"/>
            <a:ext cx="3037958" cy="397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9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53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ECD7E74-91EB-B017-DA01-C4A1E026C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ACOLHIMENTO 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9331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A1702C-C25C-B301-D30C-D396C021BD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ACOLHIMENTO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0595F-CB71-DADB-19F1-1EA380CB84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3484" y="755040"/>
            <a:ext cx="7245350" cy="5717448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4000" dirty="0"/>
              <a:t>PROFESSORA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4000" dirty="0"/>
              <a:t>TURMA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4000" dirty="0"/>
              <a:t>REGRAS DE CONVIVÊNCIA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7AAF19-F910-CE9A-6A6F-ABC81ACDDB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87AAF919-631A-CA72-F415-9082B2FFDEDB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97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190DF-6E3F-A99D-FC21-8E0AEB9F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8AA0FA32-C8D1-41A4-819D-BE3D24AA1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OBJETIVO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06128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5AF72-D53F-28D8-3257-E92DF5BA38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71558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OBJETIVO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FF0724F-9660-5F4F-30EE-80E793DD42F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668964-E7E6-C348-A543-CCFCCE7B8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Conhecer e utilizar os principais paradigmas de Aprendizagem de Máquina.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Aplicar os algoritmos e técnicas de aprendizagem, redes neurais e métodos probabilísticos, empregando uma linguagem de programação.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109F4F0F-A6AF-7D38-049B-1A9086209035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03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55516-17F5-EE09-B88F-CF4C77BB5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83A60286-265B-46E8-66CA-1A53E13E1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EMENTA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85600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B7EB-00D4-DB56-29F5-4B811572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D8F91-D991-AC3D-0BED-C291FB78F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APRENDIZAGEM DE MÁQUINA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DB9C4B-1588-FA50-B42F-8DBB9DD58E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D91B1E-F3B9-6E21-5153-60A7B1795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MÉTODOS PROBABILÍSTICOS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59C0CE-AA0D-77E0-B372-A62B5C63EE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TAREFAS DE APRENDIZAGEM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6A5D5F0-F6DB-3F8E-93D7-2410448BF7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715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0070C0"/>
                </a:solidFill>
              </a:rPr>
              <a:t>EMENTA</a:t>
            </a:r>
          </a:p>
        </p:txBody>
      </p:sp>
    </p:spTree>
    <p:extLst>
      <p:ext uri="{BB962C8B-B14F-4D97-AF65-F5344CB8AC3E}">
        <p14:creationId xmlns:p14="http://schemas.microsoft.com/office/powerpoint/2010/main" val="313570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AA78B-66B9-F1D2-0B1D-836089B78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E9DEA3-1D0F-033D-C318-A32925A6FE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APLICAÇÕES DE 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27B03-E512-BCA0-D1F4-ACC3CD63A2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VIÉS INDUTIVO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10A1E7-DDF6-EE52-1E5E-234878C2E1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APRENDIZAGEM DESCRITIVA E PREDITIVA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F68DD48-1B96-4CC5-95F4-CAAEB8DCBE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PREPARAÇÃO DE DADOS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75FAE2C-C8B9-C172-ED9D-9828F586F9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71558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0070C0"/>
                </a:solidFill>
              </a:rPr>
              <a:t>EMENTA</a:t>
            </a:r>
          </a:p>
        </p:txBody>
      </p:sp>
    </p:spTree>
    <p:extLst>
      <p:ext uri="{BB962C8B-B14F-4D97-AF65-F5344CB8AC3E}">
        <p14:creationId xmlns:p14="http://schemas.microsoft.com/office/powerpoint/2010/main" val="514150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646</Words>
  <Application>Microsoft Office PowerPoint</Application>
  <PresentationFormat>Widescreen</PresentationFormat>
  <Paragraphs>65</Paragraphs>
  <Slides>28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ADLaM Display</vt:lpstr>
      <vt:lpstr>Aptos</vt:lpstr>
      <vt:lpstr>Arial</vt:lpstr>
      <vt:lpstr>Glacial Indifference</vt:lpstr>
      <vt:lpstr>Verdana Pro Black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Thissiany B Almeida</dc:creator>
  <cp:lastModifiedBy>THISSIANY BEATRIZ ALMEIDA</cp:lastModifiedBy>
  <cp:revision>6</cp:revision>
  <dcterms:created xsi:type="dcterms:W3CDTF">2025-07-18T20:34:15Z</dcterms:created>
  <dcterms:modified xsi:type="dcterms:W3CDTF">2025-08-11T00:07:43Z</dcterms:modified>
</cp:coreProperties>
</file>