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04" r:id="rId4"/>
    <p:sldId id="292" r:id="rId5"/>
    <p:sldId id="311" r:id="rId6"/>
    <p:sldId id="312" r:id="rId7"/>
    <p:sldId id="313" r:id="rId8"/>
    <p:sldId id="314" r:id="rId9"/>
    <p:sldId id="303" r:id="rId10"/>
    <p:sldId id="315" r:id="rId11"/>
    <p:sldId id="302" r:id="rId12"/>
    <p:sldId id="316" r:id="rId13"/>
    <p:sldId id="317" r:id="rId14"/>
    <p:sldId id="318" r:id="rId15"/>
    <p:sldId id="319" r:id="rId16"/>
    <p:sldId id="309" r:id="rId17"/>
    <p:sldId id="321" r:id="rId18"/>
    <p:sldId id="322" r:id="rId19"/>
    <p:sldId id="320" r:id="rId20"/>
    <p:sldId id="324" r:id="rId21"/>
    <p:sldId id="323" r:id="rId22"/>
    <p:sldId id="326" r:id="rId23"/>
    <p:sldId id="325" r:id="rId24"/>
    <p:sldId id="328" r:id="rId25"/>
    <p:sldId id="329" r:id="rId26"/>
    <p:sldId id="327" r:id="rId27"/>
    <p:sldId id="310" r:id="rId28"/>
    <p:sldId id="286" r:id="rId29"/>
  </p:sldIdLst>
  <p:sldSz cx="18288000" cy="10287000"/>
  <p:notesSz cx="6858000" cy="9144000"/>
  <p:embeddedFontLst>
    <p:embeddedFont>
      <p:font typeface="Glacial Indifference" panose="020B0604020202020204" charset="0"/>
      <p:regular r:id="rId31"/>
    </p:embeddedFont>
    <p:embeddedFont>
      <p:font typeface="Glacial Indifference Bold" panose="020B0604020202020204" charset="0"/>
      <p:regular r:id="rId32"/>
    </p:embeddedFont>
    <p:embeddedFont>
      <p:font typeface="Squada One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574"/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1F5D0-EDB5-45FF-976C-8070A58E8BE2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87D8F-1921-4475-9621-62D914A04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4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3023" y="1181100"/>
            <a:ext cx="16418677" cy="8229600"/>
            <a:chOff x="0" y="0"/>
            <a:chExt cx="4324260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0623" y="1028700"/>
            <a:ext cx="16418677" cy="8229600"/>
            <a:chOff x="0" y="0"/>
            <a:chExt cx="4324260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96121" y="1484056"/>
            <a:ext cx="6776257" cy="5437946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1596121" y="7272574"/>
            <a:ext cx="14956795" cy="1370892"/>
            <a:chOff x="0" y="0"/>
            <a:chExt cx="3939238" cy="3610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9238" cy="361058"/>
            </a:xfrm>
            <a:custGeom>
              <a:avLst/>
              <a:gdLst/>
              <a:ahLst/>
              <a:cxnLst/>
              <a:rect l="l" t="t" r="r" b="b"/>
              <a:pathLst>
                <a:path w="3939238" h="361058">
                  <a:moveTo>
                    <a:pt x="25363" y="0"/>
                  </a:moveTo>
                  <a:lnTo>
                    <a:pt x="3913875" y="0"/>
                  </a:lnTo>
                  <a:cubicBezTo>
                    <a:pt x="3920602" y="0"/>
                    <a:pt x="3927053" y="2672"/>
                    <a:pt x="3931810" y="7429"/>
                  </a:cubicBezTo>
                  <a:cubicBezTo>
                    <a:pt x="3936566" y="12185"/>
                    <a:pt x="3939238" y="18637"/>
                    <a:pt x="3939238" y="25363"/>
                  </a:cubicBezTo>
                  <a:lnTo>
                    <a:pt x="3939238" y="335695"/>
                  </a:lnTo>
                  <a:cubicBezTo>
                    <a:pt x="3939238" y="342421"/>
                    <a:pt x="3936566" y="348873"/>
                    <a:pt x="3931810" y="353629"/>
                  </a:cubicBezTo>
                  <a:cubicBezTo>
                    <a:pt x="3927053" y="358386"/>
                    <a:pt x="3920602" y="361058"/>
                    <a:pt x="3913875" y="361058"/>
                  </a:cubicBezTo>
                  <a:lnTo>
                    <a:pt x="25363" y="361058"/>
                  </a:lnTo>
                  <a:cubicBezTo>
                    <a:pt x="18637" y="361058"/>
                    <a:pt x="12185" y="358386"/>
                    <a:pt x="7429" y="353629"/>
                  </a:cubicBezTo>
                  <a:cubicBezTo>
                    <a:pt x="2672" y="348873"/>
                    <a:pt x="0" y="342421"/>
                    <a:pt x="0" y="335695"/>
                  </a:cubicBezTo>
                  <a:lnTo>
                    <a:pt x="0" y="25363"/>
                  </a:lnTo>
                  <a:cubicBezTo>
                    <a:pt x="0" y="18637"/>
                    <a:pt x="2672" y="12185"/>
                    <a:pt x="7429" y="7429"/>
                  </a:cubicBezTo>
                  <a:cubicBezTo>
                    <a:pt x="12185" y="2672"/>
                    <a:pt x="18637" y="0"/>
                    <a:pt x="2536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939238" cy="399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96121" y="7529395"/>
            <a:ext cx="1495679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F1F5F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TÉCNICAS DE PRÉ-PROCESSAMENTO DE DADOS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89428" y="2612554"/>
            <a:ext cx="8345725" cy="3240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28"/>
              </a:lnSpc>
            </a:pPr>
            <a:r>
              <a:rPr lang="en-US" sz="9305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Processamento de Linguagem Natural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9B93-226C-6909-04A9-DA504875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F4858C-6DB2-20C1-A6CE-CCA872143AE0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CAD5B46-17C6-33F3-5E5F-678304421819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C918234-6C92-F78D-4B76-B14E728E91BB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E3F7D10-AC13-8919-C4AB-8E94A7D863FD}"/>
              </a:ext>
            </a:extLst>
          </p:cNvPr>
          <p:cNvSpPr txBox="1"/>
          <p:nvPr/>
        </p:nvSpPr>
        <p:spPr>
          <a:xfrm>
            <a:off x="-1" y="638286"/>
            <a:ext cx="5700465" cy="340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EXPRESSÕES REGULARES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CBA9DD45-B3B2-8112-CB24-DB63EF3DB1F4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1F6257-D00F-A3E6-76B7-4B59080C6BF1}"/>
              </a:ext>
            </a:extLst>
          </p:cNvPr>
          <p:cNvSpPr txBox="1"/>
          <p:nvPr/>
        </p:nvSpPr>
        <p:spPr>
          <a:xfrm>
            <a:off x="7086600" y="1257836"/>
            <a:ext cx="10058400" cy="84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São um mecanismo muito simples, porém muito poderoso, para manipulação de sequências de caracteres.</a:t>
            </a:r>
          </a:p>
          <a:p>
            <a:pPr algn="just"/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São úteis para encontrar padrões em texto e auxiliar no fluxo de um chatbot, encontrar e remover sequências de caracteres indesejadas, como emojis. Além disso, pode ser utilizado para encontrar e substituir sequências de caracteres para diversas funcionalidades, como tokenização.</a:t>
            </a:r>
          </a:p>
        </p:txBody>
      </p:sp>
    </p:spTree>
    <p:extLst>
      <p:ext uri="{BB962C8B-B14F-4D97-AF65-F5344CB8AC3E}">
        <p14:creationId xmlns:p14="http://schemas.microsoft.com/office/powerpoint/2010/main" val="137199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73E9D-B59E-CD39-D40B-B5F6B48F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532C4B26-090D-9A71-D868-5675CC28FBF4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F9ECF64-C61F-9799-71DF-2E16636C7F8F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DC8CFF8-FD04-0117-2E02-5F0B86535B25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3771C78-6A14-1CC5-FA27-73A37159469D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E9B427-ABE7-1CE7-347D-4F0F2FDC9DD1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2D3F7D6-82EC-F643-6296-CB661D3017EF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EAB548EA-421A-9545-2C3B-81F298456330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TÉCNICAS DE 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76003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8538-467A-206F-0917-5CD1DEBE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6ADF515-5283-012A-A4BA-E766E657F914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CC39813-AD6B-0366-4E70-F2DF934B6655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287AB2F-3BCC-B35D-B31B-FF1858F6EA4F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453DF70-3418-748F-1AF9-1DCD4AEF5C3E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TOKENIZAÇÃO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2078DFB-E4AE-C0C4-B5CE-64F42DA5F300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9778BA-8630-1D2D-4A69-D59D3B3C2B40}"/>
              </a:ext>
            </a:extLst>
          </p:cNvPr>
          <p:cNvSpPr txBox="1"/>
          <p:nvPr/>
        </p:nvSpPr>
        <p:spPr>
          <a:xfrm>
            <a:off x="7086600" y="1257836"/>
            <a:ext cx="10058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Usando expressão regular e sua memória, que “salva” o padrão encontrado para uso posterior.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79472B-A575-8CB6-16F5-E6682774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59087"/>
            <a:ext cx="10435451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0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8A91-B74F-D51A-4BFA-9408FBE9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7356B86-8713-AF78-CD1C-19B2EAB25CCE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795116-0E2B-F734-D0F9-CE92D136DE49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13F6A39-910E-E88F-B128-9465A700D852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FFE0694D-D899-F15F-888F-346FC9E603F5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TOKENIZAÇÃO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0E0F829-9AF3-9E45-B736-3CC0F6E3EAC9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91E02-A8C2-1F75-0FE1-89DE4D5FC034}"/>
              </a:ext>
            </a:extLst>
          </p:cNvPr>
          <p:cNvSpPr txBox="1"/>
          <p:nvPr/>
        </p:nvSpPr>
        <p:spPr>
          <a:xfrm>
            <a:off x="7086600" y="1257836"/>
            <a:ext cx="100584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Definir um conjunto de teste (corpus, padrão ouro, </a:t>
            </a:r>
            <a:r>
              <a:rPr lang="pt-BR" sz="4500" dirty="0" err="1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gold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standard) que contenha tanto casos de falsos positivos como de falsos negativos.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8FC53A-DE8B-DF55-080C-5E567286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08274"/>
            <a:ext cx="8553223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3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A9E8-3062-F53C-F285-6244972D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A173001-D862-D9C9-63A4-36007B5E0446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D1E60FB-DF92-22CC-03FF-8195B8A5F702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9B01E00-3C83-E0AE-9AB3-FFDC6FC763FF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56440789-1AD6-58AF-DAA0-A4F327C4703E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TOKENIZAÇÃO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D7DBB373-8803-3CE2-C549-E9AF51CFEF5F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9D3B64-E1C7-03F3-E743-95382D517A58}"/>
              </a:ext>
            </a:extLst>
          </p:cNvPr>
          <p:cNvSpPr txBox="1"/>
          <p:nvPr/>
        </p:nvSpPr>
        <p:spPr>
          <a:xfrm>
            <a:off x="7086600" y="1257836"/>
            <a:ext cx="10058400" cy="828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Sequências de caracteres ganham sentido.</a:t>
            </a:r>
          </a:p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Pré-processamento (Normalização): sequências de caracteres são padronizadas para representarem algo que faça sentido na linguagem.</a:t>
            </a:r>
          </a:p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Visa distinguir as diferentes unidades linguísticas de um texto.</a:t>
            </a:r>
          </a:p>
        </p:txBody>
      </p:sp>
    </p:spTree>
    <p:extLst>
      <p:ext uri="{BB962C8B-B14F-4D97-AF65-F5344CB8AC3E}">
        <p14:creationId xmlns:p14="http://schemas.microsoft.com/office/powerpoint/2010/main" val="427101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EFAB-FE23-B185-ED06-992BCA6A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E668AA-2F19-6A9B-2CE1-70AB333DA374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A2CB2B7-E31C-F3A4-1DC5-0CCFBD2070AA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E65840-A92E-057A-84DC-8DE960433E23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C8943B5-8022-C21F-E917-E44D5D5C113E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TOKENIZAÇÃO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A636CD70-B9BA-7ECA-30B1-F9F85AEF5BDA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AEF363-F994-D77A-B80F-D50D6F546689}"/>
              </a:ext>
            </a:extLst>
          </p:cNvPr>
          <p:cNvSpPr txBox="1"/>
          <p:nvPr/>
        </p:nvSpPr>
        <p:spPr>
          <a:xfrm>
            <a:off x="7086600" y="1257836"/>
            <a:ext cx="10058400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Tradicionalmente, os </a:t>
            </a:r>
            <a:r>
              <a:rPr lang="pt-BR" sz="4500" dirty="0" err="1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tokenizadores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são definidos com base nas regras linguísticas de uma língua.</a:t>
            </a:r>
          </a:p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Regras codificadas por meio de expressões regulares. Por exemplo, para o português: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5ACAB3-C126-77BD-6085-48B2B896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41" y="7581900"/>
            <a:ext cx="9201718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4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73E77-538D-B932-47B3-B3C470C0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76D68600-47AE-6080-9504-09631D773E84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61F9217-5B60-E912-2B6E-E3AB9867AE57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E1A4D75-6FCC-E094-6642-29A69F3FF873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6518FB4E-4310-52CA-586A-CC08338FEDF0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50FADE1-EA93-70EC-1575-6F1F842E5B47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CF9CE51-0F70-8BBB-E01F-2DD8022A94DE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3A7C3F12-3B39-6765-19FF-2F1354DC21E5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PALAVRAS</a:t>
            </a:r>
          </a:p>
        </p:txBody>
      </p:sp>
    </p:spTree>
    <p:extLst>
      <p:ext uri="{BB962C8B-B14F-4D97-AF65-F5344CB8AC3E}">
        <p14:creationId xmlns:p14="http://schemas.microsoft.com/office/powerpoint/2010/main" val="240587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690ED-D35F-00EF-B52B-97A7D085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DC4346-905D-4913-A944-60BF6E0AE419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4240B88-7996-7E43-1234-A6EC23C22B1F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BD64CBF-8F0D-BBCA-624A-D7CEF0396B7C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729DA89C-0899-0291-4BA1-7977E760AA9C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PALAVRAS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150E7090-2AFC-AB22-7778-BEE6BFF43EEF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3F1A2-6E3E-FF90-7260-B5C1DB471873}"/>
              </a:ext>
            </a:extLst>
          </p:cNvPr>
          <p:cNvSpPr txBox="1"/>
          <p:nvPr/>
        </p:nvSpPr>
        <p:spPr>
          <a:xfrm>
            <a:off x="7086600" y="723900"/>
            <a:ext cx="100584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pt-BR" sz="4500" b="1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Lexema: 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é uma unidade lexical que reúne todas as flexões de uma mesma palavra. Por exemplo, o lexema “correr” compreende as palavras “correr”, “corro”, “corríamos”, etc.</a:t>
            </a:r>
          </a:p>
          <a:p>
            <a:pPr algn="just">
              <a:lnSpc>
                <a:spcPct val="150000"/>
              </a:lnSpc>
            </a:pPr>
            <a:r>
              <a:rPr lang="pt-BR" sz="4500" b="1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Lema: 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forma canônica, dicionarizada, escolhida por convenção para representar um lexema. Exemplo: correr.</a:t>
            </a:r>
          </a:p>
        </p:txBody>
      </p:sp>
    </p:spTree>
    <p:extLst>
      <p:ext uri="{BB962C8B-B14F-4D97-AF65-F5344CB8AC3E}">
        <p14:creationId xmlns:p14="http://schemas.microsoft.com/office/powerpoint/2010/main" val="331567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CAA9-9658-FD71-EE43-C4E7F0D0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156966-EA9C-950D-7E3D-AB33A9177B45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A98154-FAE8-0AA1-6EA6-E05B33FFA23D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72EADE-B654-5192-8435-D13A15A225D2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F3A52F03-C0BB-2146-7072-30B962D6DD2E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PALAVRAS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B2CB92A-3EFE-4966-C326-D0531E161908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014ADE-7DB4-B93F-24BC-E8B2D350C5E5}"/>
              </a:ext>
            </a:extLst>
          </p:cNvPr>
          <p:cNvSpPr txBox="1"/>
          <p:nvPr/>
        </p:nvSpPr>
        <p:spPr>
          <a:xfrm>
            <a:off x="7086600" y="723900"/>
            <a:ext cx="10058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b="1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Raiz: 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morfema básico, sem afixos derivacionais ou flexionais. Exemplo: “</a:t>
            </a:r>
            <a:r>
              <a:rPr lang="pt-BR" sz="4500" dirty="0" err="1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corr</a:t>
            </a: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”.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24E27A-4346-DDB9-A86F-2504369C8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4"/>
          <a:stretch>
            <a:fillRect/>
          </a:stretch>
        </p:blipFill>
        <p:spPr bwMode="auto">
          <a:xfrm>
            <a:off x="8534400" y="438265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1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0D3B4-BD1F-70A1-0378-9176B24D7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5EAEAC31-EFF2-D368-CBAE-C14ABC272EDF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A1621DB-32E7-F8F8-C91D-D5E19A29C103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2287918-F22D-5BE3-01C8-535BDB27BB0E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6DBB2EB-9BEA-E3C4-1A95-CC590545B8E1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74EFBA1-9C9E-FA76-F068-1A65E554AFA1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A0BC2AC-A3ED-B6B7-3713-22C2EE272911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4B3F8A90-F467-D4DC-383E-6CB4D19B1C47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LEMATIZAÇÃO</a:t>
            </a:r>
          </a:p>
        </p:txBody>
      </p:sp>
    </p:spTree>
    <p:extLst>
      <p:ext uri="{BB962C8B-B14F-4D97-AF65-F5344CB8AC3E}">
        <p14:creationId xmlns:p14="http://schemas.microsoft.com/office/powerpoint/2010/main" val="30293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844EE-0F69-EB6C-7CFE-31227138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B8FD7A2-AF5A-6D62-2AF6-6BBCB407BCD5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10E2CE6-9662-1628-58BB-3563026F0817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16FAC6-8E3F-1180-025F-C9A5E6B0C9DE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35763C8-C5D5-D8B2-BAEF-18CC6B8909B4}"/>
              </a:ext>
            </a:extLst>
          </p:cNvPr>
          <p:cNvSpPr txBox="1"/>
          <p:nvPr/>
        </p:nvSpPr>
        <p:spPr>
          <a:xfrm>
            <a:off x="76199" y="1104900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sym typeface="Squada One"/>
              </a:rPr>
              <a:t>ROTEIRO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37DA1764-166D-5C5C-6468-8BA85D2951CC}"/>
              </a:ext>
            </a:extLst>
          </p:cNvPr>
          <p:cNvGrpSpPr/>
          <p:nvPr/>
        </p:nvGrpSpPr>
        <p:grpSpPr>
          <a:xfrm>
            <a:off x="8001000" y="1272472"/>
            <a:ext cx="8351250" cy="1255798"/>
            <a:chOff x="0" y="0"/>
            <a:chExt cx="1695822" cy="255005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ED814CB-50E7-EFCB-60E5-9835A8369CC0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9EEF39FA-1BD0-3051-76DD-777181E318F7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9778BECB-FA96-45D1-3C19-EEA2B6E0CB6E}"/>
              </a:ext>
            </a:extLst>
          </p:cNvPr>
          <p:cNvGrpSpPr/>
          <p:nvPr/>
        </p:nvGrpSpPr>
        <p:grpSpPr>
          <a:xfrm>
            <a:off x="7924800" y="8170074"/>
            <a:ext cx="8351250" cy="1255798"/>
            <a:chOff x="0" y="0"/>
            <a:chExt cx="1695822" cy="255005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7F1666F-1C87-530F-B270-98CA1535C5E0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28579747-8330-6799-74AF-15F07E403AC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C9202F36-777A-FAA0-375F-E061D7B8B2BF}"/>
              </a:ext>
            </a:extLst>
          </p:cNvPr>
          <p:cNvGrpSpPr/>
          <p:nvPr/>
        </p:nvGrpSpPr>
        <p:grpSpPr>
          <a:xfrm>
            <a:off x="7955550" y="5884074"/>
            <a:ext cx="8351250" cy="1255798"/>
            <a:chOff x="0" y="0"/>
            <a:chExt cx="1695822" cy="255005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219E4DF-CFF3-9EF3-DA88-DFF17C2FFAE8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A799CFD3-90E8-8702-DC1E-FFEF30410CE7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3B313507-640E-B4BA-A9B9-B9C8432384EF}"/>
              </a:ext>
            </a:extLst>
          </p:cNvPr>
          <p:cNvGrpSpPr/>
          <p:nvPr/>
        </p:nvGrpSpPr>
        <p:grpSpPr>
          <a:xfrm>
            <a:off x="8001000" y="3558472"/>
            <a:ext cx="8351250" cy="1255798"/>
            <a:chOff x="0" y="0"/>
            <a:chExt cx="1695822" cy="255005"/>
          </a:xfrm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C230DD2-B632-25B4-396C-2F99863380EE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0C013BA-65E7-7D98-9E7A-8286003C11B9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555BCAAC-FA36-ACAD-9B9A-19D711951F1F}"/>
              </a:ext>
            </a:extLst>
          </p:cNvPr>
          <p:cNvGrpSpPr/>
          <p:nvPr/>
        </p:nvGrpSpPr>
        <p:grpSpPr>
          <a:xfrm>
            <a:off x="7848600" y="1120072"/>
            <a:ext cx="8351250" cy="1255798"/>
            <a:chOff x="0" y="0"/>
            <a:chExt cx="1695822" cy="255005"/>
          </a:xfrm>
        </p:grpSpPr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FE50A0-0D2F-CD2B-A20A-046C52BA20F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3B5359A8-9070-8696-58A4-F65A932A6556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B7CE6EFA-413B-B652-C9CE-78EC368BEF75}"/>
              </a:ext>
            </a:extLst>
          </p:cNvPr>
          <p:cNvGrpSpPr/>
          <p:nvPr/>
        </p:nvGrpSpPr>
        <p:grpSpPr>
          <a:xfrm>
            <a:off x="7772400" y="8017674"/>
            <a:ext cx="8351250" cy="1255798"/>
            <a:chOff x="0" y="0"/>
            <a:chExt cx="1695822" cy="255005"/>
          </a:xfrm>
        </p:grpSpPr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2B81AC6-A9FA-150D-07F8-227B81878448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408B6157-53D2-F698-C8D5-70D3B16BDE62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26">
            <a:extLst>
              <a:ext uri="{FF2B5EF4-FFF2-40B4-BE49-F238E27FC236}">
                <a16:creationId xmlns:a16="http://schemas.microsoft.com/office/drawing/2014/main" id="{36684866-9DB3-242E-F0CC-CF4C6F7D72C3}"/>
              </a:ext>
            </a:extLst>
          </p:cNvPr>
          <p:cNvGrpSpPr/>
          <p:nvPr/>
        </p:nvGrpSpPr>
        <p:grpSpPr>
          <a:xfrm>
            <a:off x="7803150" y="5731674"/>
            <a:ext cx="8351250" cy="1255798"/>
            <a:chOff x="0" y="0"/>
            <a:chExt cx="1695822" cy="255005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99DB4C1-6D06-7CFF-15FF-218FCF1AE93C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8051DFA4-6098-1B7B-A29B-AE5BED08EC8C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29">
            <a:extLst>
              <a:ext uri="{FF2B5EF4-FFF2-40B4-BE49-F238E27FC236}">
                <a16:creationId xmlns:a16="http://schemas.microsoft.com/office/drawing/2014/main" id="{2491325E-461C-199B-D22A-3F15FDB01090}"/>
              </a:ext>
            </a:extLst>
          </p:cNvPr>
          <p:cNvGrpSpPr/>
          <p:nvPr/>
        </p:nvGrpSpPr>
        <p:grpSpPr>
          <a:xfrm>
            <a:off x="7848600" y="3406072"/>
            <a:ext cx="8351250" cy="1255798"/>
            <a:chOff x="0" y="0"/>
            <a:chExt cx="1695822" cy="255005"/>
          </a:xfrm>
        </p:grpSpPr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B2FD160-EB72-ACE9-FEFF-56A7FE8DD839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Box 31">
              <a:extLst>
                <a:ext uri="{FF2B5EF4-FFF2-40B4-BE49-F238E27FC236}">
                  <a16:creationId xmlns:a16="http://schemas.microsoft.com/office/drawing/2014/main" id="{7A8FD04F-CB1D-0F8C-EE5E-2E0FF9BCFE0E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5">
            <a:extLst>
              <a:ext uri="{FF2B5EF4-FFF2-40B4-BE49-F238E27FC236}">
                <a16:creationId xmlns:a16="http://schemas.microsoft.com/office/drawing/2014/main" id="{B8643454-A167-2E13-B9B6-B027C272874A}"/>
              </a:ext>
            </a:extLst>
          </p:cNvPr>
          <p:cNvSpPr txBox="1"/>
          <p:nvPr/>
        </p:nvSpPr>
        <p:spPr>
          <a:xfrm>
            <a:off x="8649198" y="1452696"/>
            <a:ext cx="675005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01 - INTRODUÇÃO</a:t>
            </a:r>
            <a:endParaRPr lang="pt-BR" sz="3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A79FA5C1-1FAD-F5BE-5EB6-DB413F1F7BBD}"/>
              </a:ext>
            </a:extLst>
          </p:cNvPr>
          <p:cNvSpPr txBox="1"/>
          <p:nvPr/>
        </p:nvSpPr>
        <p:spPr>
          <a:xfrm>
            <a:off x="8649198" y="3738696"/>
            <a:ext cx="675005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pt-BR" sz="30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02 – SEQUÊNCIA DE CARACTERES</a:t>
            </a:r>
            <a:endParaRPr lang="en-US" sz="3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62F14268-0805-9CA3-CE52-5CCB4C971871}"/>
              </a:ext>
            </a:extLst>
          </p:cNvPr>
          <p:cNvSpPr txBox="1"/>
          <p:nvPr/>
        </p:nvSpPr>
        <p:spPr>
          <a:xfrm>
            <a:off x="7848600" y="6064297"/>
            <a:ext cx="83058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pt-BR" sz="30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03 – TÉCNICAS DE PRÉ-PROCESSAMENTO</a:t>
            </a:r>
            <a:endParaRPr lang="en-US" sz="3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E0FE2707-27D4-DD4D-4EB7-F152F76174C1}"/>
              </a:ext>
            </a:extLst>
          </p:cNvPr>
          <p:cNvSpPr txBox="1"/>
          <p:nvPr/>
        </p:nvSpPr>
        <p:spPr>
          <a:xfrm>
            <a:off x="8572998" y="8350298"/>
            <a:ext cx="675005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04 - APLICAÇÕES DAS TÉCNICAS</a:t>
            </a:r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35FBF277-4E4C-019E-6BA5-FBC3A9A8CEAA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38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47A1B-4AB3-8931-AC5E-E0D35BC5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14875A-4C22-9465-376F-F6F0324ECD7A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E3368EF-6753-C5BE-1531-EEFA5BA18FAD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7AE6944-B75A-27F9-BACF-144C53107974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9CA3161-C1BC-7CC6-6A51-25F42CDDCD86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LEMATIZAÇÃO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BC3EEAFC-28B4-B507-C4FC-D038A734A4DA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71E50A-BB7C-BCAB-5DD7-7F501F8A626D}"/>
              </a:ext>
            </a:extLst>
          </p:cNvPr>
          <p:cNvSpPr txBox="1"/>
          <p:nvPr/>
        </p:nvSpPr>
        <p:spPr>
          <a:xfrm>
            <a:off x="7086600" y="7239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Converte palavras em lemas.</a:t>
            </a:r>
          </a:p>
        </p:txBody>
      </p:sp>
      <p:pic>
        <p:nvPicPr>
          <p:cNvPr id="7170" name="Picture 2" descr="NLP para Iniciantes: Lematização. A lematização é uma técnica essencial… |  by Guilherme Davedovicz de Oliveira | Medium">
            <a:extLst>
              <a:ext uri="{FF2B5EF4-FFF2-40B4-BE49-F238E27FC236}">
                <a16:creationId xmlns:a16="http://schemas.microsoft.com/office/drawing/2014/main" id="{076DC586-4442-1B34-E342-CEB038BC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42" y="2636857"/>
            <a:ext cx="10713811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7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5457D-70F1-57A4-BD03-028C02BF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D7406BF0-F99A-4693-27DB-DC0EDA046913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ED90C2-C5F3-B36F-5204-0E4D9EE55953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7E09FD6-4427-9286-CD35-9FDF1269D1DE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7C5C82C-D7EB-F7A8-C924-33E227E251AF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B8CC93C-2231-AF36-B4F4-F7195BF3933F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497FD0D-2381-B013-CF6A-FBFBF17190EE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75851AD9-AD01-F686-DFD2-E4D4D735CC8C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RADICALIZAÇÃO</a:t>
            </a:r>
          </a:p>
        </p:txBody>
      </p:sp>
    </p:spTree>
    <p:extLst>
      <p:ext uri="{BB962C8B-B14F-4D97-AF65-F5344CB8AC3E}">
        <p14:creationId xmlns:p14="http://schemas.microsoft.com/office/powerpoint/2010/main" val="255849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F9B27-21B3-8119-C388-E62E7C1C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BB29CF-9A1F-E2AC-6E56-F7D64BDD6592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FA86CE6-1E78-5B55-540F-E19FE08D1D79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7C3F55-6575-359C-4381-F72B7EDB8B9B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123EDE4C-87B8-D1CA-5B3B-B855096CE3B0}"/>
              </a:ext>
            </a:extLst>
          </p:cNvPr>
          <p:cNvSpPr txBox="1"/>
          <p:nvPr/>
        </p:nvSpPr>
        <p:spPr>
          <a:xfrm>
            <a:off x="-1" y="638286"/>
            <a:ext cx="5700465" cy="1574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8000" b="1" dirty="0">
                <a:latin typeface="Squada One"/>
                <a:ea typeface="Squada One"/>
                <a:cs typeface="Squada One"/>
                <a:sym typeface="Squada One"/>
              </a:rPr>
              <a:t>RADICALIZAÇÃO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2B898095-4717-6C7C-FC4B-D0D74F87030C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5515FF-37BA-93D8-3B2E-C2F65B8F879F}"/>
              </a:ext>
            </a:extLst>
          </p:cNvPr>
          <p:cNvSpPr txBox="1"/>
          <p:nvPr/>
        </p:nvSpPr>
        <p:spPr>
          <a:xfrm>
            <a:off x="7086600" y="7239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Converte as palavras para suas raízes.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625D16-DFBF-21E6-22C8-9AA91384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61" y="4533900"/>
            <a:ext cx="10626278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1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62261-7818-90B0-E83E-6544AA82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D89007F8-547B-19B6-A512-386AA0C3916C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61D47EC-0B5C-F622-B4AD-C43561199161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E45F5D3-636F-809F-1843-4577316100ED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AF94DBA-024D-251B-1CB7-B49FD25B33EA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3A5DAA3-5D41-D2C9-A4BD-53E61873E1F8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655A2DC-90DD-3231-D383-8B42FEC99AFC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AD6EF5FD-11CA-8094-2198-6A70574F3AA2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STOPWORDS</a:t>
            </a:r>
          </a:p>
        </p:txBody>
      </p:sp>
    </p:spTree>
    <p:extLst>
      <p:ext uri="{BB962C8B-B14F-4D97-AF65-F5344CB8AC3E}">
        <p14:creationId xmlns:p14="http://schemas.microsoft.com/office/powerpoint/2010/main" val="113960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F04D-F68E-8869-7A70-36A3E5DF7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46EFB4-9867-8DFD-F386-66CEF09574A2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A25E797-4BC8-169E-BBF6-ABFB4122118D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0424EBD-E666-663F-7599-6B5ECE93DC27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63432A48-E63C-5710-D2C3-A1F6E8B86602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STOPWORDS</a:t>
            </a:r>
            <a:r>
              <a:rPr lang="en-US" sz="8000" b="1" dirty="0">
                <a:latin typeface="Squada One"/>
                <a:ea typeface="Squada One"/>
                <a:cs typeface="Squada One"/>
                <a:sym typeface="Squada One"/>
              </a:rPr>
              <a:t>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2DCCF6F-C725-99CA-9966-1B223D664A67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97BCA1-129C-422B-618F-9EC14ED887B5}"/>
              </a:ext>
            </a:extLst>
          </p:cNvPr>
          <p:cNvSpPr txBox="1"/>
          <p:nvPr/>
        </p:nvSpPr>
        <p:spPr>
          <a:xfrm>
            <a:off x="7086600" y="1552962"/>
            <a:ext cx="10058400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5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 diversas aplicações de PLN é interessante desconsiderar algumas palavras que pouco acrescentam ao conteúdo do texto, como preposições, determinantes, conjunções, entre outros. Essas palavras são conhecidas como stopwords.</a:t>
            </a:r>
          </a:p>
        </p:txBody>
      </p:sp>
    </p:spTree>
    <p:extLst>
      <p:ext uri="{BB962C8B-B14F-4D97-AF65-F5344CB8AC3E}">
        <p14:creationId xmlns:p14="http://schemas.microsoft.com/office/powerpoint/2010/main" val="336852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1802-7B14-B21F-44FB-338F3C36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59F7FE-23C1-DA1E-E173-3A33F4FF01C8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8728EE-64B6-17D4-8BA6-965830F343F4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2F47229-32AF-E90C-B531-8BB1BF8D58B2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4DEB1D0D-020A-DAA7-C2EE-C277DBF6BE21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STOPWORDS</a:t>
            </a:r>
            <a:r>
              <a:rPr lang="en-US" sz="8000" b="1" dirty="0">
                <a:latin typeface="Squada One"/>
                <a:ea typeface="Squada One"/>
                <a:cs typeface="Squada One"/>
                <a:sym typeface="Squada One"/>
              </a:rPr>
              <a:t>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4699BB7-69C0-2A9A-C8FD-1C1878965729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E09138-516A-DF0F-9483-4C7058D1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05" y="3986212"/>
            <a:ext cx="1141595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8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78C5E-3B8F-43C6-3F31-DEA7AC8E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D70D2871-C0DD-E261-25CE-A32E239854D7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BBD44C-E96F-4614-BD52-E0D668D57C40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A262374-370E-ACD7-3726-4245EDBB9237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A77799E3-6ED3-3E9D-616E-236EEF7FBB2F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1FA5647-14B5-9F10-E9F4-265846B4EFCD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CE28DB3-003C-6DF4-B032-48D115EB0C22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4C92E965-65A3-D227-794E-B5C6B8DD2095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122487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7930-6864-86B0-2117-FACE9142D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5683D52-70F3-E930-7F42-80932AE0285E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961045-F61E-8DE3-0941-1A6A7C68C413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84712F-2433-AB78-3A44-2458C1E1E6EA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49AD4D3-D1D1-5A1C-A1DF-79D81C3CDF16}"/>
              </a:ext>
            </a:extLst>
          </p:cNvPr>
          <p:cNvSpPr txBox="1"/>
          <p:nvPr/>
        </p:nvSpPr>
        <p:spPr>
          <a:xfrm>
            <a:off x="76199" y="104360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PRATIQUE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00F40-775E-CFA5-4818-BDA96D179ABE}"/>
              </a:ext>
            </a:extLst>
          </p:cNvPr>
          <p:cNvSpPr txBox="1"/>
          <p:nvPr/>
        </p:nvSpPr>
        <p:spPr>
          <a:xfrm>
            <a:off x="11560230" y="993473"/>
            <a:ext cx="5852863" cy="865377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98381B6C-D6C2-01FD-35E4-467303A06B33}"/>
              </a:ext>
            </a:extLst>
          </p:cNvPr>
          <p:cNvSpPr txBox="1"/>
          <p:nvPr/>
        </p:nvSpPr>
        <p:spPr>
          <a:xfrm>
            <a:off x="12562513" y="1613139"/>
            <a:ext cx="4329027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b="1">
                <a:solidFill>
                  <a:srgbClr val="2E2D2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AI and the Environment</a:t>
            </a: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id="{ED660356-2E38-491B-F2F4-C42A3FF2F714}"/>
              </a:ext>
            </a:extLst>
          </p:cNvPr>
          <p:cNvGrpSpPr/>
          <p:nvPr/>
        </p:nvGrpSpPr>
        <p:grpSpPr>
          <a:xfrm>
            <a:off x="7162800" y="1272472"/>
            <a:ext cx="9773462" cy="7833428"/>
            <a:chOff x="0" y="0"/>
            <a:chExt cx="1695822" cy="255005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B841594-07AE-314C-3A82-0889C886214C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Box 7">
              <a:extLst>
                <a:ext uri="{FF2B5EF4-FFF2-40B4-BE49-F238E27FC236}">
                  <a16:creationId xmlns:a16="http://schemas.microsoft.com/office/drawing/2014/main" id="{DC31E03D-1C70-2ABB-1E8B-F8A74ACBF67D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20">
            <a:extLst>
              <a:ext uri="{FF2B5EF4-FFF2-40B4-BE49-F238E27FC236}">
                <a16:creationId xmlns:a16="http://schemas.microsoft.com/office/drawing/2014/main" id="{5D30B9C5-35E3-FBA2-11CA-F478B5BB8BA8}"/>
              </a:ext>
            </a:extLst>
          </p:cNvPr>
          <p:cNvGrpSpPr/>
          <p:nvPr/>
        </p:nvGrpSpPr>
        <p:grpSpPr>
          <a:xfrm>
            <a:off x="7010400" y="1120072"/>
            <a:ext cx="9773462" cy="7833428"/>
            <a:chOff x="0" y="0"/>
            <a:chExt cx="1695822" cy="255005"/>
          </a:xfrm>
        </p:grpSpPr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4D3FC0A6-9DC0-FB06-1857-A9637319EBD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FF0A9AB4-118B-031E-EE34-2BDCBAA2884C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35">
            <a:extLst>
              <a:ext uri="{FF2B5EF4-FFF2-40B4-BE49-F238E27FC236}">
                <a16:creationId xmlns:a16="http://schemas.microsoft.com/office/drawing/2014/main" id="{F9D28D44-20BA-23A9-99B9-EC87F3305C8B}"/>
              </a:ext>
            </a:extLst>
          </p:cNvPr>
          <p:cNvSpPr txBox="1"/>
          <p:nvPr/>
        </p:nvSpPr>
        <p:spPr>
          <a:xfrm>
            <a:off x="7472442" y="1452696"/>
            <a:ext cx="8828504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Glacial Indifference Bold" panose="020B0604020202020204" charset="0"/>
                <a:ea typeface="Glacial Indifference"/>
                <a:cs typeface="Glacial Indifference"/>
                <a:sym typeface="Glacial Indifference"/>
              </a:rPr>
              <a:t>PRATIQUE 01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just">
              <a:lnSpc>
                <a:spcPts val="42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ESTUDO DE CASO: ANÁLISE DE SENTIMENTO DE AVALIAÇÕES DE PRODUTOS.</a:t>
            </a:r>
            <a:endParaRPr lang="pt-BR" sz="3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7" name="Imagem 6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707B8158-0AA7-6CCC-CE3E-B9B21C45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4610100"/>
            <a:ext cx="3994691" cy="5068674"/>
          </a:xfrm>
          <a:prstGeom prst="rect">
            <a:avLst/>
          </a:prstGeom>
        </p:spPr>
      </p:pic>
      <p:pic>
        <p:nvPicPr>
          <p:cNvPr id="1026" name="Picture 2" descr="Avaliação de produtos: Como utilizá-las para otimizar as vendas?">
            <a:extLst>
              <a:ext uri="{FF2B5EF4-FFF2-40B4-BE49-F238E27FC236}">
                <a16:creationId xmlns:a16="http://schemas.microsoft.com/office/drawing/2014/main" id="{17F5D98F-5771-E69A-39C0-E5D60560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169" y="4305300"/>
            <a:ext cx="5500687" cy="366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6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3023" y="1181100"/>
            <a:ext cx="16418677" cy="8229600"/>
            <a:chOff x="0" y="0"/>
            <a:chExt cx="4324260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0623" y="1028700"/>
            <a:ext cx="16418677" cy="8229600"/>
            <a:chOff x="0" y="0"/>
            <a:chExt cx="4324260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AB574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371600" y="1840720"/>
            <a:ext cx="8611040" cy="6910359"/>
          </a:xfrm>
          <a:custGeom>
            <a:avLst/>
            <a:gdLst/>
            <a:ahLst/>
            <a:cxnLst/>
            <a:rect l="l" t="t" r="r" b="b"/>
            <a:pathLst>
              <a:path w="8611040" h="6910359">
                <a:moveTo>
                  <a:pt x="8611040" y="0"/>
                </a:moveTo>
                <a:lnTo>
                  <a:pt x="0" y="0"/>
                </a:lnTo>
                <a:lnTo>
                  <a:pt x="0" y="6910360"/>
                </a:lnTo>
                <a:lnTo>
                  <a:pt x="8611040" y="6910360"/>
                </a:lnTo>
                <a:lnTo>
                  <a:pt x="86110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0725370" y="4127403"/>
            <a:ext cx="5791200" cy="2192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849"/>
              </a:lnSpc>
            </a:pPr>
            <a:r>
              <a:rPr lang="en-US" sz="13463" dirty="0" err="1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Dúvidas</a:t>
            </a:r>
            <a:r>
              <a:rPr lang="en-US" sz="13463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0F138-C58A-8E19-CF35-1C0A456D7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F2AFAE26-3940-5F0C-5431-F40DE4D41EF9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CE42F6E-5E8C-7639-F042-E495C1D31ABD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AC518D7-60F1-FD0E-3347-E13EB568DC61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74E5C28-0654-685F-B28E-910B37054EF4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7F60FDE-95D6-1D1C-703F-22FFFBE26139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790AFA-7C85-89DF-4511-EC5ADAD79F5E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1BFFC630-D32D-2C2B-3509-C176F13B42C7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2047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C4AF-E320-DC04-FC7B-9B462FA9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A82948-7E32-0445-9E8A-06968ADC9C3E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7FE5819-9CDD-E419-BD2C-D3001DD003CB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A7CB54F-0527-F560-FAE5-365BBA706030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99D013C-5934-97D1-294F-D93B7A09D262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INTRODUÇÃO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DB5BA9B3-A05B-503C-083A-BB6CA2557164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72191-9424-FB4D-8687-C629DAB11B9E}"/>
              </a:ext>
            </a:extLst>
          </p:cNvPr>
          <p:cNvSpPr txBox="1"/>
          <p:nvPr/>
        </p:nvSpPr>
        <p:spPr>
          <a:xfrm>
            <a:off x="7086600" y="647700"/>
            <a:ext cx="990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Linguagem é um sistema de símbolos de um vocabulário que, quando colocados numa determinada ordem e expressos num determinado contexto, emitem um significado.</a:t>
            </a:r>
            <a:endParaRPr lang="en-US" sz="5000" dirty="0">
              <a:solidFill>
                <a:srgbClr val="2E2D2D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2050" name="Picture 2" descr="Introdução a Processamento de Linguagem Natural | by Rodrigo Macedo |  Ensina.AI | Medium">
            <a:extLst>
              <a:ext uri="{FF2B5EF4-FFF2-40B4-BE49-F238E27FC236}">
                <a16:creationId xmlns:a16="http://schemas.microsoft.com/office/drawing/2014/main" id="{A0513B3E-8D0D-414F-88E8-7F497767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829300"/>
            <a:ext cx="5667375" cy="36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1527-2B47-EAAD-AAA4-E11CDCBC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FD03436-7509-2C8D-2D8A-749F80EF63DC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79697F8-2B42-FF59-E3EA-A46A93E4DA3A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7F4077B-021B-CD5E-88D8-CD22DDD666E9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C41A466-041D-1238-77DC-50A4FA3B208D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INTRODUÇÃO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4F3A666D-B690-3A00-7E8D-2E2B455AE0F8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ED0041-7025-DC8C-126E-4B57524D73B3}"/>
              </a:ext>
            </a:extLst>
          </p:cNvPr>
          <p:cNvSpPr txBox="1"/>
          <p:nvPr/>
        </p:nvSpPr>
        <p:spPr>
          <a:xfrm>
            <a:off x="7086600" y="1257836"/>
            <a:ext cx="10058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Textos em linguagem natural são muitas vezes escritos de forma ambígua não padronizada, dificultando uma descrição formal do seu conteúdo. </a:t>
            </a:r>
          </a:p>
          <a:p>
            <a:pPr algn="just"/>
            <a:endParaRPr lang="pt-BR" sz="5000" dirty="0">
              <a:solidFill>
                <a:srgbClr val="2E2D2D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/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Por consequência, o processamento deste conteúdo por computadores se torna mais difícil. </a:t>
            </a:r>
          </a:p>
        </p:txBody>
      </p:sp>
    </p:spTree>
    <p:extLst>
      <p:ext uri="{BB962C8B-B14F-4D97-AF65-F5344CB8AC3E}">
        <p14:creationId xmlns:p14="http://schemas.microsoft.com/office/powerpoint/2010/main" val="223310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2247-EE76-498E-2B87-E828B8E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ADCBBD-2100-EA39-1F6F-5648B2569517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E71B94-CEF7-8B6E-42CF-A006A806B2C6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3A0CFBA-8033-1CEE-FB9A-79ECB1B9931F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41E3A38-A49D-A3E9-021D-4687114D7145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INTRODUÇÃO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B743BDB-6045-3C83-27B7-1D4E296E585B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655879-E7D3-CE63-0BFE-AC89773DCC59}"/>
              </a:ext>
            </a:extLst>
          </p:cNvPr>
          <p:cNvSpPr txBox="1"/>
          <p:nvPr/>
        </p:nvSpPr>
        <p:spPr>
          <a:xfrm>
            <a:off x="7086600" y="1257836"/>
            <a:ext cx="100584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Muitas aplicações de PLN são baseadas em modelos de linguagem que definam uma distribuição de probabilidade sobre sequências de palavras, caracteres ou bytes em uma linguagem natural, buscando padrões e indicativos que auxiliem na compreensão sintática e semântica do texto.</a:t>
            </a:r>
          </a:p>
        </p:txBody>
      </p:sp>
    </p:spTree>
    <p:extLst>
      <p:ext uri="{BB962C8B-B14F-4D97-AF65-F5344CB8AC3E}">
        <p14:creationId xmlns:p14="http://schemas.microsoft.com/office/powerpoint/2010/main" val="419579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8AA1-CB5B-71FD-1139-1D60DEF2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EA7777-CFCE-7533-7CFE-5DA45A831307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92C6A48-EED3-C6D4-5A03-BDD1D02EF68C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DABD8C-29F4-5347-EB29-8373019396E0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6FA8BDF-B534-7CE7-A0A2-6CEE1A500D1F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INTRODUÇÃO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E3B59C33-61F6-0D0B-65E8-0B6342A5C062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B04601-75BF-A3C7-56F8-F68E044ABF84}"/>
              </a:ext>
            </a:extLst>
          </p:cNvPr>
          <p:cNvSpPr txBox="1"/>
          <p:nvPr/>
        </p:nvSpPr>
        <p:spPr>
          <a:xfrm>
            <a:off x="7086600" y="1257836"/>
            <a:ext cx="10058400" cy="804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Estudos em PLN e Aprendizado de Máquina convergem cada vez mais em decorrência das demandas atuais, há diariamente uma enorme geração de dados (não-estruturados, </a:t>
            </a:r>
            <a:r>
              <a:rPr lang="pt-BR" sz="5000" dirty="0" err="1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semi-estruturados</a:t>
            </a:r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 estruturados).</a:t>
            </a:r>
          </a:p>
        </p:txBody>
      </p:sp>
    </p:spTree>
    <p:extLst>
      <p:ext uri="{BB962C8B-B14F-4D97-AF65-F5344CB8AC3E}">
        <p14:creationId xmlns:p14="http://schemas.microsoft.com/office/powerpoint/2010/main" val="283184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52B87-6576-3BFA-73E6-66DBFB3E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0D7112D-DE8D-F8FF-D8E0-26BE944949E0}"/>
              </a:ext>
            </a:extLst>
          </p:cNvPr>
          <p:cNvGrpSpPr/>
          <p:nvPr/>
        </p:nvGrpSpPr>
        <p:grpSpPr>
          <a:xfrm>
            <a:off x="0" y="37426"/>
            <a:ext cx="5852864" cy="10249574"/>
            <a:chOff x="0" y="0"/>
            <a:chExt cx="1126658" cy="2081300"/>
          </a:xfrm>
          <a:solidFill>
            <a:srgbClr val="FAB574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861103-A2A0-B8F8-DD6A-C8B0DCE79F5B}"/>
                </a:ext>
              </a:extLst>
            </p:cNvPr>
            <p:cNvSpPr/>
            <p:nvPr/>
          </p:nvSpPr>
          <p:spPr>
            <a:xfrm>
              <a:off x="0" y="0"/>
              <a:ext cx="1126658" cy="2081300"/>
            </a:xfrm>
            <a:custGeom>
              <a:avLst/>
              <a:gdLst/>
              <a:ahLst/>
              <a:cxnLst/>
              <a:rect l="l" t="t" r="r" b="b"/>
              <a:pathLst>
                <a:path w="1126658" h="2081300">
                  <a:moveTo>
                    <a:pt x="0" y="0"/>
                  </a:moveTo>
                  <a:lnTo>
                    <a:pt x="1126658" y="0"/>
                  </a:lnTo>
                  <a:lnTo>
                    <a:pt x="1126658" y="2081300"/>
                  </a:lnTo>
                  <a:lnTo>
                    <a:pt x="0" y="2081300"/>
                  </a:lnTo>
                  <a:close/>
                </a:path>
              </a:pathLst>
            </a:custGeom>
            <a:grpFill/>
            <a:ln w="38100" cap="sq">
              <a:solidFill>
                <a:srgbClr val="2E2D2D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347E43-AED2-1BE1-B78E-061601FA07D6}"/>
                </a:ext>
              </a:extLst>
            </p:cNvPr>
            <p:cNvSpPr txBox="1"/>
            <p:nvPr/>
          </p:nvSpPr>
          <p:spPr>
            <a:xfrm>
              <a:off x="0" y="-38100"/>
              <a:ext cx="1126658" cy="21194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1E2C90B-6B01-4C7E-2973-796E1EF3A9CE}"/>
              </a:ext>
            </a:extLst>
          </p:cNvPr>
          <p:cNvSpPr txBox="1"/>
          <p:nvPr/>
        </p:nvSpPr>
        <p:spPr>
          <a:xfrm>
            <a:off x="-1" y="638286"/>
            <a:ext cx="5700465" cy="160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200" b="1" dirty="0">
                <a:latin typeface="Squada One"/>
                <a:ea typeface="Squada One"/>
                <a:cs typeface="Squada One"/>
                <a:sym typeface="Squada One"/>
              </a:rPr>
              <a:t>INTRODUÇÃO 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2E72265A-C167-DF38-44A0-E4BCFB5CCBA3}"/>
              </a:ext>
            </a:extLst>
          </p:cNvPr>
          <p:cNvSpPr/>
          <p:nvPr/>
        </p:nvSpPr>
        <p:spPr>
          <a:xfrm flipH="1">
            <a:off x="495420" y="4851867"/>
            <a:ext cx="4709622" cy="4547967"/>
          </a:xfrm>
          <a:custGeom>
            <a:avLst/>
            <a:gdLst/>
            <a:ahLst/>
            <a:cxnLst/>
            <a:rect l="l" t="t" r="r" b="b"/>
            <a:pathLst>
              <a:path w="6776257" h="5437946">
                <a:moveTo>
                  <a:pt x="6776258" y="0"/>
                </a:moveTo>
                <a:lnTo>
                  <a:pt x="0" y="0"/>
                </a:lnTo>
                <a:lnTo>
                  <a:pt x="0" y="5437946"/>
                </a:lnTo>
                <a:lnTo>
                  <a:pt x="6776258" y="5437946"/>
                </a:lnTo>
                <a:lnTo>
                  <a:pt x="67762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13834-FE45-F032-5992-D650339AD6F6}"/>
              </a:ext>
            </a:extLst>
          </p:cNvPr>
          <p:cNvSpPr txBox="1"/>
          <p:nvPr/>
        </p:nvSpPr>
        <p:spPr>
          <a:xfrm>
            <a:off x="7086600" y="1257836"/>
            <a:ext cx="100584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dirty="0">
                <a:solidFill>
                  <a:srgbClr val="2E2D2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análise de dados em Linguagem Natural utiliza diversos recursos para obtenção, interpretação, segmentação e categorização dos textos. Estas demandas têm contribuído para o progresso de sistemas automáticos e soluções inteligentes na análise de textos e são utilizados em diversos projetos recentes com alguns exemplos em língua portuguesa.</a:t>
            </a:r>
          </a:p>
        </p:txBody>
      </p:sp>
    </p:spTree>
    <p:extLst>
      <p:ext uri="{BB962C8B-B14F-4D97-AF65-F5344CB8AC3E}">
        <p14:creationId xmlns:p14="http://schemas.microsoft.com/office/powerpoint/2010/main" val="7105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D2296-9FC3-F9FF-5293-22A14C71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0C0E50BC-1184-B343-AED5-CC2A2FBD5D2D}"/>
              </a:ext>
            </a:extLst>
          </p:cNvPr>
          <p:cNvGrpSpPr/>
          <p:nvPr/>
        </p:nvGrpSpPr>
        <p:grpSpPr>
          <a:xfrm>
            <a:off x="752467" y="3684083"/>
            <a:ext cx="16925933" cy="3593017"/>
            <a:chOff x="0" y="0"/>
            <a:chExt cx="2133359" cy="84902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9262346-6763-791F-B007-7B8FCF5ED6C6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92EA274-4FC7-47E6-8C49-D898CEA82758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568EA15-99E5-1C63-9F71-43899D4A7A70}"/>
              </a:ext>
            </a:extLst>
          </p:cNvPr>
          <p:cNvGrpSpPr/>
          <p:nvPr/>
        </p:nvGrpSpPr>
        <p:grpSpPr>
          <a:xfrm>
            <a:off x="609600" y="3531683"/>
            <a:ext cx="16925933" cy="3593017"/>
            <a:chOff x="0" y="0"/>
            <a:chExt cx="2133359" cy="849023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2718CA0-CF18-EB85-2F08-BE384E63B74A}"/>
                </a:ext>
              </a:extLst>
            </p:cNvPr>
            <p:cNvSpPr/>
            <p:nvPr/>
          </p:nvSpPr>
          <p:spPr>
            <a:xfrm>
              <a:off x="0" y="0"/>
              <a:ext cx="2133359" cy="849023"/>
            </a:xfrm>
            <a:custGeom>
              <a:avLst/>
              <a:gdLst/>
              <a:ahLst/>
              <a:cxnLst/>
              <a:rect l="l" t="t" r="r" b="b"/>
              <a:pathLst>
                <a:path w="2133359" h="849023">
                  <a:moveTo>
                    <a:pt x="46833" y="0"/>
                  </a:moveTo>
                  <a:lnTo>
                    <a:pt x="2086526" y="0"/>
                  </a:lnTo>
                  <a:cubicBezTo>
                    <a:pt x="2112391" y="0"/>
                    <a:pt x="2133359" y="20968"/>
                    <a:pt x="2133359" y="46833"/>
                  </a:cubicBezTo>
                  <a:lnTo>
                    <a:pt x="2133359" y="802190"/>
                  </a:lnTo>
                  <a:cubicBezTo>
                    <a:pt x="2133359" y="814610"/>
                    <a:pt x="2128425" y="826523"/>
                    <a:pt x="2119642" y="835306"/>
                  </a:cubicBezTo>
                  <a:cubicBezTo>
                    <a:pt x="2110859" y="844089"/>
                    <a:pt x="2098947" y="849023"/>
                    <a:pt x="2086526" y="849023"/>
                  </a:cubicBezTo>
                  <a:lnTo>
                    <a:pt x="46833" y="849023"/>
                  </a:lnTo>
                  <a:cubicBezTo>
                    <a:pt x="20968" y="849023"/>
                    <a:pt x="0" y="828055"/>
                    <a:pt x="0" y="802190"/>
                  </a:cubicBezTo>
                  <a:lnTo>
                    <a:pt x="0" y="46833"/>
                  </a:lnTo>
                  <a:cubicBezTo>
                    <a:pt x="0" y="20968"/>
                    <a:pt x="20968" y="0"/>
                    <a:pt x="46833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6D09831-E6DA-7FD9-7E08-FD824FDBF1BC}"/>
                </a:ext>
              </a:extLst>
            </p:cNvPr>
            <p:cNvSpPr txBox="1"/>
            <p:nvPr/>
          </p:nvSpPr>
          <p:spPr>
            <a:xfrm>
              <a:off x="0" y="-38100"/>
              <a:ext cx="2133359" cy="887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9044633C-69B4-41FC-0BD0-980B3B9EB6E6}"/>
              </a:ext>
            </a:extLst>
          </p:cNvPr>
          <p:cNvSpPr txBox="1"/>
          <p:nvPr/>
        </p:nvSpPr>
        <p:spPr>
          <a:xfrm>
            <a:off x="752467" y="4102666"/>
            <a:ext cx="16900158" cy="1644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2E2D2D"/>
                </a:solidFill>
                <a:latin typeface="Squada One"/>
                <a:ea typeface="Squada One"/>
                <a:cs typeface="Squada One"/>
                <a:sym typeface="Squada One"/>
              </a:rPr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86693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561</Words>
  <Application>Microsoft Office PowerPoint</Application>
  <PresentationFormat>Personalizar</PresentationFormat>
  <Paragraphs>59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Aptos</vt:lpstr>
      <vt:lpstr>Glacial Indifference Bold</vt:lpstr>
      <vt:lpstr>Calibri</vt:lpstr>
      <vt:lpstr>Arial</vt:lpstr>
      <vt:lpstr>Glacial Indifference</vt:lpstr>
      <vt:lpstr>Squada One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 Presentation in Orange Black Modern Lined Style</dc:title>
  <cp:lastModifiedBy>Thissiany B Almeida</cp:lastModifiedBy>
  <cp:revision>13</cp:revision>
  <dcterms:created xsi:type="dcterms:W3CDTF">2006-08-16T00:00:00Z</dcterms:created>
  <dcterms:modified xsi:type="dcterms:W3CDTF">2025-09-10T21:42:31Z</dcterms:modified>
  <dc:identifier>DAGs6Gg4WIw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ioma">
    <vt:lpwstr>Português</vt:lpwstr>
  </property>
</Properties>
</file>