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73" r:id="rId2"/>
    <p:sldId id="274" r:id="rId3"/>
    <p:sldId id="275"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17" r:id="rId24"/>
    <p:sldId id="318" r:id="rId25"/>
    <p:sldId id="321" r:id="rId26"/>
  </p:sldIdLst>
  <p:sldSz cx="18288000" cy="10287000"/>
  <p:notesSz cx="6858000" cy="9144000"/>
  <p:embeddedFontLst>
    <p:embeddedFont>
      <p:font typeface="Roboto" panose="02000000000000000000" pitchFamily="2" charset="0"/>
      <p:regular r:id="rId28"/>
      <p:bold r:id="rId29"/>
      <p:italic r:id="rId30"/>
      <p:boldItalic r:id="rId31"/>
    </p:embeddedFont>
    <p:embeddedFont>
      <p:font typeface="Roboto Mono" panose="00000009000000000000" pitchFamily="49" charset="0"/>
      <p:regular r:id="rId32"/>
      <p:bold r:id="rId33"/>
      <p:italic r:id="rId34"/>
      <p:boldItalic r:id="rId35"/>
    </p:embeddedFont>
    <p:embeddedFont>
      <p:font typeface="Roboto Mono Bold" panose="00000009000000000000"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0" d="100"/>
          <a:sy n="30" d="100"/>
        </p:scale>
        <p:origin x="1473" y="5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AA19C-3C13-42D2-AF54-E83A5E3D27EB}" type="datetimeFigureOut">
              <a:rPr lang="pt-BR" smtClean="0"/>
              <a:t>24/08/2025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02B12-8C02-4FBC-A1C0-F5FAEB530615}" type="slidenum">
              <a:rPr lang="pt-BR" smtClean="0"/>
              <a:t>‹nº›</a:t>
            </a:fld>
            <a:endParaRPr lang="pt-BR"/>
          </a:p>
        </p:txBody>
      </p:sp>
    </p:spTree>
    <p:extLst>
      <p:ext uri="{BB962C8B-B14F-4D97-AF65-F5344CB8AC3E}">
        <p14:creationId xmlns:p14="http://schemas.microsoft.com/office/powerpoint/2010/main" val="194469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9AC742-347F-EC5A-DBAB-58607BCB55C5}"/>
            </a:ext>
          </a:extLst>
        </p:cNvPr>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1FC64401-69CC-905E-7C73-43BAAAF6EC16}"/>
              </a:ext>
            </a:extLst>
          </p:cNvPr>
          <p:cNvSpPr/>
          <p:nvPr/>
        </p:nvSpPr>
        <p:spPr>
          <a:xfrm>
            <a:off x="-29510" y="2898575"/>
            <a:ext cx="18317510" cy="4226125"/>
          </a:xfrm>
          <a:custGeom>
            <a:avLst/>
            <a:gdLst>
              <a:gd name="connsiteX0" fmla="*/ 0 w 18288000"/>
              <a:gd name="connsiteY0" fmla="*/ 647713 h 3886200"/>
              <a:gd name="connsiteX1" fmla="*/ 647713 w 18288000"/>
              <a:gd name="connsiteY1" fmla="*/ 0 h 3886200"/>
              <a:gd name="connsiteX2" fmla="*/ 17640287 w 18288000"/>
              <a:gd name="connsiteY2" fmla="*/ 0 h 3886200"/>
              <a:gd name="connsiteX3" fmla="*/ 18288000 w 18288000"/>
              <a:gd name="connsiteY3" fmla="*/ 647713 h 3886200"/>
              <a:gd name="connsiteX4" fmla="*/ 18288000 w 18288000"/>
              <a:gd name="connsiteY4" fmla="*/ 3238487 h 3886200"/>
              <a:gd name="connsiteX5" fmla="*/ 17640287 w 18288000"/>
              <a:gd name="connsiteY5" fmla="*/ 3886200 h 3886200"/>
              <a:gd name="connsiteX6" fmla="*/ 647713 w 18288000"/>
              <a:gd name="connsiteY6" fmla="*/ 3886200 h 3886200"/>
              <a:gd name="connsiteX7" fmla="*/ 0 w 18288000"/>
              <a:gd name="connsiteY7" fmla="*/ 3238487 h 3886200"/>
              <a:gd name="connsiteX8" fmla="*/ 0 w 18288000"/>
              <a:gd name="connsiteY8" fmla="*/ 647713 h 3886200"/>
              <a:gd name="connsiteX0" fmla="*/ 1848 w 18289848"/>
              <a:gd name="connsiteY0" fmla="*/ 647713 h 3886200"/>
              <a:gd name="connsiteX1" fmla="*/ 314281 w 18289848"/>
              <a:gd name="connsiteY1" fmla="*/ 10160 h 3886200"/>
              <a:gd name="connsiteX2" fmla="*/ 17642135 w 18289848"/>
              <a:gd name="connsiteY2" fmla="*/ 0 h 3886200"/>
              <a:gd name="connsiteX3" fmla="*/ 18289848 w 18289848"/>
              <a:gd name="connsiteY3" fmla="*/ 647713 h 3886200"/>
              <a:gd name="connsiteX4" fmla="*/ 18289848 w 18289848"/>
              <a:gd name="connsiteY4" fmla="*/ 3238487 h 3886200"/>
              <a:gd name="connsiteX5" fmla="*/ 17642135 w 18289848"/>
              <a:gd name="connsiteY5" fmla="*/ 3886200 h 3886200"/>
              <a:gd name="connsiteX6" fmla="*/ 649561 w 18289848"/>
              <a:gd name="connsiteY6" fmla="*/ 3886200 h 3886200"/>
              <a:gd name="connsiteX7" fmla="*/ 1848 w 18289848"/>
              <a:gd name="connsiteY7" fmla="*/ 3238487 h 3886200"/>
              <a:gd name="connsiteX8" fmla="*/ 1848 w 18289848"/>
              <a:gd name="connsiteY8" fmla="*/ 647713 h 3886200"/>
              <a:gd name="connsiteX0" fmla="*/ 14755 w 18302755"/>
              <a:gd name="connsiteY0" fmla="*/ 647713 h 3886200"/>
              <a:gd name="connsiteX1" fmla="*/ 327188 w 18302755"/>
              <a:gd name="connsiteY1" fmla="*/ 10160 h 3886200"/>
              <a:gd name="connsiteX2" fmla="*/ 17655042 w 18302755"/>
              <a:gd name="connsiteY2" fmla="*/ 0 h 3886200"/>
              <a:gd name="connsiteX3" fmla="*/ 18302755 w 18302755"/>
              <a:gd name="connsiteY3" fmla="*/ 647713 h 3886200"/>
              <a:gd name="connsiteX4" fmla="*/ 18302755 w 18302755"/>
              <a:gd name="connsiteY4" fmla="*/ 3238487 h 3886200"/>
              <a:gd name="connsiteX5" fmla="*/ 17655042 w 18302755"/>
              <a:gd name="connsiteY5" fmla="*/ 3886200 h 3886200"/>
              <a:gd name="connsiteX6" fmla="*/ 266228 w 18302755"/>
              <a:gd name="connsiteY6" fmla="*/ 3876040 h 3886200"/>
              <a:gd name="connsiteX7" fmla="*/ 14755 w 18302755"/>
              <a:gd name="connsiteY7" fmla="*/ 3238487 h 3886200"/>
              <a:gd name="connsiteX8" fmla="*/ 14755 w 18302755"/>
              <a:gd name="connsiteY8" fmla="*/ 647713 h 3886200"/>
              <a:gd name="connsiteX0" fmla="*/ 14755 w 18317510"/>
              <a:gd name="connsiteY0" fmla="*/ 657873 h 3896360"/>
              <a:gd name="connsiteX1" fmla="*/ 327188 w 18317510"/>
              <a:gd name="connsiteY1" fmla="*/ 20320 h 3896360"/>
              <a:gd name="connsiteX2" fmla="*/ 18051282 w 18317510"/>
              <a:gd name="connsiteY2" fmla="*/ 0 h 3896360"/>
              <a:gd name="connsiteX3" fmla="*/ 18302755 w 18317510"/>
              <a:gd name="connsiteY3" fmla="*/ 657873 h 3896360"/>
              <a:gd name="connsiteX4" fmla="*/ 18302755 w 18317510"/>
              <a:gd name="connsiteY4" fmla="*/ 3248647 h 3896360"/>
              <a:gd name="connsiteX5" fmla="*/ 17655042 w 18317510"/>
              <a:gd name="connsiteY5" fmla="*/ 3896360 h 3896360"/>
              <a:gd name="connsiteX6" fmla="*/ 266228 w 18317510"/>
              <a:gd name="connsiteY6" fmla="*/ 3886200 h 3896360"/>
              <a:gd name="connsiteX7" fmla="*/ 14755 w 18317510"/>
              <a:gd name="connsiteY7" fmla="*/ 3248647 h 3896360"/>
              <a:gd name="connsiteX8" fmla="*/ 14755 w 18317510"/>
              <a:gd name="connsiteY8" fmla="*/ 657873 h 3896360"/>
              <a:gd name="connsiteX0" fmla="*/ 14755 w 18317510"/>
              <a:gd name="connsiteY0" fmla="*/ 657873 h 3906520"/>
              <a:gd name="connsiteX1" fmla="*/ 327188 w 18317510"/>
              <a:gd name="connsiteY1" fmla="*/ 20320 h 3906520"/>
              <a:gd name="connsiteX2" fmla="*/ 18051282 w 18317510"/>
              <a:gd name="connsiteY2" fmla="*/ 0 h 3906520"/>
              <a:gd name="connsiteX3" fmla="*/ 18302755 w 18317510"/>
              <a:gd name="connsiteY3" fmla="*/ 657873 h 3906520"/>
              <a:gd name="connsiteX4" fmla="*/ 18302755 w 18317510"/>
              <a:gd name="connsiteY4" fmla="*/ 3248647 h 3906520"/>
              <a:gd name="connsiteX5" fmla="*/ 18020802 w 18317510"/>
              <a:gd name="connsiteY5" fmla="*/ 3906520 h 3906520"/>
              <a:gd name="connsiteX6" fmla="*/ 266228 w 18317510"/>
              <a:gd name="connsiteY6" fmla="*/ 3886200 h 3906520"/>
              <a:gd name="connsiteX7" fmla="*/ 14755 w 18317510"/>
              <a:gd name="connsiteY7" fmla="*/ 3248647 h 3906520"/>
              <a:gd name="connsiteX8" fmla="*/ 14755 w 18317510"/>
              <a:gd name="connsiteY8" fmla="*/ 657873 h 390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7510" h="3906520">
                <a:moveTo>
                  <a:pt x="14755" y="657873"/>
                </a:moveTo>
                <a:cubicBezTo>
                  <a:pt x="14755" y="300151"/>
                  <a:pt x="-30534" y="20320"/>
                  <a:pt x="327188" y="20320"/>
                </a:cubicBezTo>
                <a:lnTo>
                  <a:pt x="18051282" y="0"/>
                </a:lnTo>
                <a:cubicBezTo>
                  <a:pt x="18409004" y="0"/>
                  <a:pt x="18302755" y="300151"/>
                  <a:pt x="18302755" y="657873"/>
                </a:cubicBezTo>
                <a:lnTo>
                  <a:pt x="18302755" y="3248647"/>
                </a:lnTo>
                <a:cubicBezTo>
                  <a:pt x="18302755" y="3606369"/>
                  <a:pt x="18378524" y="3906520"/>
                  <a:pt x="18020802" y="3906520"/>
                </a:cubicBezTo>
                <a:lnTo>
                  <a:pt x="266228" y="3886200"/>
                </a:lnTo>
                <a:cubicBezTo>
                  <a:pt x="-91494" y="3886200"/>
                  <a:pt x="14755" y="3606369"/>
                  <a:pt x="14755" y="3248647"/>
                </a:cubicBezTo>
                <a:lnTo>
                  <a:pt x="14755" y="657873"/>
                </a:lnTo>
                <a:close/>
              </a:path>
            </a:pathLst>
          </a:custGeom>
          <a:solidFill>
            <a:schemeClr val="accent6"/>
          </a:solidFill>
          <a:ln cap="sq">
            <a:solidFill>
              <a:schemeClr val="accent2">
                <a:lumMod val="60000"/>
                <a:lumOff val="4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TextBox 22">
            <a:extLst>
              <a:ext uri="{FF2B5EF4-FFF2-40B4-BE49-F238E27FC236}">
                <a16:creationId xmlns:a16="http://schemas.microsoft.com/office/drawing/2014/main" id="{4842DF17-EF96-F57B-7B4E-E940E76EAC0D}"/>
              </a:ext>
            </a:extLst>
          </p:cNvPr>
          <p:cNvSpPr txBox="1"/>
          <p:nvPr/>
        </p:nvSpPr>
        <p:spPr>
          <a:xfrm>
            <a:off x="0" y="3967317"/>
            <a:ext cx="18288000" cy="1166986"/>
          </a:xfrm>
          <a:prstGeom prst="rect">
            <a:avLst/>
          </a:prstGeom>
        </p:spPr>
        <p:txBody>
          <a:bodyPr wrap="square" lIns="0" tIns="0" rIns="0" bIns="0" rtlCol="0" anchor="t">
            <a:spAutoFit/>
          </a:bodyPr>
          <a:lstStyle/>
          <a:p>
            <a:pPr algn="ctr">
              <a:lnSpc>
                <a:spcPts val="9120"/>
              </a:lnSpc>
            </a:pPr>
            <a:r>
              <a:rPr lang="en-US" sz="7600" b="1" dirty="0">
                <a:solidFill>
                  <a:schemeClr val="bg1"/>
                </a:solidFill>
                <a:latin typeface="Roboto Mono Bold"/>
                <a:ea typeface="Roboto Mono Bold"/>
                <a:cs typeface="Roboto Mono Bold"/>
                <a:sym typeface="Roboto Mono Bold"/>
              </a:rPr>
              <a:t>MATEMÁTICA PARA COMPUTAÇÃO</a:t>
            </a:r>
          </a:p>
        </p:txBody>
      </p:sp>
      <p:sp>
        <p:nvSpPr>
          <p:cNvPr id="19" name="TextBox 21">
            <a:extLst>
              <a:ext uri="{FF2B5EF4-FFF2-40B4-BE49-F238E27FC236}">
                <a16:creationId xmlns:a16="http://schemas.microsoft.com/office/drawing/2014/main" id="{F6E312C7-AF72-81E1-D3C5-9A4E82C10FC2}"/>
              </a:ext>
            </a:extLst>
          </p:cNvPr>
          <p:cNvSpPr txBox="1"/>
          <p:nvPr/>
        </p:nvSpPr>
        <p:spPr>
          <a:xfrm>
            <a:off x="2222419" y="5643717"/>
            <a:ext cx="13885541" cy="608965"/>
          </a:xfrm>
          <a:prstGeom prst="rect">
            <a:avLst/>
          </a:prstGeom>
        </p:spPr>
        <p:txBody>
          <a:bodyPr lIns="0" tIns="0" rIns="0" bIns="0" rtlCol="0" anchor="t">
            <a:spAutoFit/>
          </a:bodyPr>
          <a:lstStyle/>
          <a:p>
            <a:pPr algn="ctr">
              <a:lnSpc>
                <a:spcPts val="4940"/>
              </a:lnSpc>
            </a:pPr>
            <a:r>
              <a:rPr lang="en-US" sz="3800" b="1" dirty="0">
                <a:solidFill>
                  <a:schemeClr val="accent6">
                    <a:lumMod val="20000"/>
                    <a:lumOff val="80000"/>
                  </a:schemeClr>
                </a:solidFill>
                <a:latin typeface="Roboto"/>
                <a:ea typeface="Roboto"/>
                <a:cs typeface="Roboto"/>
                <a:sym typeface="Roboto"/>
              </a:rPr>
              <a:t>TEORIA DOS CONJUNTOS</a:t>
            </a:r>
          </a:p>
        </p:txBody>
      </p:sp>
      <p:sp>
        <p:nvSpPr>
          <p:cNvPr id="20" name="Freeform 23">
            <a:extLst>
              <a:ext uri="{FF2B5EF4-FFF2-40B4-BE49-F238E27FC236}">
                <a16:creationId xmlns:a16="http://schemas.microsoft.com/office/drawing/2014/main" id="{61F8A678-306F-F741-38A1-3ED113F171FC}"/>
              </a:ext>
            </a:extLst>
          </p:cNvPr>
          <p:cNvSpPr/>
          <p:nvPr/>
        </p:nvSpPr>
        <p:spPr>
          <a:xfrm rot="20153786">
            <a:off x="15003324" y="6102588"/>
            <a:ext cx="1816534" cy="2239611"/>
          </a:xfrm>
          <a:custGeom>
            <a:avLst/>
            <a:gdLst/>
            <a:ahLst/>
            <a:cxnLst/>
            <a:rect l="l" t="t" r="r" b="b"/>
            <a:pathLst>
              <a:path w="1289170" h="1668338">
                <a:moveTo>
                  <a:pt x="0" y="0"/>
                </a:moveTo>
                <a:lnTo>
                  <a:pt x="1289170" y="0"/>
                </a:lnTo>
                <a:lnTo>
                  <a:pt x="1289170" y="1668338"/>
                </a:lnTo>
                <a:lnTo>
                  <a:pt x="0" y="16683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pt-BR"/>
          </a:p>
        </p:txBody>
      </p:sp>
      <p:sp>
        <p:nvSpPr>
          <p:cNvPr id="21" name="Freeform 10">
            <a:extLst>
              <a:ext uri="{FF2B5EF4-FFF2-40B4-BE49-F238E27FC236}">
                <a16:creationId xmlns:a16="http://schemas.microsoft.com/office/drawing/2014/main" id="{55022E2F-8D47-8BCD-DDEF-92990FA7FF9F}"/>
              </a:ext>
            </a:extLst>
          </p:cNvPr>
          <p:cNvSpPr/>
          <p:nvPr/>
        </p:nvSpPr>
        <p:spPr>
          <a:xfrm rot="1479237">
            <a:off x="1070768" y="6246079"/>
            <a:ext cx="1926024" cy="2266655"/>
          </a:xfrm>
          <a:custGeom>
            <a:avLst/>
            <a:gdLst/>
            <a:ahLst/>
            <a:cxnLst/>
            <a:rect l="l" t="t" r="r" b="b"/>
            <a:pathLst>
              <a:path w="2167987" h="2785965">
                <a:moveTo>
                  <a:pt x="0" y="0"/>
                </a:moveTo>
                <a:lnTo>
                  <a:pt x="2167987" y="0"/>
                </a:lnTo>
                <a:lnTo>
                  <a:pt x="2167987" y="2785964"/>
                </a:lnTo>
                <a:lnTo>
                  <a:pt x="0" y="27859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pt-BR"/>
          </a:p>
        </p:txBody>
      </p:sp>
    </p:spTree>
    <p:extLst>
      <p:ext uri="{BB962C8B-B14F-4D97-AF65-F5344CB8AC3E}">
        <p14:creationId xmlns:p14="http://schemas.microsoft.com/office/powerpoint/2010/main" val="86856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7F5D1-5041-5BF0-0404-6935EAB6F699}"/>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13724043-02B7-4B37-C500-B37894AB195C}"/>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317A4E25-6C52-4EAD-6098-DD414321BDDD}"/>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RELAÇÃO DE PERTINÊNCIA</a:t>
            </a:r>
          </a:p>
        </p:txBody>
      </p:sp>
      <p:sp>
        <p:nvSpPr>
          <p:cNvPr id="7" name="CaixaDeTexto 6">
            <a:extLst>
              <a:ext uri="{FF2B5EF4-FFF2-40B4-BE49-F238E27FC236}">
                <a16:creationId xmlns:a16="http://schemas.microsoft.com/office/drawing/2014/main" id="{812E8E3D-7933-1B5C-DC55-87AD948543A9}"/>
              </a:ext>
            </a:extLst>
          </p:cNvPr>
          <p:cNvSpPr txBox="1"/>
          <p:nvPr/>
        </p:nvSpPr>
        <p:spPr>
          <a:xfrm>
            <a:off x="0" y="2628900"/>
            <a:ext cx="18288000" cy="6784871"/>
          </a:xfrm>
          <a:prstGeom prst="rect">
            <a:avLst/>
          </a:prstGeom>
          <a:noFill/>
        </p:spPr>
        <p:txBody>
          <a:bodyPr wrap="square" rtlCol="0">
            <a:spAutoFit/>
          </a:bodyPr>
          <a:lstStyle/>
          <a:p>
            <a:pPr marL="457200"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Dado um elemento qualquer, podemos dizer que o elemento pertence ao conjunto ou não pertence a esse conjunto. </a:t>
            </a:r>
          </a:p>
          <a:p>
            <a:pPr marL="457200"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Para representar essa relação de pertinência de forma mais rápida, utilizamos os símbolos ϵ (lê-se pertence) e ∉ (lê-se não pertence).</a:t>
            </a:r>
          </a:p>
        </p:txBody>
      </p:sp>
    </p:spTree>
    <p:extLst>
      <p:ext uri="{BB962C8B-B14F-4D97-AF65-F5344CB8AC3E}">
        <p14:creationId xmlns:p14="http://schemas.microsoft.com/office/powerpoint/2010/main" val="815862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18B85-871A-CAC5-042A-D8491DBD902C}"/>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8F2D7F59-B56C-2F34-AD42-BF86634F0358}"/>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FA4D8A30-BD4D-185D-E09A-F089E73B6851}"/>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RELAÇÃO DE PERTINÊNCIA</a:t>
            </a:r>
          </a:p>
        </p:txBody>
      </p:sp>
      <p:sp>
        <p:nvSpPr>
          <p:cNvPr id="7" name="CaixaDeTexto 6">
            <a:extLst>
              <a:ext uri="{FF2B5EF4-FFF2-40B4-BE49-F238E27FC236}">
                <a16:creationId xmlns:a16="http://schemas.microsoft.com/office/drawing/2014/main" id="{A09E82CB-7E12-F0F1-739C-9C6E76DA69AC}"/>
              </a:ext>
            </a:extLst>
          </p:cNvPr>
          <p:cNvSpPr txBox="1"/>
          <p:nvPr/>
        </p:nvSpPr>
        <p:spPr>
          <a:xfrm>
            <a:off x="0" y="2628900"/>
            <a:ext cx="18288000" cy="6784871"/>
          </a:xfrm>
          <a:prstGeom prst="rect">
            <a:avLst/>
          </a:prstGeom>
          <a:noFill/>
        </p:spPr>
        <p:txBody>
          <a:bodyPr wrap="square" rtlCol="0">
            <a:spAutoFit/>
          </a:bodyPr>
          <a:lstStyle/>
          <a:p>
            <a:pPr marL="457200"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Por exemplo, seja P o conjunto dos números pares, podemos dizer que o 7 ∉ P e que 12  ϵ P.</a:t>
            </a:r>
          </a:p>
          <a:p>
            <a:pPr marL="457200"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Considere o conjunto B = {1,3,5,7,9,11,15}. Observe que o elemento 5 pertence a B e que o elemento 0, por exemplo, não pertence a B.</a:t>
            </a:r>
          </a:p>
        </p:txBody>
      </p:sp>
    </p:spTree>
    <p:extLst>
      <p:ext uri="{BB962C8B-B14F-4D97-AF65-F5344CB8AC3E}">
        <p14:creationId xmlns:p14="http://schemas.microsoft.com/office/powerpoint/2010/main" val="123722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66F1C-CB27-B1FC-E5F9-F855858F646B}"/>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25B8FF29-24E2-4324-AC73-F54622D4B0C5}"/>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491288C2-EAC3-794B-6FD8-C28947FDE7CF}"/>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IGUALDADE DE CONJUNTOS</a:t>
            </a:r>
          </a:p>
        </p:txBody>
      </p:sp>
      <p:sp>
        <p:nvSpPr>
          <p:cNvPr id="7" name="CaixaDeTexto 6">
            <a:extLst>
              <a:ext uri="{FF2B5EF4-FFF2-40B4-BE49-F238E27FC236}">
                <a16:creationId xmlns:a16="http://schemas.microsoft.com/office/drawing/2014/main" id="{6A689146-8FDB-2597-955B-32A49C476464}"/>
              </a:ext>
            </a:extLst>
          </p:cNvPr>
          <p:cNvSpPr txBox="1"/>
          <p:nvPr/>
        </p:nvSpPr>
        <p:spPr>
          <a:xfrm>
            <a:off x="0" y="2628900"/>
            <a:ext cx="18288000" cy="4014882"/>
          </a:xfrm>
          <a:prstGeom prst="rect">
            <a:avLst/>
          </a:prstGeom>
          <a:noFill/>
        </p:spPr>
        <p:txBody>
          <a:bodyPr wrap="square" rtlCol="0">
            <a:spAutoFit/>
          </a:bodyPr>
          <a:lstStyle/>
          <a:p>
            <a:pPr marL="457200"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Dois conjuntos serão iguais se, e somente se, apresentarem os mesmos elementos em qualquer que seja a ordem. Desse modo, os conjuntos a seguir são iguais:</a:t>
            </a:r>
          </a:p>
        </p:txBody>
      </p:sp>
      <p:pic>
        <p:nvPicPr>
          <p:cNvPr id="4" name="Imagem 3">
            <a:extLst>
              <a:ext uri="{FF2B5EF4-FFF2-40B4-BE49-F238E27FC236}">
                <a16:creationId xmlns:a16="http://schemas.microsoft.com/office/drawing/2014/main" id="{61196AD3-FCCF-B934-3B31-715B7BAFF60A}"/>
              </a:ext>
            </a:extLst>
          </p:cNvPr>
          <p:cNvPicPr>
            <a:picLocks noChangeAspect="1"/>
          </p:cNvPicPr>
          <p:nvPr/>
        </p:nvPicPr>
        <p:blipFill>
          <a:blip r:embed="rId2"/>
          <a:stretch>
            <a:fillRect/>
          </a:stretch>
        </p:blipFill>
        <p:spPr>
          <a:xfrm>
            <a:off x="6407908" y="7034289"/>
            <a:ext cx="5472183" cy="2528811"/>
          </a:xfrm>
          <a:prstGeom prst="rect">
            <a:avLst/>
          </a:prstGeom>
        </p:spPr>
      </p:pic>
    </p:spTree>
    <p:extLst>
      <p:ext uri="{BB962C8B-B14F-4D97-AF65-F5344CB8AC3E}">
        <p14:creationId xmlns:p14="http://schemas.microsoft.com/office/powerpoint/2010/main" val="994027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ED701-01EA-6CA9-02C7-29DA9243BF62}"/>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587D657B-9631-CBA9-429D-0CD43830306C}"/>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B4F102BF-C46A-61AB-1B73-7F348960B1B5}"/>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IGUALDADE DE CONJUNTOS</a:t>
            </a:r>
          </a:p>
        </p:txBody>
      </p:sp>
      <p:sp>
        <p:nvSpPr>
          <p:cNvPr id="7" name="CaixaDeTexto 6">
            <a:extLst>
              <a:ext uri="{FF2B5EF4-FFF2-40B4-BE49-F238E27FC236}">
                <a16:creationId xmlns:a16="http://schemas.microsoft.com/office/drawing/2014/main" id="{CB87C001-8FA4-7CEA-F5F6-85641DC8EF60}"/>
              </a:ext>
            </a:extLst>
          </p:cNvPr>
          <p:cNvSpPr txBox="1"/>
          <p:nvPr/>
        </p:nvSpPr>
        <p:spPr>
          <a:xfrm>
            <a:off x="0" y="2628900"/>
            <a:ext cx="18288000" cy="5399876"/>
          </a:xfrm>
          <a:prstGeom prst="rect">
            <a:avLst/>
          </a:prstGeom>
          <a:noFill/>
        </p:spPr>
        <p:txBody>
          <a:bodyPr wrap="square" rtlCol="0">
            <a:spAutoFit/>
          </a:bodyPr>
          <a:lstStyle/>
          <a:p>
            <a:pPr marL="457200"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Note que os conjuntos A, B e C possuem os mesmos elementos, ainda que no conjunto C exista repetições, a definição de igualdade de conjunto leva em consideração somente a presença do elemento.</a:t>
            </a:r>
          </a:p>
        </p:txBody>
      </p:sp>
    </p:spTree>
    <p:extLst>
      <p:ext uri="{BB962C8B-B14F-4D97-AF65-F5344CB8AC3E}">
        <p14:creationId xmlns:p14="http://schemas.microsoft.com/office/powerpoint/2010/main" val="381389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B8E3D-E10A-2D07-15B7-0B7ED273AFB3}"/>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03F68C17-AC8F-1392-52E3-5AE619D48F39}"/>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9A51AC6A-5DB6-9C21-5B03-FB573EBF6FE5}"/>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RELAÇÃO DE INCLUSÃO</a:t>
            </a:r>
          </a:p>
        </p:txBody>
      </p:sp>
      <p:sp>
        <p:nvSpPr>
          <p:cNvPr id="7" name="CaixaDeTexto 6">
            <a:extLst>
              <a:ext uri="{FF2B5EF4-FFF2-40B4-BE49-F238E27FC236}">
                <a16:creationId xmlns:a16="http://schemas.microsoft.com/office/drawing/2014/main" id="{58AB8FDA-5F1E-7999-CE14-207066603474}"/>
              </a:ext>
            </a:extLst>
          </p:cNvPr>
          <p:cNvSpPr txBox="1"/>
          <p:nvPr/>
        </p:nvSpPr>
        <p:spPr>
          <a:xfrm>
            <a:off x="0" y="2628900"/>
            <a:ext cx="18288000" cy="4014882"/>
          </a:xfrm>
          <a:prstGeom prst="rect">
            <a:avLst/>
          </a:prstGeom>
          <a:noFill/>
        </p:spPr>
        <p:txBody>
          <a:bodyPr wrap="square" rtlCol="0">
            <a:spAutoFit/>
          </a:bodyPr>
          <a:lstStyle/>
          <a:p>
            <a:pPr marL="457200"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Ao comparar dois conjuntos, podemos nos deparar com diversas relações, e uma delas é a relação de inclusão. Para essa relação, precisamos conhecer alguns símbolos:</a:t>
            </a:r>
          </a:p>
        </p:txBody>
      </p:sp>
      <p:pic>
        <p:nvPicPr>
          <p:cNvPr id="2050" name="Picture 2">
            <a:extLst>
              <a:ext uri="{FF2B5EF4-FFF2-40B4-BE49-F238E27FC236}">
                <a16:creationId xmlns:a16="http://schemas.microsoft.com/office/drawing/2014/main" id="{37E6F198-C263-B168-39C9-CC00074E6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119" y="7379256"/>
            <a:ext cx="8747761" cy="209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664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CB2F3-6FA3-C393-A8DF-B9A2D7F5CA60}"/>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64760C8F-7C1F-798D-136E-FD0F8E7063B2}"/>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02F5DAD8-0CD6-16FA-F3B0-0A430A6210A2}"/>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RELAÇÃO DE INCLUSÃO</a:t>
            </a:r>
          </a:p>
        </p:txBody>
      </p:sp>
      <p:sp>
        <p:nvSpPr>
          <p:cNvPr id="7" name="CaixaDeTexto 6">
            <a:extLst>
              <a:ext uri="{FF2B5EF4-FFF2-40B4-BE49-F238E27FC236}">
                <a16:creationId xmlns:a16="http://schemas.microsoft.com/office/drawing/2014/main" id="{70DE84CD-AEAB-885B-498B-E740CCBDBD0C}"/>
              </a:ext>
            </a:extLst>
          </p:cNvPr>
          <p:cNvSpPr txBox="1"/>
          <p:nvPr/>
        </p:nvSpPr>
        <p:spPr>
          <a:xfrm>
            <a:off x="0" y="2628900"/>
            <a:ext cx="18288000" cy="3253135"/>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Quando todos os elementos de um conjunto A pertencem também a um conjunto B, dizemos que A ⊂ B ou que A está contido em B. Por exemplo, A={1,2,3} e B={1,2,3,4,5,6}. </a:t>
            </a:r>
          </a:p>
        </p:txBody>
      </p:sp>
      <p:pic>
        <p:nvPicPr>
          <p:cNvPr id="3074" name="Picture 2">
            <a:extLst>
              <a:ext uri="{FF2B5EF4-FFF2-40B4-BE49-F238E27FC236}">
                <a16:creationId xmlns:a16="http://schemas.microsoft.com/office/drawing/2014/main" id="{745588BF-58AC-6978-53F5-C289F1E3E1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19" b="18600"/>
          <a:stretch>
            <a:fillRect/>
          </a:stretch>
        </p:blipFill>
        <p:spPr bwMode="auto">
          <a:xfrm>
            <a:off x="6972300" y="6210300"/>
            <a:ext cx="4343400" cy="370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15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a:extLst>
            <a:ext uri="{FF2B5EF4-FFF2-40B4-BE49-F238E27FC236}">
              <a16:creationId xmlns:a16="http://schemas.microsoft.com/office/drawing/2014/main" id="{CAC533C9-14AF-F698-DA8D-15F2B23E2C85}"/>
            </a:ext>
          </a:extLst>
        </p:cNvPr>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FD32587A-43AA-07B7-33DA-A4687471DDB8}"/>
              </a:ext>
            </a:extLst>
          </p:cNvPr>
          <p:cNvSpPr/>
          <p:nvPr/>
        </p:nvSpPr>
        <p:spPr>
          <a:xfrm>
            <a:off x="-29510" y="2898575"/>
            <a:ext cx="18317510" cy="4226125"/>
          </a:xfrm>
          <a:custGeom>
            <a:avLst/>
            <a:gdLst>
              <a:gd name="connsiteX0" fmla="*/ 0 w 18288000"/>
              <a:gd name="connsiteY0" fmla="*/ 647713 h 3886200"/>
              <a:gd name="connsiteX1" fmla="*/ 647713 w 18288000"/>
              <a:gd name="connsiteY1" fmla="*/ 0 h 3886200"/>
              <a:gd name="connsiteX2" fmla="*/ 17640287 w 18288000"/>
              <a:gd name="connsiteY2" fmla="*/ 0 h 3886200"/>
              <a:gd name="connsiteX3" fmla="*/ 18288000 w 18288000"/>
              <a:gd name="connsiteY3" fmla="*/ 647713 h 3886200"/>
              <a:gd name="connsiteX4" fmla="*/ 18288000 w 18288000"/>
              <a:gd name="connsiteY4" fmla="*/ 3238487 h 3886200"/>
              <a:gd name="connsiteX5" fmla="*/ 17640287 w 18288000"/>
              <a:gd name="connsiteY5" fmla="*/ 3886200 h 3886200"/>
              <a:gd name="connsiteX6" fmla="*/ 647713 w 18288000"/>
              <a:gd name="connsiteY6" fmla="*/ 3886200 h 3886200"/>
              <a:gd name="connsiteX7" fmla="*/ 0 w 18288000"/>
              <a:gd name="connsiteY7" fmla="*/ 3238487 h 3886200"/>
              <a:gd name="connsiteX8" fmla="*/ 0 w 18288000"/>
              <a:gd name="connsiteY8" fmla="*/ 647713 h 3886200"/>
              <a:gd name="connsiteX0" fmla="*/ 1848 w 18289848"/>
              <a:gd name="connsiteY0" fmla="*/ 647713 h 3886200"/>
              <a:gd name="connsiteX1" fmla="*/ 314281 w 18289848"/>
              <a:gd name="connsiteY1" fmla="*/ 10160 h 3886200"/>
              <a:gd name="connsiteX2" fmla="*/ 17642135 w 18289848"/>
              <a:gd name="connsiteY2" fmla="*/ 0 h 3886200"/>
              <a:gd name="connsiteX3" fmla="*/ 18289848 w 18289848"/>
              <a:gd name="connsiteY3" fmla="*/ 647713 h 3886200"/>
              <a:gd name="connsiteX4" fmla="*/ 18289848 w 18289848"/>
              <a:gd name="connsiteY4" fmla="*/ 3238487 h 3886200"/>
              <a:gd name="connsiteX5" fmla="*/ 17642135 w 18289848"/>
              <a:gd name="connsiteY5" fmla="*/ 3886200 h 3886200"/>
              <a:gd name="connsiteX6" fmla="*/ 649561 w 18289848"/>
              <a:gd name="connsiteY6" fmla="*/ 3886200 h 3886200"/>
              <a:gd name="connsiteX7" fmla="*/ 1848 w 18289848"/>
              <a:gd name="connsiteY7" fmla="*/ 3238487 h 3886200"/>
              <a:gd name="connsiteX8" fmla="*/ 1848 w 18289848"/>
              <a:gd name="connsiteY8" fmla="*/ 647713 h 3886200"/>
              <a:gd name="connsiteX0" fmla="*/ 14755 w 18302755"/>
              <a:gd name="connsiteY0" fmla="*/ 647713 h 3886200"/>
              <a:gd name="connsiteX1" fmla="*/ 327188 w 18302755"/>
              <a:gd name="connsiteY1" fmla="*/ 10160 h 3886200"/>
              <a:gd name="connsiteX2" fmla="*/ 17655042 w 18302755"/>
              <a:gd name="connsiteY2" fmla="*/ 0 h 3886200"/>
              <a:gd name="connsiteX3" fmla="*/ 18302755 w 18302755"/>
              <a:gd name="connsiteY3" fmla="*/ 647713 h 3886200"/>
              <a:gd name="connsiteX4" fmla="*/ 18302755 w 18302755"/>
              <a:gd name="connsiteY4" fmla="*/ 3238487 h 3886200"/>
              <a:gd name="connsiteX5" fmla="*/ 17655042 w 18302755"/>
              <a:gd name="connsiteY5" fmla="*/ 3886200 h 3886200"/>
              <a:gd name="connsiteX6" fmla="*/ 266228 w 18302755"/>
              <a:gd name="connsiteY6" fmla="*/ 3876040 h 3886200"/>
              <a:gd name="connsiteX7" fmla="*/ 14755 w 18302755"/>
              <a:gd name="connsiteY7" fmla="*/ 3238487 h 3886200"/>
              <a:gd name="connsiteX8" fmla="*/ 14755 w 18302755"/>
              <a:gd name="connsiteY8" fmla="*/ 647713 h 3886200"/>
              <a:gd name="connsiteX0" fmla="*/ 14755 w 18317510"/>
              <a:gd name="connsiteY0" fmla="*/ 657873 h 3896360"/>
              <a:gd name="connsiteX1" fmla="*/ 327188 w 18317510"/>
              <a:gd name="connsiteY1" fmla="*/ 20320 h 3896360"/>
              <a:gd name="connsiteX2" fmla="*/ 18051282 w 18317510"/>
              <a:gd name="connsiteY2" fmla="*/ 0 h 3896360"/>
              <a:gd name="connsiteX3" fmla="*/ 18302755 w 18317510"/>
              <a:gd name="connsiteY3" fmla="*/ 657873 h 3896360"/>
              <a:gd name="connsiteX4" fmla="*/ 18302755 w 18317510"/>
              <a:gd name="connsiteY4" fmla="*/ 3248647 h 3896360"/>
              <a:gd name="connsiteX5" fmla="*/ 17655042 w 18317510"/>
              <a:gd name="connsiteY5" fmla="*/ 3896360 h 3896360"/>
              <a:gd name="connsiteX6" fmla="*/ 266228 w 18317510"/>
              <a:gd name="connsiteY6" fmla="*/ 3886200 h 3896360"/>
              <a:gd name="connsiteX7" fmla="*/ 14755 w 18317510"/>
              <a:gd name="connsiteY7" fmla="*/ 3248647 h 3896360"/>
              <a:gd name="connsiteX8" fmla="*/ 14755 w 18317510"/>
              <a:gd name="connsiteY8" fmla="*/ 657873 h 3896360"/>
              <a:gd name="connsiteX0" fmla="*/ 14755 w 18317510"/>
              <a:gd name="connsiteY0" fmla="*/ 657873 h 3906520"/>
              <a:gd name="connsiteX1" fmla="*/ 327188 w 18317510"/>
              <a:gd name="connsiteY1" fmla="*/ 20320 h 3906520"/>
              <a:gd name="connsiteX2" fmla="*/ 18051282 w 18317510"/>
              <a:gd name="connsiteY2" fmla="*/ 0 h 3906520"/>
              <a:gd name="connsiteX3" fmla="*/ 18302755 w 18317510"/>
              <a:gd name="connsiteY3" fmla="*/ 657873 h 3906520"/>
              <a:gd name="connsiteX4" fmla="*/ 18302755 w 18317510"/>
              <a:gd name="connsiteY4" fmla="*/ 3248647 h 3906520"/>
              <a:gd name="connsiteX5" fmla="*/ 18020802 w 18317510"/>
              <a:gd name="connsiteY5" fmla="*/ 3906520 h 3906520"/>
              <a:gd name="connsiteX6" fmla="*/ 266228 w 18317510"/>
              <a:gd name="connsiteY6" fmla="*/ 3886200 h 3906520"/>
              <a:gd name="connsiteX7" fmla="*/ 14755 w 18317510"/>
              <a:gd name="connsiteY7" fmla="*/ 3248647 h 3906520"/>
              <a:gd name="connsiteX8" fmla="*/ 14755 w 18317510"/>
              <a:gd name="connsiteY8" fmla="*/ 657873 h 390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7510" h="3906520">
                <a:moveTo>
                  <a:pt x="14755" y="657873"/>
                </a:moveTo>
                <a:cubicBezTo>
                  <a:pt x="14755" y="300151"/>
                  <a:pt x="-30534" y="20320"/>
                  <a:pt x="327188" y="20320"/>
                </a:cubicBezTo>
                <a:lnTo>
                  <a:pt x="18051282" y="0"/>
                </a:lnTo>
                <a:cubicBezTo>
                  <a:pt x="18409004" y="0"/>
                  <a:pt x="18302755" y="300151"/>
                  <a:pt x="18302755" y="657873"/>
                </a:cubicBezTo>
                <a:lnTo>
                  <a:pt x="18302755" y="3248647"/>
                </a:lnTo>
                <a:cubicBezTo>
                  <a:pt x="18302755" y="3606369"/>
                  <a:pt x="18378524" y="3906520"/>
                  <a:pt x="18020802" y="3906520"/>
                </a:cubicBezTo>
                <a:lnTo>
                  <a:pt x="266228" y="3886200"/>
                </a:lnTo>
                <a:cubicBezTo>
                  <a:pt x="-91494" y="3886200"/>
                  <a:pt x="14755" y="3606369"/>
                  <a:pt x="14755" y="3248647"/>
                </a:cubicBezTo>
                <a:lnTo>
                  <a:pt x="14755" y="657873"/>
                </a:lnTo>
                <a:close/>
              </a:path>
            </a:pathLst>
          </a:custGeom>
          <a:solidFill>
            <a:schemeClr val="bg1"/>
          </a:solidFill>
          <a:ln cap="sq">
            <a:solidFill>
              <a:schemeClr val="accent2">
                <a:lumMod val="60000"/>
                <a:lumOff val="4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Box 22">
            <a:extLst>
              <a:ext uri="{FF2B5EF4-FFF2-40B4-BE49-F238E27FC236}">
                <a16:creationId xmlns:a16="http://schemas.microsoft.com/office/drawing/2014/main" id="{B9B15AAA-75F1-FC70-96A6-6F202F26D286}"/>
              </a:ext>
            </a:extLst>
          </p:cNvPr>
          <p:cNvSpPr txBox="1"/>
          <p:nvPr/>
        </p:nvSpPr>
        <p:spPr>
          <a:xfrm>
            <a:off x="0" y="4428144"/>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accent6">
                    <a:lumMod val="75000"/>
                  </a:schemeClr>
                </a:solidFill>
                <a:latin typeface="Roboto Mono Bold"/>
                <a:ea typeface="Roboto Mono Bold"/>
                <a:cs typeface="Roboto Mono Bold"/>
                <a:sym typeface="Roboto Mono Bold"/>
              </a:rPr>
              <a:t>OPERAÇÕES</a:t>
            </a:r>
          </a:p>
        </p:txBody>
      </p:sp>
    </p:spTree>
    <p:extLst>
      <p:ext uri="{BB962C8B-B14F-4D97-AF65-F5344CB8AC3E}">
        <p14:creationId xmlns:p14="http://schemas.microsoft.com/office/powerpoint/2010/main" val="12028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D5B18-4CFF-6D97-86BF-FFCAC083BA71}"/>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D37E019D-AEFA-D0E1-11F6-B24C19334B3F}"/>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D66FCF15-81D7-9EBA-F773-D530928D62BB}"/>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UNIÃO</a:t>
            </a:r>
          </a:p>
        </p:txBody>
      </p:sp>
      <p:sp>
        <p:nvSpPr>
          <p:cNvPr id="7" name="CaixaDeTexto 6">
            <a:extLst>
              <a:ext uri="{FF2B5EF4-FFF2-40B4-BE49-F238E27FC236}">
                <a16:creationId xmlns:a16="http://schemas.microsoft.com/office/drawing/2014/main" id="{189C4D38-6C29-6C52-8577-CE98AF0A7737}"/>
              </a:ext>
            </a:extLst>
          </p:cNvPr>
          <p:cNvSpPr txBox="1"/>
          <p:nvPr/>
        </p:nvSpPr>
        <p:spPr>
          <a:xfrm>
            <a:off x="0" y="2628900"/>
            <a:ext cx="18288000" cy="2145139"/>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Considere dois conjuntos A e B, a união entre eles será um novo conjunto formado por elementos de A ou elementos de B.</a:t>
            </a:r>
          </a:p>
        </p:txBody>
      </p:sp>
      <p:pic>
        <p:nvPicPr>
          <p:cNvPr id="4098" name="Picture 2" descr="Operações com conjuntos: saiba como resolver - Mundo Educação">
            <a:extLst>
              <a:ext uri="{FF2B5EF4-FFF2-40B4-BE49-F238E27FC236}">
                <a16:creationId xmlns:a16="http://schemas.microsoft.com/office/drawing/2014/main" id="{AB8711AC-90DD-37C0-00D8-58352D8A5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5219700"/>
            <a:ext cx="5924550" cy="458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180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B636D-89D0-157F-8474-766CA0F7C624}"/>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DCA58C83-625B-7813-FEC4-2C3BC55A4118}"/>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99BAE296-4F49-733B-9E5A-6E18546BDFF0}"/>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UNIÃO</a:t>
            </a:r>
          </a:p>
        </p:txBody>
      </p:sp>
      <p:sp>
        <p:nvSpPr>
          <p:cNvPr id="7" name="CaixaDeTexto 6">
            <a:extLst>
              <a:ext uri="{FF2B5EF4-FFF2-40B4-BE49-F238E27FC236}">
                <a16:creationId xmlns:a16="http://schemas.microsoft.com/office/drawing/2014/main" id="{A13BAEE1-A9B0-A78D-5B55-F8522C8B0D2B}"/>
              </a:ext>
            </a:extLst>
          </p:cNvPr>
          <p:cNvSpPr txBox="1"/>
          <p:nvPr/>
        </p:nvSpPr>
        <p:spPr>
          <a:xfrm>
            <a:off x="0" y="2628900"/>
            <a:ext cx="18288000" cy="4361130"/>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Para determinar o conjunto união, entre os conjuntos A ={a, b, c, d, e} e B = {c, d, e, f, g}, basta escrever o conjunto formado por todos os elementos de A e B, assim:</a:t>
            </a:r>
          </a:p>
          <a:p>
            <a:pPr marL="457200" indent="-457200" algn="just">
              <a:lnSpc>
                <a:spcPct val="200000"/>
              </a:lnSpc>
              <a:buClr>
                <a:schemeClr val="accent6">
                  <a:lumMod val="75000"/>
                </a:schemeClr>
              </a:buClr>
              <a:buFont typeface="Wingdings" panose="05000000000000000000" pitchFamily="2" charset="2"/>
              <a:buChar char="v"/>
            </a:pPr>
            <a:endParaRPr lang="pt-BR" sz="3600" dirty="0">
              <a:latin typeface="Roboto Mono" panose="00000009000000000000" pitchFamily="49" charset="0"/>
              <a:ea typeface="Roboto Mono" panose="00000009000000000000" pitchFamily="49" charset="0"/>
              <a:cs typeface="Roboto Medium" panose="02000000000000000000" pitchFamily="2" charset="0"/>
            </a:endParaRPr>
          </a:p>
        </p:txBody>
      </p:sp>
      <p:pic>
        <p:nvPicPr>
          <p:cNvPr id="4" name="Imagem 3">
            <a:extLst>
              <a:ext uri="{FF2B5EF4-FFF2-40B4-BE49-F238E27FC236}">
                <a16:creationId xmlns:a16="http://schemas.microsoft.com/office/drawing/2014/main" id="{4CB57B8A-4121-1350-6027-87E9145D85C3}"/>
              </a:ext>
            </a:extLst>
          </p:cNvPr>
          <p:cNvPicPr>
            <a:picLocks noChangeAspect="1"/>
          </p:cNvPicPr>
          <p:nvPr/>
        </p:nvPicPr>
        <p:blipFill>
          <a:blip r:embed="rId2"/>
          <a:stretch>
            <a:fillRect/>
          </a:stretch>
        </p:blipFill>
        <p:spPr>
          <a:xfrm>
            <a:off x="5283859" y="6743700"/>
            <a:ext cx="7720281" cy="1309688"/>
          </a:xfrm>
          <a:prstGeom prst="rect">
            <a:avLst/>
          </a:prstGeom>
        </p:spPr>
      </p:pic>
    </p:spTree>
    <p:extLst>
      <p:ext uri="{BB962C8B-B14F-4D97-AF65-F5344CB8AC3E}">
        <p14:creationId xmlns:p14="http://schemas.microsoft.com/office/powerpoint/2010/main" val="206250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FE58B-0F01-D3CA-C0A5-809D199F99FC}"/>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EF7BC8F1-7165-26F0-D5D0-7EAABBB4A98D}"/>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7E45DE74-816D-743E-25D3-54CFA797FE81}"/>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INTERSECÇÃO</a:t>
            </a:r>
          </a:p>
        </p:txBody>
      </p:sp>
      <p:sp>
        <p:nvSpPr>
          <p:cNvPr id="7" name="CaixaDeTexto 6">
            <a:extLst>
              <a:ext uri="{FF2B5EF4-FFF2-40B4-BE49-F238E27FC236}">
                <a16:creationId xmlns:a16="http://schemas.microsoft.com/office/drawing/2014/main" id="{A6AD0545-F119-51AB-A68D-4E184D018047}"/>
              </a:ext>
            </a:extLst>
          </p:cNvPr>
          <p:cNvSpPr txBox="1"/>
          <p:nvPr/>
        </p:nvSpPr>
        <p:spPr>
          <a:xfrm>
            <a:off x="0" y="2628900"/>
            <a:ext cx="18288000" cy="3253135"/>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Considerando dois conjuntos A e B, a intersecção é formada por elementos que pertencem ao conjunto A e ao conjunto B simultaneamente.</a:t>
            </a:r>
          </a:p>
        </p:txBody>
      </p:sp>
      <p:pic>
        <p:nvPicPr>
          <p:cNvPr id="8" name="Imagem 7">
            <a:extLst>
              <a:ext uri="{FF2B5EF4-FFF2-40B4-BE49-F238E27FC236}">
                <a16:creationId xmlns:a16="http://schemas.microsoft.com/office/drawing/2014/main" id="{BDBF06CE-7597-FE60-3E16-BADCE55F6A0F}"/>
              </a:ext>
            </a:extLst>
          </p:cNvPr>
          <p:cNvPicPr>
            <a:picLocks noChangeAspect="1"/>
          </p:cNvPicPr>
          <p:nvPr/>
        </p:nvPicPr>
        <p:blipFill>
          <a:blip r:embed="rId2"/>
          <a:srcRect t="21715"/>
          <a:stretch>
            <a:fillRect/>
          </a:stretch>
        </p:blipFill>
        <p:spPr>
          <a:xfrm>
            <a:off x="6248400" y="5753100"/>
            <a:ext cx="5638800" cy="4112019"/>
          </a:xfrm>
          <a:prstGeom prst="rect">
            <a:avLst/>
          </a:prstGeom>
        </p:spPr>
      </p:pic>
    </p:spTree>
    <p:extLst>
      <p:ext uri="{BB962C8B-B14F-4D97-AF65-F5344CB8AC3E}">
        <p14:creationId xmlns:p14="http://schemas.microsoft.com/office/powerpoint/2010/main" val="254101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24DB327A-C954-583D-B1D7-9EAF285A98F8}"/>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51123641-EBBD-C296-4E56-A141D11CE1F1}"/>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ROTEIRO</a:t>
            </a:r>
          </a:p>
        </p:txBody>
      </p:sp>
      <p:sp>
        <p:nvSpPr>
          <p:cNvPr id="7" name="CaixaDeTexto 6">
            <a:extLst>
              <a:ext uri="{FF2B5EF4-FFF2-40B4-BE49-F238E27FC236}">
                <a16:creationId xmlns:a16="http://schemas.microsoft.com/office/drawing/2014/main" id="{4FDB0DBC-CAA4-37F6-2C3B-197E8AF22DA6}"/>
              </a:ext>
            </a:extLst>
          </p:cNvPr>
          <p:cNvSpPr txBox="1"/>
          <p:nvPr/>
        </p:nvSpPr>
        <p:spPr>
          <a:xfrm>
            <a:off x="0" y="3459408"/>
            <a:ext cx="18288000" cy="5036892"/>
          </a:xfrm>
          <a:prstGeom prst="rect">
            <a:avLst/>
          </a:prstGeom>
          <a:noFill/>
        </p:spPr>
        <p:txBody>
          <a:bodyPr wrap="square" rtlCol="0">
            <a:spAutoFit/>
          </a:bodyPr>
          <a:lstStyle/>
          <a:p>
            <a:pPr marL="457200" indent="-457200">
              <a:lnSpc>
                <a:spcPct val="300000"/>
              </a:lnSpc>
              <a:buClr>
                <a:schemeClr val="accent6">
                  <a:lumMod val="75000"/>
                </a:schemeClr>
              </a:buClr>
              <a:buFont typeface="Wingdings" panose="05000000000000000000" pitchFamily="2" charset="2"/>
              <a:buChar char="v"/>
            </a:pPr>
            <a:r>
              <a:rPr lang="pt-BR" sz="3800" dirty="0">
                <a:latin typeface="Roboto Mono" panose="00000009000000000000" pitchFamily="49" charset="0"/>
                <a:ea typeface="Roboto Mono" panose="00000009000000000000" pitchFamily="49" charset="0"/>
                <a:cs typeface="Roboto Medium" panose="02000000000000000000" pitchFamily="2" charset="0"/>
              </a:rPr>
              <a:t>NOTAÇÃO</a:t>
            </a:r>
          </a:p>
          <a:p>
            <a:pPr marL="457200" indent="-457200">
              <a:lnSpc>
                <a:spcPct val="300000"/>
              </a:lnSpc>
              <a:buClr>
                <a:schemeClr val="accent6">
                  <a:lumMod val="75000"/>
                </a:schemeClr>
              </a:buClr>
              <a:buFont typeface="Wingdings" panose="05000000000000000000" pitchFamily="2" charset="2"/>
              <a:buChar char="v"/>
            </a:pPr>
            <a:r>
              <a:rPr lang="pt-BR" sz="3800" dirty="0">
                <a:latin typeface="Roboto Mono" panose="00000009000000000000" pitchFamily="49" charset="0"/>
                <a:ea typeface="Roboto Mono" panose="00000009000000000000" pitchFamily="49" charset="0"/>
                <a:cs typeface="Roboto Medium" panose="02000000000000000000" pitchFamily="2" charset="0"/>
              </a:rPr>
              <a:t>PROPRIEDADES</a:t>
            </a:r>
          </a:p>
          <a:p>
            <a:pPr marL="457200" indent="-457200">
              <a:lnSpc>
                <a:spcPct val="300000"/>
              </a:lnSpc>
              <a:buClr>
                <a:schemeClr val="accent6">
                  <a:lumMod val="75000"/>
                </a:schemeClr>
              </a:buClr>
              <a:buFont typeface="Wingdings" panose="05000000000000000000" pitchFamily="2" charset="2"/>
              <a:buChar char="v"/>
            </a:pPr>
            <a:r>
              <a:rPr lang="pt-BR" sz="3800" dirty="0">
                <a:latin typeface="Roboto Mono" panose="00000009000000000000" pitchFamily="49" charset="0"/>
                <a:ea typeface="Roboto Mono" panose="00000009000000000000" pitchFamily="49" charset="0"/>
                <a:cs typeface="Roboto Medium" panose="02000000000000000000" pitchFamily="2" charset="0"/>
              </a:rPr>
              <a:t>FORMAS DE REPRESENTAÇÃO</a:t>
            </a:r>
          </a:p>
        </p:txBody>
      </p:sp>
      <p:pic>
        <p:nvPicPr>
          <p:cNvPr id="2050" name="Picture 2" descr="Mafalda">
            <a:extLst>
              <a:ext uri="{FF2B5EF4-FFF2-40B4-BE49-F238E27FC236}">
                <a16:creationId xmlns:a16="http://schemas.microsoft.com/office/drawing/2014/main" id="{B307ED77-DE9D-1C27-95F8-145C36C57730}"/>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25200" y="2924175"/>
            <a:ext cx="5715000" cy="663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57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C667F-8B1A-A441-4089-927318ADC052}"/>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93F4F206-7674-504F-75B2-1270326BF0B8}"/>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772253B0-723B-77E0-D507-E925E5229042}"/>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INTERSECÇÃO</a:t>
            </a:r>
          </a:p>
        </p:txBody>
      </p:sp>
      <p:sp>
        <p:nvSpPr>
          <p:cNvPr id="7" name="CaixaDeTexto 6">
            <a:extLst>
              <a:ext uri="{FF2B5EF4-FFF2-40B4-BE49-F238E27FC236}">
                <a16:creationId xmlns:a16="http://schemas.microsoft.com/office/drawing/2014/main" id="{1AD731D8-A00B-1575-824F-B76CACF5974E}"/>
              </a:ext>
            </a:extLst>
          </p:cNvPr>
          <p:cNvSpPr txBox="1"/>
          <p:nvPr/>
        </p:nvSpPr>
        <p:spPr>
          <a:xfrm>
            <a:off x="0" y="2628900"/>
            <a:ext cx="18288000" cy="3253135"/>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Para determinar o conjunto intersecção, entre os conjuntos A ={a, b, c, d, e} e B = {c, d, e, f, g}, devemos encontrar os elementos que pertencem simultaneamente aos dois conjuntos.</a:t>
            </a:r>
          </a:p>
        </p:txBody>
      </p:sp>
      <p:pic>
        <p:nvPicPr>
          <p:cNvPr id="4" name="Imagem 3">
            <a:extLst>
              <a:ext uri="{FF2B5EF4-FFF2-40B4-BE49-F238E27FC236}">
                <a16:creationId xmlns:a16="http://schemas.microsoft.com/office/drawing/2014/main" id="{E8E126BB-433C-DAAB-222E-9A2A9799960E}"/>
              </a:ext>
            </a:extLst>
          </p:cNvPr>
          <p:cNvPicPr>
            <a:picLocks noChangeAspect="1"/>
          </p:cNvPicPr>
          <p:nvPr/>
        </p:nvPicPr>
        <p:blipFill>
          <a:blip r:embed="rId2"/>
          <a:stretch>
            <a:fillRect/>
          </a:stretch>
        </p:blipFill>
        <p:spPr>
          <a:xfrm>
            <a:off x="4500556" y="6515100"/>
            <a:ext cx="9286888" cy="2143126"/>
          </a:xfrm>
          <a:prstGeom prst="rect">
            <a:avLst/>
          </a:prstGeom>
        </p:spPr>
      </p:pic>
    </p:spTree>
    <p:extLst>
      <p:ext uri="{BB962C8B-B14F-4D97-AF65-F5344CB8AC3E}">
        <p14:creationId xmlns:p14="http://schemas.microsoft.com/office/powerpoint/2010/main" val="409878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64B61-2F06-74AB-541D-6EFBEFEE62F7}"/>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2B270443-15D6-65B6-ACC7-F5D1CC13823F}"/>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E4FB3144-26A1-5E90-4C97-06103CFDD980}"/>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DIFERENÇA</a:t>
            </a:r>
          </a:p>
        </p:txBody>
      </p:sp>
      <p:sp>
        <p:nvSpPr>
          <p:cNvPr id="7" name="CaixaDeTexto 6">
            <a:extLst>
              <a:ext uri="{FF2B5EF4-FFF2-40B4-BE49-F238E27FC236}">
                <a16:creationId xmlns:a16="http://schemas.microsoft.com/office/drawing/2014/main" id="{C18CEFED-AE31-4502-F40D-72F941B44789}"/>
              </a:ext>
            </a:extLst>
          </p:cNvPr>
          <p:cNvSpPr txBox="1"/>
          <p:nvPr/>
        </p:nvSpPr>
        <p:spPr>
          <a:xfrm>
            <a:off x="0" y="2628900"/>
            <a:ext cx="18288000" cy="7685117"/>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Calcular a diferença entre dois conjuntos é procurar os elementos que pertencem a somente um dos dois conjuntos. Por exemplo, A – B tem como resposta um conjunto composto por elementos que pertencem ao conjunto A e não pertencem ao conjunto B. Enquanto, a operação B – A tem como resposta um conjunto composto por elementos que pertencem ao conjunto B e não pertencem ao conjunto A.</a:t>
            </a:r>
          </a:p>
        </p:txBody>
      </p:sp>
    </p:spTree>
    <p:extLst>
      <p:ext uri="{BB962C8B-B14F-4D97-AF65-F5344CB8AC3E}">
        <p14:creationId xmlns:p14="http://schemas.microsoft.com/office/powerpoint/2010/main" val="4016553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F3EF6-B0A5-BDBD-1034-5658F9B0021E}"/>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552AD66C-2912-A69C-1A9C-12D1C047F3D4}"/>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A6136AB6-7BC3-B9C6-018C-CD48EAAC03C5}"/>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DIFERENÇA</a:t>
            </a:r>
          </a:p>
        </p:txBody>
      </p:sp>
      <p:sp>
        <p:nvSpPr>
          <p:cNvPr id="7" name="CaixaDeTexto 6">
            <a:extLst>
              <a:ext uri="{FF2B5EF4-FFF2-40B4-BE49-F238E27FC236}">
                <a16:creationId xmlns:a16="http://schemas.microsoft.com/office/drawing/2014/main" id="{D13CD48D-F715-6A01-CF47-2FFBE1694CB8}"/>
              </a:ext>
            </a:extLst>
          </p:cNvPr>
          <p:cNvSpPr txBox="1"/>
          <p:nvPr/>
        </p:nvSpPr>
        <p:spPr>
          <a:xfrm>
            <a:off x="0" y="2628900"/>
            <a:ext cx="18288000" cy="2145139"/>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Se A = {-7, 2, 100} e B = {2, 50}, então qual é o conjunto A – B? E o conjunto B – A?</a:t>
            </a:r>
          </a:p>
        </p:txBody>
      </p:sp>
      <p:pic>
        <p:nvPicPr>
          <p:cNvPr id="4" name="Imagem 3">
            <a:extLst>
              <a:ext uri="{FF2B5EF4-FFF2-40B4-BE49-F238E27FC236}">
                <a16:creationId xmlns:a16="http://schemas.microsoft.com/office/drawing/2014/main" id="{21018946-9226-94C0-14C8-BEDA5A2A67E7}"/>
              </a:ext>
            </a:extLst>
          </p:cNvPr>
          <p:cNvPicPr>
            <a:picLocks noChangeAspect="1"/>
          </p:cNvPicPr>
          <p:nvPr/>
        </p:nvPicPr>
        <p:blipFill>
          <a:blip r:embed="rId2"/>
          <a:stretch>
            <a:fillRect/>
          </a:stretch>
        </p:blipFill>
        <p:spPr>
          <a:xfrm>
            <a:off x="5714995" y="4914900"/>
            <a:ext cx="6858009" cy="1524001"/>
          </a:xfrm>
          <a:prstGeom prst="rect">
            <a:avLst/>
          </a:prstGeom>
        </p:spPr>
      </p:pic>
      <p:pic>
        <p:nvPicPr>
          <p:cNvPr id="8" name="Imagem 7">
            <a:extLst>
              <a:ext uri="{FF2B5EF4-FFF2-40B4-BE49-F238E27FC236}">
                <a16:creationId xmlns:a16="http://schemas.microsoft.com/office/drawing/2014/main" id="{62BDD9DD-5CB6-BE10-E77C-63E47345E4A4}"/>
              </a:ext>
            </a:extLst>
          </p:cNvPr>
          <p:cNvPicPr>
            <a:picLocks noChangeAspect="1"/>
          </p:cNvPicPr>
          <p:nvPr/>
        </p:nvPicPr>
        <p:blipFill>
          <a:blip r:embed="rId3"/>
          <a:stretch>
            <a:fillRect/>
          </a:stretch>
        </p:blipFill>
        <p:spPr>
          <a:xfrm>
            <a:off x="6657972" y="6558212"/>
            <a:ext cx="4972056" cy="1657349"/>
          </a:xfrm>
          <a:prstGeom prst="rect">
            <a:avLst/>
          </a:prstGeom>
        </p:spPr>
      </p:pic>
    </p:spTree>
    <p:extLst>
      <p:ext uri="{BB962C8B-B14F-4D97-AF65-F5344CB8AC3E}">
        <p14:creationId xmlns:p14="http://schemas.microsoft.com/office/powerpoint/2010/main" val="1041411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a:extLst>
            <a:ext uri="{FF2B5EF4-FFF2-40B4-BE49-F238E27FC236}">
              <a16:creationId xmlns:a16="http://schemas.microsoft.com/office/drawing/2014/main" id="{26BC9C7A-2FB5-C86C-ECB6-DF472D8AA2AC}"/>
            </a:ext>
          </a:extLst>
        </p:cNvPr>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4A5C9363-71AB-502A-A0CB-A9524FBF5EFF}"/>
              </a:ext>
            </a:extLst>
          </p:cNvPr>
          <p:cNvSpPr/>
          <p:nvPr/>
        </p:nvSpPr>
        <p:spPr>
          <a:xfrm>
            <a:off x="-29510" y="2898575"/>
            <a:ext cx="18317510" cy="4226125"/>
          </a:xfrm>
          <a:custGeom>
            <a:avLst/>
            <a:gdLst>
              <a:gd name="connsiteX0" fmla="*/ 0 w 18288000"/>
              <a:gd name="connsiteY0" fmla="*/ 647713 h 3886200"/>
              <a:gd name="connsiteX1" fmla="*/ 647713 w 18288000"/>
              <a:gd name="connsiteY1" fmla="*/ 0 h 3886200"/>
              <a:gd name="connsiteX2" fmla="*/ 17640287 w 18288000"/>
              <a:gd name="connsiteY2" fmla="*/ 0 h 3886200"/>
              <a:gd name="connsiteX3" fmla="*/ 18288000 w 18288000"/>
              <a:gd name="connsiteY3" fmla="*/ 647713 h 3886200"/>
              <a:gd name="connsiteX4" fmla="*/ 18288000 w 18288000"/>
              <a:gd name="connsiteY4" fmla="*/ 3238487 h 3886200"/>
              <a:gd name="connsiteX5" fmla="*/ 17640287 w 18288000"/>
              <a:gd name="connsiteY5" fmla="*/ 3886200 h 3886200"/>
              <a:gd name="connsiteX6" fmla="*/ 647713 w 18288000"/>
              <a:gd name="connsiteY6" fmla="*/ 3886200 h 3886200"/>
              <a:gd name="connsiteX7" fmla="*/ 0 w 18288000"/>
              <a:gd name="connsiteY7" fmla="*/ 3238487 h 3886200"/>
              <a:gd name="connsiteX8" fmla="*/ 0 w 18288000"/>
              <a:gd name="connsiteY8" fmla="*/ 647713 h 3886200"/>
              <a:gd name="connsiteX0" fmla="*/ 1848 w 18289848"/>
              <a:gd name="connsiteY0" fmla="*/ 647713 h 3886200"/>
              <a:gd name="connsiteX1" fmla="*/ 314281 w 18289848"/>
              <a:gd name="connsiteY1" fmla="*/ 10160 h 3886200"/>
              <a:gd name="connsiteX2" fmla="*/ 17642135 w 18289848"/>
              <a:gd name="connsiteY2" fmla="*/ 0 h 3886200"/>
              <a:gd name="connsiteX3" fmla="*/ 18289848 w 18289848"/>
              <a:gd name="connsiteY3" fmla="*/ 647713 h 3886200"/>
              <a:gd name="connsiteX4" fmla="*/ 18289848 w 18289848"/>
              <a:gd name="connsiteY4" fmla="*/ 3238487 h 3886200"/>
              <a:gd name="connsiteX5" fmla="*/ 17642135 w 18289848"/>
              <a:gd name="connsiteY5" fmla="*/ 3886200 h 3886200"/>
              <a:gd name="connsiteX6" fmla="*/ 649561 w 18289848"/>
              <a:gd name="connsiteY6" fmla="*/ 3886200 h 3886200"/>
              <a:gd name="connsiteX7" fmla="*/ 1848 w 18289848"/>
              <a:gd name="connsiteY7" fmla="*/ 3238487 h 3886200"/>
              <a:gd name="connsiteX8" fmla="*/ 1848 w 18289848"/>
              <a:gd name="connsiteY8" fmla="*/ 647713 h 3886200"/>
              <a:gd name="connsiteX0" fmla="*/ 14755 w 18302755"/>
              <a:gd name="connsiteY0" fmla="*/ 647713 h 3886200"/>
              <a:gd name="connsiteX1" fmla="*/ 327188 w 18302755"/>
              <a:gd name="connsiteY1" fmla="*/ 10160 h 3886200"/>
              <a:gd name="connsiteX2" fmla="*/ 17655042 w 18302755"/>
              <a:gd name="connsiteY2" fmla="*/ 0 h 3886200"/>
              <a:gd name="connsiteX3" fmla="*/ 18302755 w 18302755"/>
              <a:gd name="connsiteY3" fmla="*/ 647713 h 3886200"/>
              <a:gd name="connsiteX4" fmla="*/ 18302755 w 18302755"/>
              <a:gd name="connsiteY4" fmla="*/ 3238487 h 3886200"/>
              <a:gd name="connsiteX5" fmla="*/ 17655042 w 18302755"/>
              <a:gd name="connsiteY5" fmla="*/ 3886200 h 3886200"/>
              <a:gd name="connsiteX6" fmla="*/ 266228 w 18302755"/>
              <a:gd name="connsiteY6" fmla="*/ 3876040 h 3886200"/>
              <a:gd name="connsiteX7" fmla="*/ 14755 w 18302755"/>
              <a:gd name="connsiteY7" fmla="*/ 3238487 h 3886200"/>
              <a:gd name="connsiteX8" fmla="*/ 14755 w 18302755"/>
              <a:gd name="connsiteY8" fmla="*/ 647713 h 3886200"/>
              <a:gd name="connsiteX0" fmla="*/ 14755 w 18317510"/>
              <a:gd name="connsiteY0" fmla="*/ 657873 h 3896360"/>
              <a:gd name="connsiteX1" fmla="*/ 327188 w 18317510"/>
              <a:gd name="connsiteY1" fmla="*/ 20320 h 3896360"/>
              <a:gd name="connsiteX2" fmla="*/ 18051282 w 18317510"/>
              <a:gd name="connsiteY2" fmla="*/ 0 h 3896360"/>
              <a:gd name="connsiteX3" fmla="*/ 18302755 w 18317510"/>
              <a:gd name="connsiteY3" fmla="*/ 657873 h 3896360"/>
              <a:gd name="connsiteX4" fmla="*/ 18302755 w 18317510"/>
              <a:gd name="connsiteY4" fmla="*/ 3248647 h 3896360"/>
              <a:gd name="connsiteX5" fmla="*/ 17655042 w 18317510"/>
              <a:gd name="connsiteY5" fmla="*/ 3896360 h 3896360"/>
              <a:gd name="connsiteX6" fmla="*/ 266228 w 18317510"/>
              <a:gd name="connsiteY6" fmla="*/ 3886200 h 3896360"/>
              <a:gd name="connsiteX7" fmla="*/ 14755 w 18317510"/>
              <a:gd name="connsiteY7" fmla="*/ 3248647 h 3896360"/>
              <a:gd name="connsiteX8" fmla="*/ 14755 w 18317510"/>
              <a:gd name="connsiteY8" fmla="*/ 657873 h 3896360"/>
              <a:gd name="connsiteX0" fmla="*/ 14755 w 18317510"/>
              <a:gd name="connsiteY0" fmla="*/ 657873 h 3906520"/>
              <a:gd name="connsiteX1" fmla="*/ 327188 w 18317510"/>
              <a:gd name="connsiteY1" fmla="*/ 20320 h 3906520"/>
              <a:gd name="connsiteX2" fmla="*/ 18051282 w 18317510"/>
              <a:gd name="connsiteY2" fmla="*/ 0 h 3906520"/>
              <a:gd name="connsiteX3" fmla="*/ 18302755 w 18317510"/>
              <a:gd name="connsiteY3" fmla="*/ 657873 h 3906520"/>
              <a:gd name="connsiteX4" fmla="*/ 18302755 w 18317510"/>
              <a:gd name="connsiteY4" fmla="*/ 3248647 h 3906520"/>
              <a:gd name="connsiteX5" fmla="*/ 18020802 w 18317510"/>
              <a:gd name="connsiteY5" fmla="*/ 3906520 h 3906520"/>
              <a:gd name="connsiteX6" fmla="*/ 266228 w 18317510"/>
              <a:gd name="connsiteY6" fmla="*/ 3886200 h 3906520"/>
              <a:gd name="connsiteX7" fmla="*/ 14755 w 18317510"/>
              <a:gd name="connsiteY7" fmla="*/ 3248647 h 3906520"/>
              <a:gd name="connsiteX8" fmla="*/ 14755 w 18317510"/>
              <a:gd name="connsiteY8" fmla="*/ 657873 h 390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7510" h="3906520">
                <a:moveTo>
                  <a:pt x="14755" y="657873"/>
                </a:moveTo>
                <a:cubicBezTo>
                  <a:pt x="14755" y="300151"/>
                  <a:pt x="-30534" y="20320"/>
                  <a:pt x="327188" y="20320"/>
                </a:cubicBezTo>
                <a:lnTo>
                  <a:pt x="18051282" y="0"/>
                </a:lnTo>
                <a:cubicBezTo>
                  <a:pt x="18409004" y="0"/>
                  <a:pt x="18302755" y="300151"/>
                  <a:pt x="18302755" y="657873"/>
                </a:cubicBezTo>
                <a:lnTo>
                  <a:pt x="18302755" y="3248647"/>
                </a:lnTo>
                <a:cubicBezTo>
                  <a:pt x="18302755" y="3606369"/>
                  <a:pt x="18378524" y="3906520"/>
                  <a:pt x="18020802" y="3906520"/>
                </a:cubicBezTo>
                <a:lnTo>
                  <a:pt x="266228" y="3886200"/>
                </a:lnTo>
                <a:cubicBezTo>
                  <a:pt x="-91494" y="3886200"/>
                  <a:pt x="14755" y="3606369"/>
                  <a:pt x="14755" y="3248647"/>
                </a:cubicBezTo>
                <a:lnTo>
                  <a:pt x="14755" y="657873"/>
                </a:lnTo>
                <a:close/>
              </a:path>
            </a:pathLst>
          </a:custGeom>
          <a:solidFill>
            <a:schemeClr val="bg1"/>
          </a:solidFill>
          <a:ln cap="sq">
            <a:solidFill>
              <a:schemeClr val="accent2">
                <a:lumMod val="60000"/>
                <a:lumOff val="4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Box 22">
            <a:extLst>
              <a:ext uri="{FF2B5EF4-FFF2-40B4-BE49-F238E27FC236}">
                <a16:creationId xmlns:a16="http://schemas.microsoft.com/office/drawing/2014/main" id="{EF8F17B7-24A8-B74D-EF98-00A7E3E768A7}"/>
              </a:ext>
            </a:extLst>
          </p:cNvPr>
          <p:cNvSpPr txBox="1"/>
          <p:nvPr/>
        </p:nvSpPr>
        <p:spPr>
          <a:xfrm>
            <a:off x="0" y="4428144"/>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accent6">
                    <a:lumMod val="75000"/>
                  </a:schemeClr>
                </a:solidFill>
                <a:latin typeface="Roboto Mono Bold"/>
                <a:ea typeface="Roboto Mono Bold"/>
                <a:cs typeface="Roboto Mono Bold"/>
                <a:sym typeface="Roboto Mono Bold"/>
              </a:rPr>
              <a:t>PRATIQUE</a:t>
            </a:r>
          </a:p>
        </p:txBody>
      </p:sp>
      <p:sp>
        <p:nvSpPr>
          <p:cNvPr id="5" name="CaixaDeTexto 4">
            <a:extLst>
              <a:ext uri="{FF2B5EF4-FFF2-40B4-BE49-F238E27FC236}">
                <a16:creationId xmlns:a16="http://schemas.microsoft.com/office/drawing/2014/main" id="{E18EA94C-326C-7946-D97F-CCD35A757C4C}"/>
              </a:ext>
            </a:extLst>
          </p:cNvPr>
          <p:cNvSpPr txBox="1"/>
          <p:nvPr/>
        </p:nvSpPr>
        <p:spPr>
          <a:xfrm>
            <a:off x="4548674" y="4956501"/>
            <a:ext cx="9171990" cy="369332"/>
          </a:xfrm>
          <a:prstGeom prst="rect">
            <a:avLst/>
          </a:prstGeom>
          <a:noFill/>
        </p:spPr>
        <p:txBody>
          <a:bodyPr wrap="square">
            <a:spAutoFit/>
          </a:bodyPr>
          <a:lstStyle/>
          <a:p>
            <a:r>
              <a:rPr lang="pt-BR" b="0" dirty="0">
                <a:effectLst/>
              </a:rPr>
              <a:t> </a:t>
            </a:r>
            <a:endParaRPr lang="pt-BR" dirty="0"/>
          </a:p>
        </p:txBody>
      </p:sp>
    </p:spTree>
    <p:extLst>
      <p:ext uri="{BB962C8B-B14F-4D97-AF65-F5344CB8AC3E}">
        <p14:creationId xmlns:p14="http://schemas.microsoft.com/office/powerpoint/2010/main" val="553251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526A2-0CE9-BD4E-7D85-7D63CCF77030}"/>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1A1304EA-C760-83ED-426B-05DB9E95D122}"/>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F3A5A754-41D4-BF15-C846-DB076E3C259C}"/>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PRATIQUE 01</a:t>
            </a:r>
          </a:p>
        </p:txBody>
      </p:sp>
      <p:sp>
        <p:nvSpPr>
          <p:cNvPr id="7" name="CaixaDeTexto 6">
            <a:extLst>
              <a:ext uri="{FF2B5EF4-FFF2-40B4-BE49-F238E27FC236}">
                <a16:creationId xmlns:a16="http://schemas.microsoft.com/office/drawing/2014/main" id="{4EA9DBF0-01B6-79DC-B294-6BA1AF0D6774}"/>
              </a:ext>
            </a:extLst>
          </p:cNvPr>
          <p:cNvSpPr txBox="1"/>
          <p:nvPr/>
        </p:nvSpPr>
        <p:spPr>
          <a:xfrm>
            <a:off x="0" y="2628900"/>
            <a:ext cx="18288000" cy="7685117"/>
          </a:xfrm>
          <a:prstGeom prst="rect">
            <a:avLst/>
          </a:prstGeom>
          <a:noFill/>
        </p:spPr>
        <p:txBody>
          <a:bodyPr wrap="square" rtlCol="0">
            <a:spAutoFit/>
          </a:bodyPr>
          <a:lstStyle/>
          <a:p>
            <a:pPr algn="just">
              <a:lnSpc>
                <a:spcPct val="200000"/>
              </a:lnSpc>
              <a:buClr>
                <a:schemeClr val="accent6">
                  <a:lumMod val="75000"/>
                </a:schemeClr>
              </a:buClr>
            </a:pPr>
            <a:r>
              <a:rPr lang="pt-BR" sz="3600" dirty="0">
                <a:latin typeface="Roboto Mono" panose="00000009000000000000" pitchFamily="49" charset="0"/>
                <a:ea typeface="Roboto Mono" panose="00000009000000000000" pitchFamily="49" charset="0"/>
                <a:cs typeface="Roboto Medium" panose="02000000000000000000" pitchFamily="2" charset="0"/>
              </a:rPr>
              <a:t>A união dos conjuntos A = {x | x é um número primo e 1 &lt; x &lt; 10} e B = {1,3,5,7}, é dada por:</a:t>
            </a:r>
          </a:p>
          <a:p>
            <a:pPr algn="just">
              <a:lnSpc>
                <a:spcPct val="200000"/>
              </a:lnSpc>
              <a:buClr>
                <a:schemeClr val="accent6">
                  <a:lumMod val="75000"/>
                </a:schemeClr>
              </a:buClr>
            </a:pPr>
            <a:r>
              <a:rPr lang="pt-BR" sz="3600" dirty="0">
                <a:latin typeface="Roboto Mono" panose="00000009000000000000" pitchFamily="49" charset="0"/>
                <a:ea typeface="Roboto Mono" panose="00000009000000000000" pitchFamily="49" charset="0"/>
                <a:cs typeface="Roboto Medium" panose="02000000000000000000" pitchFamily="2" charset="0"/>
              </a:rPr>
              <a:t>a) A ⊃ B ={1,2,3,5,7}</a:t>
            </a:r>
          </a:p>
          <a:p>
            <a:pPr algn="just">
              <a:lnSpc>
                <a:spcPct val="200000"/>
              </a:lnSpc>
              <a:buClr>
                <a:schemeClr val="accent6">
                  <a:lumMod val="75000"/>
                </a:schemeClr>
              </a:buClr>
            </a:pPr>
            <a:r>
              <a:rPr lang="pt-BR" sz="3600" dirty="0">
                <a:latin typeface="Roboto Mono" panose="00000009000000000000" pitchFamily="49" charset="0"/>
                <a:ea typeface="Roboto Mono" panose="00000009000000000000" pitchFamily="49" charset="0"/>
                <a:cs typeface="Roboto Medium" panose="02000000000000000000" pitchFamily="2" charset="0"/>
              </a:rPr>
              <a:t>b) A ⊂ B ={1,2,3,5,7}</a:t>
            </a:r>
          </a:p>
          <a:p>
            <a:pPr algn="just">
              <a:lnSpc>
                <a:spcPct val="200000"/>
              </a:lnSpc>
              <a:buClr>
                <a:schemeClr val="accent6">
                  <a:lumMod val="75000"/>
                </a:schemeClr>
              </a:buClr>
            </a:pPr>
            <a:r>
              <a:rPr lang="pt-BR" sz="3600" dirty="0">
                <a:latin typeface="Roboto Mono" panose="00000009000000000000" pitchFamily="49" charset="0"/>
                <a:ea typeface="Roboto Mono" panose="00000009000000000000" pitchFamily="49" charset="0"/>
                <a:cs typeface="Roboto Medium" panose="02000000000000000000" pitchFamily="2" charset="0"/>
              </a:rPr>
              <a:t>c) A </a:t>
            </a:r>
            <a:r>
              <a:rPr lang="el-GR" sz="3600" dirty="0">
                <a:latin typeface="Roboto Mono" panose="00000009000000000000" pitchFamily="49" charset="0"/>
                <a:ea typeface="Roboto Mono" panose="00000009000000000000" pitchFamily="49" charset="0"/>
                <a:cs typeface="Roboto Medium" panose="02000000000000000000" pitchFamily="2" charset="0"/>
              </a:rPr>
              <a:t>ϵ </a:t>
            </a:r>
            <a:r>
              <a:rPr lang="pt-BR" sz="3600" dirty="0">
                <a:latin typeface="Roboto Mono" panose="00000009000000000000" pitchFamily="49" charset="0"/>
                <a:ea typeface="Roboto Mono" panose="00000009000000000000" pitchFamily="49" charset="0"/>
                <a:cs typeface="Roboto Medium" panose="02000000000000000000" pitchFamily="2" charset="0"/>
              </a:rPr>
              <a:t>B ={1,2,3,5,7}</a:t>
            </a:r>
          </a:p>
          <a:p>
            <a:pPr algn="just">
              <a:lnSpc>
                <a:spcPct val="200000"/>
              </a:lnSpc>
              <a:buClr>
                <a:schemeClr val="accent6">
                  <a:lumMod val="75000"/>
                </a:schemeClr>
              </a:buClr>
            </a:pPr>
            <a:r>
              <a:rPr lang="pt-BR" sz="3600" dirty="0">
                <a:latin typeface="Roboto Mono" panose="00000009000000000000" pitchFamily="49" charset="0"/>
                <a:ea typeface="Roboto Mono" panose="00000009000000000000" pitchFamily="49" charset="0"/>
                <a:cs typeface="Roboto Medium" panose="02000000000000000000" pitchFamily="2" charset="0"/>
              </a:rPr>
              <a:t>d) A U B ={1,2,3,5,7} </a:t>
            </a:r>
          </a:p>
          <a:p>
            <a:pPr algn="just">
              <a:lnSpc>
                <a:spcPct val="200000"/>
              </a:lnSpc>
              <a:buClr>
                <a:schemeClr val="accent6">
                  <a:lumMod val="75000"/>
                </a:schemeClr>
              </a:buClr>
            </a:pPr>
            <a:r>
              <a:rPr lang="pt-BR" sz="3600" dirty="0">
                <a:latin typeface="Roboto Mono" panose="00000009000000000000" pitchFamily="49" charset="0"/>
                <a:ea typeface="Roboto Mono" panose="00000009000000000000" pitchFamily="49" charset="0"/>
                <a:cs typeface="Roboto Medium" panose="02000000000000000000" pitchFamily="2" charset="0"/>
              </a:rPr>
              <a:t>  </a:t>
            </a:r>
          </a:p>
        </p:txBody>
      </p:sp>
    </p:spTree>
    <p:extLst>
      <p:ext uri="{BB962C8B-B14F-4D97-AF65-F5344CB8AC3E}">
        <p14:creationId xmlns:p14="http://schemas.microsoft.com/office/powerpoint/2010/main" val="3149436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C8882-165F-5AED-BB8A-6138952D02C5}"/>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9D13C78E-9236-2FEE-D489-316B6FF5F5D4}"/>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597AC6D2-F6F7-E991-5D25-81F9DD670500}"/>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DÚVIDAS?</a:t>
            </a:r>
          </a:p>
        </p:txBody>
      </p:sp>
      <p:pic>
        <p:nvPicPr>
          <p:cNvPr id="5124" name="Picture 4" descr="Dúvida - ícones de pessoas grátis">
            <a:extLst>
              <a:ext uri="{FF2B5EF4-FFF2-40B4-BE49-F238E27FC236}">
                <a16:creationId xmlns:a16="http://schemas.microsoft.com/office/drawing/2014/main" id="{FC613A80-9FBD-386E-4957-E7D55C6A3786}"/>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81800" y="3352800"/>
            <a:ext cx="5486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9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F61BD9DD-C1C7-C347-EB98-69C356B5A604}"/>
              </a:ext>
            </a:extLst>
          </p:cNvPr>
          <p:cNvSpPr/>
          <p:nvPr/>
        </p:nvSpPr>
        <p:spPr>
          <a:xfrm>
            <a:off x="-29510" y="2898575"/>
            <a:ext cx="18317510" cy="4226125"/>
          </a:xfrm>
          <a:custGeom>
            <a:avLst/>
            <a:gdLst>
              <a:gd name="connsiteX0" fmla="*/ 0 w 18288000"/>
              <a:gd name="connsiteY0" fmla="*/ 647713 h 3886200"/>
              <a:gd name="connsiteX1" fmla="*/ 647713 w 18288000"/>
              <a:gd name="connsiteY1" fmla="*/ 0 h 3886200"/>
              <a:gd name="connsiteX2" fmla="*/ 17640287 w 18288000"/>
              <a:gd name="connsiteY2" fmla="*/ 0 h 3886200"/>
              <a:gd name="connsiteX3" fmla="*/ 18288000 w 18288000"/>
              <a:gd name="connsiteY3" fmla="*/ 647713 h 3886200"/>
              <a:gd name="connsiteX4" fmla="*/ 18288000 w 18288000"/>
              <a:gd name="connsiteY4" fmla="*/ 3238487 h 3886200"/>
              <a:gd name="connsiteX5" fmla="*/ 17640287 w 18288000"/>
              <a:gd name="connsiteY5" fmla="*/ 3886200 h 3886200"/>
              <a:gd name="connsiteX6" fmla="*/ 647713 w 18288000"/>
              <a:gd name="connsiteY6" fmla="*/ 3886200 h 3886200"/>
              <a:gd name="connsiteX7" fmla="*/ 0 w 18288000"/>
              <a:gd name="connsiteY7" fmla="*/ 3238487 h 3886200"/>
              <a:gd name="connsiteX8" fmla="*/ 0 w 18288000"/>
              <a:gd name="connsiteY8" fmla="*/ 647713 h 3886200"/>
              <a:gd name="connsiteX0" fmla="*/ 1848 w 18289848"/>
              <a:gd name="connsiteY0" fmla="*/ 647713 h 3886200"/>
              <a:gd name="connsiteX1" fmla="*/ 314281 w 18289848"/>
              <a:gd name="connsiteY1" fmla="*/ 10160 h 3886200"/>
              <a:gd name="connsiteX2" fmla="*/ 17642135 w 18289848"/>
              <a:gd name="connsiteY2" fmla="*/ 0 h 3886200"/>
              <a:gd name="connsiteX3" fmla="*/ 18289848 w 18289848"/>
              <a:gd name="connsiteY3" fmla="*/ 647713 h 3886200"/>
              <a:gd name="connsiteX4" fmla="*/ 18289848 w 18289848"/>
              <a:gd name="connsiteY4" fmla="*/ 3238487 h 3886200"/>
              <a:gd name="connsiteX5" fmla="*/ 17642135 w 18289848"/>
              <a:gd name="connsiteY5" fmla="*/ 3886200 h 3886200"/>
              <a:gd name="connsiteX6" fmla="*/ 649561 w 18289848"/>
              <a:gd name="connsiteY6" fmla="*/ 3886200 h 3886200"/>
              <a:gd name="connsiteX7" fmla="*/ 1848 w 18289848"/>
              <a:gd name="connsiteY7" fmla="*/ 3238487 h 3886200"/>
              <a:gd name="connsiteX8" fmla="*/ 1848 w 18289848"/>
              <a:gd name="connsiteY8" fmla="*/ 647713 h 3886200"/>
              <a:gd name="connsiteX0" fmla="*/ 14755 w 18302755"/>
              <a:gd name="connsiteY0" fmla="*/ 647713 h 3886200"/>
              <a:gd name="connsiteX1" fmla="*/ 327188 w 18302755"/>
              <a:gd name="connsiteY1" fmla="*/ 10160 h 3886200"/>
              <a:gd name="connsiteX2" fmla="*/ 17655042 w 18302755"/>
              <a:gd name="connsiteY2" fmla="*/ 0 h 3886200"/>
              <a:gd name="connsiteX3" fmla="*/ 18302755 w 18302755"/>
              <a:gd name="connsiteY3" fmla="*/ 647713 h 3886200"/>
              <a:gd name="connsiteX4" fmla="*/ 18302755 w 18302755"/>
              <a:gd name="connsiteY4" fmla="*/ 3238487 h 3886200"/>
              <a:gd name="connsiteX5" fmla="*/ 17655042 w 18302755"/>
              <a:gd name="connsiteY5" fmla="*/ 3886200 h 3886200"/>
              <a:gd name="connsiteX6" fmla="*/ 266228 w 18302755"/>
              <a:gd name="connsiteY6" fmla="*/ 3876040 h 3886200"/>
              <a:gd name="connsiteX7" fmla="*/ 14755 w 18302755"/>
              <a:gd name="connsiteY7" fmla="*/ 3238487 h 3886200"/>
              <a:gd name="connsiteX8" fmla="*/ 14755 w 18302755"/>
              <a:gd name="connsiteY8" fmla="*/ 647713 h 3886200"/>
              <a:gd name="connsiteX0" fmla="*/ 14755 w 18317510"/>
              <a:gd name="connsiteY0" fmla="*/ 657873 h 3896360"/>
              <a:gd name="connsiteX1" fmla="*/ 327188 w 18317510"/>
              <a:gd name="connsiteY1" fmla="*/ 20320 h 3896360"/>
              <a:gd name="connsiteX2" fmla="*/ 18051282 w 18317510"/>
              <a:gd name="connsiteY2" fmla="*/ 0 h 3896360"/>
              <a:gd name="connsiteX3" fmla="*/ 18302755 w 18317510"/>
              <a:gd name="connsiteY3" fmla="*/ 657873 h 3896360"/>
              <a:gd name="connsiteX4" fmla="*/ 18302755 w 18317510"/>
              <a:gd name="connsiteY4" fmla="*/ 3248647 h 3896360"/>
              <a:gd name="connsiteX5" fmla="*/ 17655042 w 18317510"/>
              <a:gd name="connsiteY5" fmla="*/ 3896360 h 3896360"/>
              <a:gd name="connsiteX6" fmla="*/ 266228 w 18317510"/>
              <a:gd name="connsiteY6" fmla="*/ 3886200 h 3896360"/>
              <a:gd name="connsiteX7" fmla="*/ 14755 w 18317510"/>
              <a:gd name="connsiteY7" fmla="*/ 3248647 h 3896360"/>
              <a:gd name="connsiteX8" fmla="*/ 14755 w 18317510"/>
              <a:gd name="connsiteY8" fmla="*/ 657873 h 3896360"/>
              <a:gd name="connsiteX0" fmla="*/ 14755 w 18317510"/>
              <a:gd name="connsiteY0" fmla="*/ 657873 h 3906520"/>
              <a:gd name="connsiteX1" fmla="*/ 327188 w 18317510"/>
              <a:gd name="connsiteY1" fmla="*/ 20320 h 3906520"/>
              <a:gd name="connsiteX2" fmla="*/ 18051282 w 18317510"/>
              <a:gd name="connsiteY2" fmla="*/ 0 h 3906520"/>
              <a:gd name="connsiteX3" fmla="*/ 18302755 w 18317510"/>
              <a:gd name="connsiteY3" fmla="*/ 657873 h 3906520"/>
              <a:gd name="connsiteX4" fmla="*/ 18302755 w 18317510"/>
              <a:gd name="connsiteY4" fmla="*/ 3248647 h 3906520"/>
              <a:gd name="connsiteX5" fmla="*/ 18020802 w 18317510"/>
              <a:gd name="connsiteY5" fmla="*/ 3906520 h 3906520"/>
              <a:gd name="connsiteX6" fmla="*/ 266228 w 18317510"/>
              <a:gd name="connsiteY6" fmla="*/ 3886200 h 3906520"/>
              <a:gd name="connsiteX7" fmla="*/ 14755 w 18317510"/>
              <a:gd name="connsiteY7" fmla="*/ 3248647 h 3906520"/>
              <a:gd name="connsiteX8" fmla="*/ 14755 w 18317510"/>
              <a:gd name="connsiteY8" fmla="*/ 657873 h 390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7510" h="3906520">
                <a:moveTo>
                  <a:pt x="14755" y="657873"/>
                </a:moveTo>
                <a:cubicBezTo>
                  <a:pt x="14755" y="300151"/>
                  <a:pt x="-30534" y="20320"/>
                  <a:pt x="327188" y="20320"/>
                </a:cubicBezTo>
                <a:lnTo>
                  <a:pt x="18051282" y="0"/>
                </a:lnTo>
                <a:cubicBezTo>
                  <a:pt x="18409004" y="0"/>
                  <a:pt x="18302755" y="300151"/>
                  <a:pt x="18302755" y="657873"/>
                </a:cubicBezTo>
                <a:lnTo>
                  <a:pt x="18302755" y="3248647"/>
                </a:lnTo>
                <a:cubicBezTo>
                  <a:pt x="18302755" y="3606369"/>
                  <a:pt x="18378524" y="3906520"/>
                  <a:pt x="18020802" y="3906520"/>
                </a:cubicBezTo>
                <a:lnTo>
                  <a:pt x="266228" y="3886200"/>
                </a:lnTo>
                <a:cubicBezTo>
                  <a:pt x="-91494" y="3886200"/>
                  <a:pt x="14755" y="3606369"/>
                  <a:pt x="14755" y="3248647"/>
                </a:cubicBezTo>
                <a:lnTo>
                  <a:pt x="14755" y="657873"/>
                </a:lnTo>
                <a:close/>
              </a:path>
            </a:pathLst>
          </a:custGeom>
          <a:solidFill>
            <a:schemeClr val="bg1"/>
          </a:solidFill>
          <a:ln cap="sq">
            <a:solidFill>
              <a:schemeClr val="accent2">
                <a:lumMod val="60000"/>
                <a:lumOff val="4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Box 22">
            <a:extLst>
              <a:ext uri="{FF2B5EF4-FFF2-40B4-BE49-F238E27FC236}">
                <a16:creationId xmlns:a16="http://schemas.microsoft.com/office/drawing/2014/main" id="{11197B33-D099-DF43-F45A-21AE4939EF0A}"/>
              </a:ext>
            </a:extLst>
          </p:cNvPr>
          <p:cNvSpPr txBox="1"/>
          <p:nvPr/>
        </p:nvSpPr>
        <p:spPr>
          <a:xfrm>
            <a:off x="0" y="4428144"/>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accent6">
                    <a:lumMod val="75000"/>
                  </a:schemeClr>
                </a:solidFill>
                <a:latin typeface="Roboto Mono Bold"/>
                <a:ea typeface="Roboto Mono Bold"/>
                <a:cs typeface="Roboto Mono Bold"/>
                <a:sym typeface="Roboto Mono Bold"/>
              </a:rPr>
              <a:t>NOTAÇÃO</a:t>
            </a:r>
          </a:p>
        </p:txBody>
      </p:sp>
    </p:spTree>
    <p:extLst>
      <p:ext uri="{BB962C8B-B14F-4D97-AF65-F5344CB8AC3E}">
        <p14:creationId xmlns:p14="http://schemas.microsoft.com/office/powerpoint/2010/main" val="240346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53C41-1E94-3348-D457-3E8AECD07449}"/>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D80B10A0-8F6D-A12A-13EF-4082B047F010}"/>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AB8D8CF9-F70D-3C54-A6DF-39B260D0E832}"/>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NOTAÇÃO</a:t>
            </a:r>
          </a:p>
        </p:txBody>
      </p:sp>
      <p:sp>
        <p:nvSpPr>
          <p:cNvPr id="7" name="CaixaDeTexto 6">
            <a:extLst>
              <a:ext uri="{FF2B5EF4-FFF2-40B4-BE49-F238E27FC236}">
                <a16:creationId xmlns:a16="http://schemas.microsoft.com/office/drawing/2014/main" id="{044556B0-BDCD-C281-2A74-4950E85ECFE4}"/>
              </a:ext>
            </a:extLst>
          </p:cNvPr>
          <p:cNvSpPr txBox="1"/>
          <p:nvPr/>
        </p:nvSpPr>
        <p:spPr>
          <a:xfrm>
            <a:off x="0" y="2628900"/>
            <a:ext cx="18288000" cy="6784871"/>
          </a:xfrm>
          <a:prstGeom prst="rect">
            <a:avLst/>
          </a:prstGeom>
          <a:noFill/>
        </p:spPr>
        <p:txBody>
          <a:bodyPr wrap="square" rtlCol="0">
            <a:spAutoFit/>
          </a:bodyPr>
          <a:lstStyle/>
          <a:p>
            <a:pPr marL="457200"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A compreensão de conjuntos é a principal base para o estudo da Álgebra e de conceitos de grande importância na Matemática, como relações, funções e inequações. </a:t>
            </a:r>
          </a:p>
          <a:p>
            <a:pPr marL="457200"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A notação que usamos para conjuntos é sempre uma letra maiúscula do nosso alfabeto (por exemplo, conjunto A ou conjunto B). </a:t>
            </a:r>
          </a:p>
        </p:txBody>
      </p:sp>
    </p:spTree>
    <p:extLst>
      <p:ext uri="{BB962C8B-B14F-4D97-AF65-F5344CB8AC3E}">
        <p14:creationId xmlns:p14="http://schemas.microsoft.com/office/powerpoint/2010/main" val="204218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1D35C-7331-CAF5-0383-99A27057D3F1}"/>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6A1CB9F3-0417-BC8F-EB6D-0CEC01105155}"/>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C27879D0-BAD1-551A-ED7C-3B9AECFADAA4}"/>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NOTAÇÃO</a:t>
            </a:r>
          </a:p>
        </p:txBody>
      </p:sp>
      <p:sp>
        <p:nvSpPr>
          <p:cNvPr id="7" name="CaixaDeTexto 6">
            <a:extLst>
              <a:ext uri="{FF2B5EF4-FFF2-40B4-BE49-F238E27FC236}">
                <a16:creationId xmlns:a16="http://schemas.microsoft.com/office/drawing/2014/main" id="{E0E6C0A8-CD42-1B71-D95B-ABFE0BC6009F}"/>
              </a:ext>
            </a:extLst>
          </p:cNvPr>
          <p:cNvSpPr txBox="1"/>
          <p:nvPr/>
        </p:nvSpPr>
        <p:spPr>
          <a:xfrm>
            <a:off x="0" y="2628900"/>
            <a:ext cx="18288000" cy="7685117"/>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Em se tratando da representação de conjuntos, ela pode ser feita pelo diagrama de Venn, pela simples descrição das características dos seus elementos, pela enumeração dos elementos ou pela descrição das suas propriedades.</a:t>
            </a:r>
          </a:p>
          <a:p>
            <a:pPr marL="457200"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Exemplo: Para representar o conjunto dos números pares maiores que 1 e menores que 20, usamos a seguinte notação: P={2,4,6,8,10,12,14,16,18}.</a:t>
            </a:r>
          </a:p>
        </p:txBody>
      </p:sp>
    </p:spTree>
    <p:extLst>
      <p:ext uri="{BB962C8B-B14F-4D97-AF65-F5344CB8AC3E}">
        <p14:creationId xmlns:p14="http://schemas.microsoft.com/office/powerpoint/2010/main" val="300817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D2097-A2A9-03F9-A2C9-4BA57B8590AF}"/>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B1F0D6C5-1885-A593-CE45-34F3F52C30F9}"/>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160D0BDB-257A-5373-9993-627C949A5796}"/>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NOTAÇÃO</a:t>
            </a:r>
          </a:p>
        </p:txBody>
      </p:sp>
      <p:sp>
        <p:nvSpPr>
          <p:cNvPr id="7" name="CaixaDeTexto 6">
            <a:extLst>
              <a:ext uri="{FF2B5EF4-FFF2-40B4-BE49-F238E27FC236}">
                <a16:creationId xmlns:a16="http://schemas.microsoft.com/office/drawing/2014/main" id="{B10F47E0-3B03-90E2-C1C4-85B714E6D2DF}"/>
              </a:ext>
            </a:extLst>
          </p:cNvPr>
          <p:cNvSpPr txBox="1"/>
          <p:nvPr/>
        </p:nvSpPr>
        <p:spPr>
          <a:xfrm>
            <a:off x="0" y="2628900"/>
            <a:ext cx="18288000" cy="7962116"/>
          </a:xfrm>
          <a:prstGeom prst="rect">
            <a:avLst/>
          </a:prstGeom>
          <a:noFill/>
        </p:spPr>
        <p:txBody>
          <a:bodyPr wrap="square" rtlCol="0">
            <a:spAutoFit/>
          </a:bodyPr>
          <a:lstStyle/>
          <a:p>
            <a:pPr marL="457200" indent="-457200" algn="just">
              <a:lnSpc>
                <a:spcPct val="250000"/>
              </a:lnSpc>
              <a:buClr>
                <a:schemeClr val="accent6">
                  <a:lumMod val="75000"/>
                </a:schemeClr>
              </a:buClr>
              <a:buFont typeface="Wingdings" panose="05000000000000000000" pitchFamily="2" charset="2"/>
              <a:buChar char="v"/>
            </a:pPr>
            <a:r>
              <a:rPr lang="pt-BR" sz="3600" b="1" dirty="0">
                <a:latin typeface="Roboto Mono" panose="00000009000000000000" pitchFamily="49" charset="0"/>
                <a:ea typeface="Roboto Mono" panose="00000009000000000000" pitchFamily="49" charset="0"/>
                <a:cs typeface="Roboto Medium" panose="02000000000000000000" pitchFamily="2" charset="0"/>
              </a:rPr>
              <a:t>REPRESENTAÇÃO POR ENUMERAÇÃO: </a:t>
            </a:r>
            <a:r>
              <a:rPr lang="pt-BR" sz="3600" dirty="0">
                <a:latin typeface="Roboto Mono" panose="00000009000000000000" pitchFamily="49" charset="0"/>
                <a:ea typeface="Roboto Mono" panose="00000009000000000000" pitchFamily="49" charset="0"/>
                <a:cs typeface="Roboto Medium" panose="02000000000000000000" pitchFamily="2" charset="0"/>
              </a:rPr>
              <a:t>podemos enumerar seus elementos, ou seja, fazer uma lista, sempre entre chaves. Por exemplo:</a:t>
            </a:r>
          </a:p>
          <a:p>
            <a:pPr marL="914400" lvl="1"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A={1,5,9,12,14,20}</a:t>
            </a:r>
          </a:p>
          <a:p>
            <a:pPr marL="914400" lvl="1"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B={0,1,2,3,4,5,6,7,8,9}</a:t>
            </a:r>
          </a:p>
          <a:p>
            <a:pPr marL="914400" lvl="1" indent="-457200" algn="just">
              <a:lnSpc>
                <a:spcPct val="25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C={100,102,104,106,108}</a:t>
            </a:r>
          </a:p>
          <a:p>
            <a:pPr marL="457200" indent="-457200" algn="just">
              <a:lnSpc>
                <a:spcPct val="200000"/>
              </a:lnSpc>
              <a:buClr>
                <a:schemeClr val="accent6">
                  <a:lumMod val="75000"/>
                </a:schemeClr>
              </a:buClr>
              <a:buFont typeface="Wingdings" panose="05000000000000000000" pitchFamily="2" charset="2"/>
              <a:buChar char="v"/>
            </a:pPr>
            <a:endParaRPr lang="pt-BR" sz="3600" dirty="0">
              <a:latin typeface="Roboto Mono" panose="00000009000000000000" pitchFamily="49" charset="0"/>
              <a:ea typeface="Roboto Mono" panose="00000009000000000000" pitchFamily="49" charset="0"/>
              <a:cs typeface="Roboto Medium" panose="02000000000000000000" pitchFamily="2" charset="0"/>
            </a:endParaRPr>
          </a:p>
        </p:txBody>
      </p:sp>
    </p:spTree>
    <p:extLst>
      <p:ext uri="{BB962C8B-B14F-4D97-AF65-F5344CB8AC3E}">
        <p14:creationId xmlns:p14="http://schemas.microsoft.com/office/powerpoint/2010/main" val="157624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4FB14-98C3-784A-ACF9-2422E659D186}"/>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58DF2EAD-5FA8-1C93-0430-AC689DC584DE}"/>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3C1F74EF-1FC6-8F84-2D2D-EE70208837F2}"/>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NOTAÇÃO</a:t>
            </a:r>
          </a:p>
        </p:txBody>
      </p:sp>
      <p:sp>
        <p:nvSpPr>
          <p:cNvPr id="7" name="CaixaDeTexto 6">
            <a:extLst>
              <a:ext uri="{FF2B5EF4-FFF2-40B4-BE49-F238E27FC236}">
                <a16:creationId xmlns:a16="http://schemas.microsoft.com/office/drawing/2014/main" id="{1D719B70-12CD-65CE-4F07-EACBF9472E55}"/>
              </a:ext>
            </a:extLst>
          </p:cNvPr>
          <p:cNvSpPr txBox="1"/>
          <p:nvPr/>
        </p:nvSpPr>
        <p:spPr>
          <a:xfrm>
            <a:off x="0" y="2628900"/>
            <a:ext cx="18288000" cy="7685117"/>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b="1" dirty="0">
                <a:latin typeface="Roboto Mono" panose="00000009000000000000" pitchFamily="49" charset="0"/>
                <a:ea typeface="Roboto Mono" panose="00000009000000000000" pitchFamily="49" charset="0"/>
                <a:cs typeface="Roboto Medium" panose="02000000000000000000" pitchFamily="2" charset="0"/>
              </a:rPr>
              <a:t>DESCREVENDO AS CARACTERÍSTICAS: </a:t>
            </a:r>
            <a:r>
              <a:rPr lang="pt-BR" sz="3600" dirty="0">
                <a:latin typeface="Roboto Mono" panose="00000009000000000000" pitchFamily="49" charset="0"/>
                <a:ea typeface="Roboto Mono" panose="00000009000000000000" pitchFamily="49" charset="0"/>
                <a:cs typeface="Roboto Medium" panose="02000000000000000000" pitchFamily="2" charset="0"/>
              </a:rPr>
              <a:t>podemos simplesmente descrever a característica do conjunto. Por exemplo:</a:t>
            </a:r>
          </a:p>
          <a:p>
            <a:pPr marL="914400" lvl="1"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Seja X um conjunto, temos que X={x é um número positivo múltiplo de 5}.</a:t>
            </a:r>
          </a:p>
          <a:p>
            <a:pPr marL="914400" lvl="1"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Y: é o conjunto dos meses do ano.</a:t>
            </a:r>
          </a:p>
          <a:p>
            <a:pPr marL="914400" lvl="1" indent="-457200" algn="just">
              <a:lnSpc>
                <a:spcPct val="200000"/>
              </a:lnSpc>
              <a:buClr>
                <a:schemeClr val="accent6">
                  <a:lumMod val="75000"/>
                </a:schemeClr>
              </a:buClr>
              <a:buFont typeface="Wingdings" panose="05000000000000000000" pitchFamily="2" charset="2"/>
              <a:buChar char="v"/>
            </a:pPr>
            <a:r>
              <a:rPr lang="pt-BR" sz="3600" dirty="0">
                <a:latin typeface="Roboto Mono" panose="00000009000000000000" pitchFamily="49" charset="0"/>
                <a:ea typeface="Roboto Mono" panose="00000009000000000000" pitchFamily="49" charset="0"/>
                <a:cs typeface="Roboto Medium" panose="02000000000000000000" pitchFamily="2" charset="0"/>
              </a:rPr>
              <a:t>Z={z é um dia da semana}</a:t>
            </a:r>
          </a:p>
          <a:p>
            <a:pPr marL="457200" indent="-457200" algn="just">
              <a:lnSpc>
                <a:spcPct val="200000"/>
              </a:lnSpc>
              <a:buClr>
                <a:schemeClr val="accent6">
                  <a:lumMod val="75000"/>
                </a:schemeClr>
              </a:buClr>
              <a:buFont typeface="Wingdings" panose="05000000000000000000" pitchFamily="2" charset="2"/>
              <a:buChar char="v"/>
            </a:pPr>
            <a:endParaRPr lang="pt-BR" sz="3600" dirty="0">
              <a:latin typeface="Roboto Mono" panose="00000009000000000000" pitchFamily="49" charset="0"/>
              <a:ea typeface="Roboto Mono" panose="00000009000000000000" pitchFamily="49" charset="0"/>
              <a:cs typeface="Roboto Medium" panose="02000000000000000000" pitchFamily="2" charset="0"/>
            </a:endParaRPr>
          </a:p>
        </p:txBody>
      </p:sp>
    </p:spTree>
    <p:extLst>
      <p:ext uri="{BB962C8B-B14F-4D97-AF65-F5344CB8AC3E}">
        <p14:creationId xmlns:p14="http://schemas.microsoft.com/office/powerpoint/2010/main" val="369033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0AA3F-8EDE-8AB5-6B58-1BB579104FDC}"/>
            </a:ext>
          </a:extLst>
        </p:cNvPr>
        <p:cNvGrpSpPr/>
        <p:nvPr/>
      </p:nvGrpSpPr>
      <p:grpSpPr>
        <a:xfrm>
          <a:off x="0" y="0"/>
          <a:ext cx="0" cy="0"/>
          <a:chOff x="0" y="0"/>
          <a:chExt cx="0" cy="0"/>
        </a:xfrm>
      </p:grpSpPr>
      <p:sp>
        <p:nvSpPr>
          <p:cNvPr id="2" name="Retângulo 1">
            <a:extLst>
              <a:ext uri="{FF2B5EF4-FFF2-40B4-BE49-F238E27FC236}">
                <a16:creationId xmlns:a16="http://schemas.microsoft.com/office/drawing/2014/main" id="{EEC18BB9-51DA-9A55-AB46-C0F9BC294B92}"/>
              </a:ext>
            </a:extLst>
          </p:cNvPr>
          <p:cNvSpPr/>
          <p:nvPr/>
        </p:nvSpPr>
        <p:spPr>
          <a:xfrm>
            <a:off x="0" y="0"/>
            <a:ext cx="18288000" cy="2628900"/>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22">
            <a:extLst>
              <a:ext uri="{FF2B5EF4-FFF2-40B4-BE49-F238E27FC236}">
                <a16:creationId xmlns:a16="http://schemas.microsoft.com/office/drawing/2014/main" id="{E02357B7-1669-5016-3DFF-DB11885FB246}"/>
              </a:ext>
            </a:extLst>
          </p:cNvPr>
          <p:cNvSpPr txBox="1"/>
          <p:nvPr/>
        </p:nvSpPr>
        <p:spPr>
          <a:xfrm>
            <a:off x="0" y="723900"/>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bg1"/>
                </a:solidFill>
                <a:latin typeface="Roboto Mono Bold"/>
                <a:ea typeface="Roboto Mono Bold"/>
                <a:cs typeface="Roboto Mono Bold"/>
                <a:sym typeface="Roboto Mono Bold"/>
              </a:rPr>
              <a:t>NOTAÇÃO</a:t>
            </a:r>
          </a:p>
        </p:txBody>
      </p:sp>
      <p:sp>
        <p:nvSpPr>
          <p:cNvPr id="7" name="CaixaDeTexto 6">
            <a:extLst>
              <a:ext uri="{FF2B5EF4-FFF2-40B4-BE49-F238E27FC236}">
                <a16:creationId xmlns:a16="http://schemas.microsoft.com/office/drawing/2014/main" id="{26745AA4-F64A-2CDE-1FAA-4854DA204B3C}"/>
              </a:ext>
            </a:extLst>
          </p:cNvPr>
          <p:cNvSpPr txBox="1"/>
          <p:nvPr/>
        </p:nvSpPr>
        <p:spPr>
          <a:xfrm>
            <a:off x="0" y="2628900"/>
            <a:ext cx="18288000" cy="4361130"/>
          </a:xfrm>
          <a:prstGeom prst="rect">
            <a:avLst/>
          </a:prstGeom>
          <a:noFill/>
        </p:spPr>
        <p:txBody>
          <a:bodyPr wrap="square" rtlCol="0">
            <a:spAutoFit/>
          </a:bodyPr>
          <a:lstStyle/>
          <a:p>
            <a:pPr marL="457200" indent="-457200" algn="just">
              <a:lnSpc>
                <a:spcPct val="200000"/>
              </a:lnSpc>
              <a:buClr>
                <a:schemeClr val="accent6">
                  <a:lumMod val="75000"/>
                </a:schemeClr>
              </a:buClr>
              <a:buFont typeface="Wingdings" panose="05000000000000000000" pitchFamily="2" charset="2"/>
              <a:buChar char="v"/>
            </a:pPr>
            <a:r>
              <a:rPr lang="pt-BR" sz="3600" b="1" dirty="0">
                <a:latin typeface="Roboto Mono" panose="00000009000000000000" pitchFamily="49" charset="0"/>
                <a:ea typeface="Roboto Mono" panose="00000009000000000000" pitchFamily="49" charset="0"/>
                <a:cs typeface="Roboto Medium" panose="02000000000000000000" pitchFamily="2" charset="0"/>
              </a:rPr>
              <a:t>DIAGRAMA DE VENN: </a:t>
            </a:r>
            <a:r>
              <a:rPr lang="pt-BR" sz="3600" dirty="0">
                <a:latin typeface="Roboto Mono" panose="00000009000000000000" pitchFamily="49" charset="0"/>
                <a:ea typeface="Roboto Mono" panose="00000009000000000000" pitchFamily="49" charset="0"/>
                <a:cs typeface="Roboto Medium" panose="02000000000000000000" pitchFamily="2" charset="0"/>
              </a:rPr>
              <a:t>Os conjuntos podem ser representados na forma de um diagrama, que é uma representação mais eficiente para a realização das operações.</a:t>
            </a:r>
          </a:p>
          <a:p>
            <a:pPr algn="just">
              <a:lnSpc>
                <a:spcPct val="200000"/>
              </a:lnSpc>
              <a:buClr>
                <a:schemeClr val="accent6">
                  <a:lumMod val="75000"/>
                </a:schemeClr>
              </a:buClr>
            </a:pPr>
            <a:endParaRPr lang="pt-BR" sz="3600" dirty="0">
              <a:latin typeface="Roboto Mono" panose="00000009000000000000" pitchFamily="49" charset="0"/>
              <a:ea typeface="Roboto Mono" panose="00000009000000000000" pitchFamily="49" charset="0"/>
              <a:cs typeface="Roboto Medium" panose="02000000000000000000" pitchFamily="2" charset="0"/>
            </a:endParaRPr>
          </a:p>
        </p:txBody>
      </p:sp>
      <p:pic>
        <p:nvPicPr>
          <p:cNvPr id="1026" name="Picture 2">
            <a:extLst>
              <a:ext uri="{FF2B5EF4-FFF2-40B4-BE49-F238E27FC236}">
                <a16:creationId xmlns:a16="http://schemas.microsoft.com/office/drawing/2014/main" id="{DD7379E2-9314-4A3A-FE1D-955C83BDB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8" y="6448425"/>
            <a:ext cx="347662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agrama de Venn: o que é, para que serve, exemplos - Brasil Escola">
            <a:extLst>
              <a:ext uri="{FF2B5EF4-FFF2-40B4-BE49-F238E27FC236}">
                <a16:creationId xmlns:a16="http://schemas.microsoft.com/office/drawing/2014/main" id="{8E09C284-449C-A981-EB2F-0936D83B6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6381750"/>
            <a:ext cx="3505200" cy="3486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agrama de Venn: o que é, para que serve, exemplos - Brasil Escola">
            <a:extLst>
              <a:ext uri="{FF2B5EF4-FFF2-40B4-BE49-F238E27FC236}">
                <a16:creationId xmlns:a16="http://schemas.microsoft.com/office/drawing/2014/main" id="{53B0B873-2EE6-3928-5AB3-DC87279E5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7385" y="6570078"/>
            <a:ext cx="4857750" cy="3109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15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a:extLst>
            <a:ext uri="{FF2B5EF4-FFF2-40B4-BE49-F238E27FC236}">
              <a16:creationId xmlns:a16="http://schemas.microsoft.com/office/drawing/2014/main" id="{FE3EA07C-5480-4D8E-9311-70640A9A6806}"/>
            </a:ext>
          </a:extLst>
        </p:cNvPr>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72020099-00EB-3EF4-42E8-E5AF149F31A7}"/>
              </a:ext>
            </a:extLst>
          </p:cNvPr>
          <p:cNvSpPr/>
          <p:nvPr/>
        </p:nvSpPr>
        <p:spPr>
          <a:xfrm>
            <a:off x="-29510" y="2898575"/>
            <a:ext cx="18317510" cy="4226125"/>
          </a:xfrm>
          <a:custGeom>
            <a:avLst/>
            <a:gdLst>
              <a:gd name="connsiteX0" fmla="*/ 0 w 18288000"/>
              <a:gd name="connsiteY0" fmla="*/ 647713 h 3886200"/>
              <a:gd name="connsiteX1" fmla="*/ 647713 w 18288000"/>
              <a:gd name="connsiteY1" fmla="*/ 0 h 3886200"/>
              <a:gd name="connsiteX2" fmla="*/ 17640287 w 18288000"/>
              <a:gd name="connsiteY2" fmla="*/ 0 h 3886200"/>
              <a:gd name="connsiteX3" fmla="*/ 18288000 w 18288000"/>
              <a:gd name="connsiteY3" fmla="*/ 647713 h 3886200"/>
              <a:gd name="connsiteX4" fmla="*/ 18288000 w 18288000"/>
              <a:gd name="connsiteY4" fmla="*/ 3238487 h 3886200"/>
              <a:gd name="connsiteX5" fmla="*/ 17640287 w 18288000"/>
              <a:gd name="connsiteY5" fmla="*/ 3886200 h 3886200"/>
              <a:gd name="connsiteX6" fmla="*/ 647713 w 18288000"/>
              <a:gd name="connsiteY6" fmla="*/ 3886200 h 3886200"/>
              <a:gd name="connsiteX7" fmla="*/ 0 w 18288000"/>
              <a:gd name="connsiteY7" fmla="*/ 3238487 h 3886200"/>
              <a:gd name="connsiteX8" fmla="*/ 0 w 18288000"/>
              <a:gd name="connsiteY8" fmla="*/ 647713 h 3886200"/>
              <a:gd name="connsiteX0" fmla="*/ 1848 w 18289848"/>
              <a:gd name="connsiteY0" fmla="*/ 647713 h 3886200"/>
              <a:gd name="connsiteX1" fmla="*/ 314281 w 18289848"/>
              <a:gd name="connsiteY1" fmla="*/ 10160 h 3886200"/>
              <a:gd name="connsiteX2" fmla="*/ 17642135 w 18289848"/>
              <a:gd name="connsiteY2" fmla="*/ 0 h 3886200"/>
              <a:gd name="connsiteX3" fmla="*/ 18289848 w 18289848"/>
              <a:gd name="connsiteY3" fmla="*/ 647713 h 3886200"/>
              <a:gd name="connsiteX4" fmla="*/ 18289848 w 18289848"/>
              <a:gd name="connsiteY4" fmla="*/ 3238487 h 3886200"/>
              <a:gd name="connsiteX5" fmla="*/ 17642135 w 18289848"/>
              <a:gd name="connsiteY5" fmla="*/ 3886200 h 3886200"/>
              <a:gd name="connsiteX6" fmla="*/ 649561 w 18289848"/>
              <a:gd name="connsiteY6" fmla="*/ 3886200 h 3886200"/>
              <a:gd name="connsiteX7" fmla="*/ 1848 w 18289848"/>
              <a:gd name="connsiteY7" fmla="*/ 3238487 h 3886200"/>
              <a:gd name="connsiteX8" fmla="*/ 1848 w 18289848"/>
              <a:gd name="connsiteY8" fmla="*/ 647713 h 3886200"/>
              <a:gd name="connsiteX0" fmla="*/ 14755 w 18302755"/>
              <a:gd name="connsiteY0" fmla="*/ 647713 h 3886200"/>
              <a:gd name="connsiteX1" fmla="*/ 327188 w 18302755"/>
              <a:gd name="connsiteY1" fmla="*/ 10160 h 3886200"/>
              <a:gd name="connsiteX2" fmla="*/ 17655042 w 18302755"/>
              <a:gd name="connsiteY2" fmla="*/ 0 h 3886200"/>
              <a:gd name="connsiteX3" fmla="*/ 18302755 w 18302755"/>
              <a:gd name="connsiteY3" fmla="*/ 647713 h 3886200"/>
              <a:gd name="connsiteX4" fmla="*/ 18302755 w 18302755"/>
              <a:gd name="connsiteY4" fmla="*/ 3238487 h 3886200"/>
              <a:gd name="connsiteX5" fmla="*/ 17655042 w 18302755"/>
              <a:gd name="connsiteY5" fmla="*/ 3886200 h 3886200"/>
              <a:gd name="connsiteX6" fmla="*/ 266228 w 18302755"/>
              <a:gd name="connsiteY6" fmla="*/ 3876040 h 3886200"/>
              <a:gd name="connsiteX7" fmla="*/ 14755 w 18302755"/>
              <a:gd name="connsiteY7" fmla="*/ 3238487 h 3886200"/>
              <a:gd name="connsiteX8" fmla="*/ 14755 w 18302755"/>
              <a:gd name="connsiteY8" fmla="*/ 647713 h 3886200"/>
              <a:gd name="connsiteX0" fmla="*/ 14755 w 18317510"/>
              <a:gd name="connsiteY0" fmla="*/ 657873 h 3896360"/>
              <a:gd name="connsiteX1" fmla="*/ 327188 w 18317510"/>
              <a:gd name="connsiteY1" fmla="*/ 20320 h 3896360"/>
              <a:gd name="connsiteX2" fmla="*/ 18051282 w 18317510"/>
              <a:gd name="connsiteY2" fmla="*/ 0 h 3896360"/>
              <a:gd name="connsiteX3" fmla="*/ 18302755 w 18317510"/>
              <a:gd name="connsiteY3" fmla="*/ 657873 h 3896360"/>
              <a:gd name="connsiteX4" fmla="*/ 18302755 w 18317510"/>
              <a:gd name="connsiteY4" fmla="*/ 3248647 h 3896360"/>
              <a:gd name="connsiteX5" fmla="*/ 17655042 w 18317510"/>
              <a:gd name="connsiteY5" fmla="*/ 3896360 h 3896360"/>
              <a:gd name="connsiteX6" fmla="*/ 266228 w 18317510"/>
              <a:gd name="connsiteY6" fmla="*/ 3886200 h 3896360"/>
              <a:gd name="connsiteX7" fmla="*/ 14755 w 18317510"/>
              <a:gd name="connsiteY7" fmla="*/ 3248647 h 3896360"/>
              <a:gd name="connsiteX8" fmla="*/ 14755 w 18317510"/>
              <a:gd name="connsiteY8" fmla="*/ 657873 h 3896360"/>
              <a:gd name="connsiteX0" fmla="*/ 14755 w 18317510"/>
              <a:gd name="connsiteY0" fmla="*/ 657873 h 3906520"/>
              <a:gd name="connsiteX1" fmla="*/ 327188 w 18317510"/>
              <a:gd name="connsiteY1" fmla="*/ 20320 h 3906520"/>
              <a:gd name="connsiteX2" fmla="*/ 18051282 w 18317510"/>
              <a:gd name="connsiteY2" fmla="*/ 0 h 3906520"/>
              <a:gd name="connsiteX3" fmla="*/ 18302755 w 18317510"/>
              <a:gd name="connsiteY3" fmla="*/ 657873 h 3906520"/>
              <a:gd name="connsiteX4" fmla="*/ 18302755 w 18317510"/>
              <a:gd name="connsiteY4" fmla="*/ 3248647 h 3906520"/>
              <a:gd name="connsiteX5" fmla="*/ 18020802 w 18317510"/>
              <a:gd name="connsiteY5" fmla="*/ 3906520 h 3906520"/>
              <a:gd name="connsiteX6" fmla="*/ 266228 w 18317510"/>
              <a:gd name="connsiteY6" fmla="*/ 3886200 h 3906520"/>
              <a:gd name="connsiteX7" fmla="*/ 14755 w 18317510"/>
              <a:gd name="connsiteY7" fmla="*/ 3248647 h 3906520"/>
              <a:gd name="connsiteX8" fmla="*/ 14755 w 18317510"/>
              <a:gd name="connsiteY8" fmla="*/ 657873 h 390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17510" h="3906520">
                <a:moveTo>
                  <a:pt x="14755" y="657873"/>
                </a:moveTo>
                <a:cubicBezTo>
                  <a:pt x="14755" y="300151"/>
                  <a:pt x="-30534" y="20320"/>
                  <a:pt x="327188" y="20320"/>
                </a:cubicBezTo>
                <a:lnTo>
                  <a:pt x="18051282" y="0"/>
                </a:lnTo>
                <a:cubicBezTo>
                  <a:pt x="18409004" y="0"/>
                  <a:pt x="18302755" y="300151"/>
                  <a:pt x="18302755" y="657873"/>
                </a:cubicBezTo>
                <a:lnTo>
                  <a:pt x="18302755" y="3248647"/>
                </a:lnTo>
                <a:cubicBezTo>
                  <a:pt x="18302755" y="3606369"/>
                  <a:pt x="18378524" y="3906520"/>
                  <a:pt x="18020802" y="3906520"/>
                </a:cubicBezTo>
                <a:lnTo>
                  <a:pt x="266228" y="3886200"/>
                </a:lnTo>
                <a:cubicBezTo>
                  <a:pt x="-91494" y="3886200"/>
                  <a:pt x="14755" y="3606369"/>
                  <a:pt x="14755" y="3248647"/>
                </a:cubicBezTo>
                <a:lnTo>
                  <a:pt x="14755" y="657873"/>
                </a:lnTo>
                <a:close/>
              </a:path>
            </a:pathLst>
          </a:custGeom>
          <a:solidFill>
            <a:schemeClr val="bg1"/>
          </a:solidFill>
          <a:ln cap="sq">
            <a:solidFill>
              <a:schemeClr val="accent2">
                <a:lumMod val="60000"/>
                <a:lumOff val="4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extBox 22">
            <a:extLst>
              <a:ext uri="{FF2B5EF4-FFF2-40B4-BE49-F238E27FC236}">
                <a16:creationId xmlns:a16="http://schemas.microsoft.com/office/drawing/2014/main" id="{1100254E-87EB-F914-C722-FF6AA43C4A25}"/>
              </a:ext>
            </a:extLst>
          </p:cNvPr>
          <p:cNvSpPr txBox="1"/>
          <p:nvPr/>
        </p:nvSpPr>
        <p:spPr>
          <a:xfrm>
            <a:off x="0" y="4428144"/>
            <a:ext cx="18288000" cy="1166986"/>
          </a:xfrm>
          <a:prstGeom prst="rect">
            <a:avLst/>
          </a:prstGeom>
        </p:spPr>
        <p:txBody>
          <a:bodyPr wrap="square" lIns="0" tIns="0" rIns="0" bIns="0" rtlCol="0" anchor="t">
            <a:spAutoFit/>
          </a:bodyPr>
          <a:lstStyle/>
          <a:p>
            <a:pPr algn="ctr">
              <a:lnSpc>
                <a:spcPts val="9120"/>
              </a:lnSpc>
            </a:pPr>
            <a:r>
              <a:rPr lang="en-US" sz="8400" b="1" dirty="0">
                <a:solidFill>
                  <a:schemeClr val="accent6">
                    <a:lumMod val="75000"/>
                  </a:schemeClr>
                </a:solidFill>
                <a:latin typeface="Roboto Mono Bold"/>
                <a:ea typeface="Roboto Mono Bold"/>
                <a:cs typeface="Roboto Mono Bold"/>
                <a:sym typeface="Roboto Mono Bold"/>
              </a:rPr>
              <a:t>RELAÇÕES</a:t>
            </a:r>
          </a:p>
        </p:txBody>
      </p:sp>
    </p:spTree>
    <p:extLst>
      <p:ext uri="{BB962C8B-B14F-4D97-AF65-F5344CB8AC3E}">
        <p14:creationId xmlns:p14="http://schemas.microsoft.com/office/powerpoint/2010/main" val="2390462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746</TotalTime>
  <Words>834</Words>
  <Application>Microsoft Office PowerPoint</Application>
  <PresentationFormat>Personalizar</PresentationFormat>
  <Paragraphs>63</Paragraphs>
  <Slides>25</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Arial</vt:lpstr>
      <vt:lpstr>Wingdings</vt:lpstr>
      <vt:lpstr>Roboto Mono Bold</vt:lpstr>
      <vt:lpstr>Aptos</vt:lpstr>
      <vt:lpstr>Roboto Mono</vt:lpstr>
      <vt:lpstr>Roboto</vt:lpstr>
      <vt:lpstr>Calibri</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educacional sobre porcentagem de um valor, com estilo alinhado simples, em branco, azul e amarelo</dc:title>
  <cp:lastModifiedBy>Thissiany B Almeida</cp:lastModifiedBy>
  <cp:revision>11</cp:revision>
  <dcterms:created xsi:type="dcterms:W3CDTF">2006-08-16T00:00:00Z</dcterms:created>
  <dcterms:modified xsi:type="dcterms:W3CDTF">2025-08-25T01:02:01Z</dcterms:modified>
  <dc:identifier>DAGvvB1WHvo</dc:identifier>
</cp:coreProperties>
</file>