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8"/>
  </p:notesMasterIdLst>
  <p:sldIdLst>
    <p:sldId id="273" r:id="rId2"/>
    <p:sldId id="274" r:id="rId3"/>
    <p:sldId id="275" r:id="rId4"/>
    <p:sldId id="338" r:id="rId5"/>
    <p:sldId id="339" r:id="rId6"/>
    <p:sldId id="340" r:id="rId7"/>
    <p:sldId id="341" r:id="rId8"/>
    <p:sldId id="347" r:id="rId9"/>
    <p:sldId id="342" r:id="rId10"/>
    <p:sldId id="345" r:id="rId11"/>
    <p:sldId id="346" r:id="rId12"/>
    <p:sldId id="317" r:id="rId13"/>
    <p:sldId id="318" r:id="rId14"/>
    <p:sldId id="343" r:id="rId15"/>
    <p:sldId id="344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5" r:id="rId32"/>
    <p:sldId id="363" r:id="rId33"/>
    <p:sldId id="364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76" r:id="rId45"/>
    <p:sldId id="377" r:id="rId46"/>
    <p:sldId id="321" r:id="rId47"/>
  </p:sldIdLst>
  <p:sldSz cx="18288000" cy="10287000"/>
  <p:notesSz cx="6858000" cy="9144000"/>
  <p:embeddedFontLst>
    <p:embeddedFont>
      <p:font typeface="Arial Black" panose="020B0A04020102020204" pitchFamily="34" charset="0"/>
      <p:bold r:id="rId49"/>
    </p:embeddedFont>
    <p:embeddedFont>
      <p:font typeface="Cambria Math" panose="02040503050406030204" pitchFamily="18" charset="0"/>
      <p:regular r:id="rId50"/>
    </p:embeddedFont>
    <p:embeddedFont>
      <p:font typeface="Castellar" panose="020A0402060406010301" pitchFamily="18" charset="0"/>
      <p:regular r:id="rId51"/>
    </p:embeddedFont>
    <p:embeddedFont>
      <p:font typeface="Roboto" panose="02000000000000000000" pitchFamily="2" charset="0"/>
      <p:regular r:id="rId52"/>
      <p:bold r:id="rId53"/>
      <p:italic r:id="rId54"/>
      <p:boldItalic r:id="rId55"/>
    </p:embeddedFont>
    <p:embeddedFont>
      <p:font typeface="Roboto Mono" panose="00000009000000000000" pitchFamily="49" charset="0"/>
      <p:regular r:id="rId56"/>
      <p:bold r:id="rId57"/>
      <p:italic r:id="rId58"/>
      <p:boldItalic r:id="rId59"/>
    </p:embeddedFont>
    <p:embeddedFont>
      <p:font typeface="Roboto Mono Bold" panose="00000009000000000000" charset="0"/>
      <p:regular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483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AA19C-3C13-42D2-AF54-E83A5E3D27EB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02B12-8C02-4FBC-A1C0-F5FAEB530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69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2B12-8C02-4FBC-A1C0-F5FAEB530615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418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9163A-914F-B043-CFF1-827810955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F796EC6-0361-9A45-544C-6061D20625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64E0D72-0ECD-F77F-69CC-29EDB9D70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8F9B04-CB60-CE67-5C74-99C0BD6E9B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2B12-8C02-4FBC-A1C0-F5FAEB530615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070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D350D-4198-09CF-EFB6-628E419A7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5ECEC0B-7DA2-9410-B417-70508131B5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9D0B00B-4411-CD07-6F11-82D6813C2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5CDE7D-6B10-48E2-1996-052C239541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2B12-8C02-4FBC-A1C0-F5FAEB530615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99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12.gif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14.gif"/><Relationship Id="rId5" Type="http://schemas.openxmlformats.org/officeDocument/2006/relationships/image" Target="../media/image26.png"/><Relationship Id="rId10" Type="http://schemas.openxmlformats.org/officeDocument/2006/relationships/image" Target="../media/image13.gif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jpe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9AC742-347F-EC5A-DBAB-58607BCB5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FC64401-69CC-905E-7C73-43BAAAF6EC16}"/>
              </a:ext>
            </a:extLst>
          </p:cNvPr>
          <p:cNvSpPr/>
          <p:nvPr/>
        </p:nvSpPr>
        <p:spPr>
          <a:xfrm>
            <a:off x="-29510" y="2898575"/>
            <a:ext cx="18317510" cy="4226125"/>
          </a:xfrm>
          <a:custGeom>
            <a:avLst/>
            <a:gdLst>
              <a:gd name="connsiteX0" fmla="*/ 0 w 18288000"/>
              <a:gd name="connsiteY0" fmla="*/ 647713 h 3886200"/>
              <a:gd name="connsiteX1" fmla="*/ 647713 w 18288000"/>
              <a:gd name="connsiteY1" fmla="*/ 0 h 3886200"/>
              <a:gd name="connsiteX2" fmla="*/ 17640287 w 18288000"/>
              <a:gd name="connsiteY2" fmla="*/ 0 h 3886200"/>
              <a:gd name="connsiteX3" fmla="*/ 18288000 w 18288000"/>
              <a:gd name="connsiteY3" fmla="*/ 647713 h 3886200"/>
              <a:gd name="connsiteX4" fmla="*/ 18288000 w 18288000"/>
              <a:gd name="connsiteY4" fmla="*/ 3238487 h 3886200"/>
              <a:gd name="connsiteX5" fmla="*/ 17640287 w 18288000"/>
              <a:gd name="connsiteY5" fmla="*/ 3886200 h 3886200"/>
              <a:gd name="connsiteX6" fmla="*/ 647713 w 18288000"/>
              <a:gd name="connsiteY6" fmla="*/ 3886200 h 3886200"/>
              <a:gd name="connsiteX7" fmla="*/ 0 w 18288000"/>
              <a:gd name="connsiteY7" fmla="*/ 3238487 h 3886200"/>
              <a:gd name="connsiteX8" fmla="*/ 0 w 18288000"/>
              <a:gd name="connsiteY8" fmla="*/ 647713 h 3886200"/>
              <a:gd name="connsiteX0" fmla="*/ 1848 w 18289848"/>
              <a:gd name="connsiteY0" fmla="*/ 647713 h 3886200"/>
              <a:gd name="connsiteX1" fmla="*/ 314281 w 18289848"/>
              <a:gd name="connsiteY1" fmla="*/ 10160 h 3886200"/>
              <a:gd name="connsiteX2" fmla="*/ 17642135 w 18289848"/>
              <a:gd name="connsiteY2" fmla="*/ 0 h 3886200"/>
              <a:gd name="connsiteX3" fmla="*/ 18289848 w 18289848"/>
              <a:gd name="connsiteY3" fmla="*/ 647713 h 3886200"/>
              <a:gd name="connsiteX4" fmla="*/ 18289848 w 18289848"/>
              <a:gd name="connsiteY4" fmla="*/ 3238487 h 3886200"/>
              <a:gd name="connsiteX5" fmla="*/ 17642135 w 18289848"/>
              <a:gd name="connsiteY5" fmla="*/ 3886200 h 3886200"/>
              <a:gd name="connsiteX6" fmla="*/ 649561 w 18289848"/>
              <a:gd name="connsiteY6" fmla="*/ 3886200 h 3886200"/>
              <a:gd name="connsiteX7" fmla="*/ 1848 w 18289848"/>
              <a:gd name="connsiteY7" fmla="*/ 3238487 h 3886200"/>
              <a:gd name="connsiteX8" fmla="*/ 1848 w 18289848"/>
              <a:gd name="connsiteY8" fmla="*/ 647713 h 3886200"/>
              <a:gd name="connsiteX0" fmla="*/ 14755 w 18302755"/>
              <a:gd name="connsiteY0" fmla="*/ 647713 h 3886200"/>
              <a:gd name="connsiteX1" fmla="*/ 327188 w 18302755"/>
              <a:gd name="connsiteY1" fmla="*/ 10160 h 3886200"/>
              <a:gd name="connsiteX2" fmla="*/ 17655042 w 18302755"/>
              <a:gd name="connsiteY2" fmla="*/ 0 h 3886200"/>
              <a:gd name="connsiteX3" fmla="*/ 18302755 w 18302755"/>
              <a:gd name="connsiteY3" fmla="*/ 647713 h 3886200"/>
              <a:gd name="connsiteX4" fmla="*/ 18302755 w 18302755"/>
              <a:gd name="connsiteY4" fmla="*/ 3238487 h 3886200"/>
              <a:gd name="connsiteX5" fmla="*/ 17655042 w 18302755"/>
              <a:gd name="connsiteY5" fmla="*/ 3886200 h 3886200"/>
              <a:gd name="connsiteX6" fmla="*/ 266228 w 18302755"/>
              <a:gd name="connsiteY6" fmla="*/ 3876040 h 3886200"/>
              <a:gd name="connsiteX7" fmla="*/ 14755 w 18302755"/>
              <a:gd name="connsiteY7" fmla="*/ 3238487 h 3886200"/>
              <a:gd name="connsiteX8" fmla="*/ 14755 w 18302755"/>
              <a:gd name="connsiteY8" fmla="*/ 647713 h 3886200"/>
              <a:gd name="connsiteX0" fmla="*/ 14755 w 18317510"/>
              <a:gd name="connsiteY0" fmla="*/ 657873 h 3896360"/>
              <a:gd name="connsiteX1" fmla="*/ 327188 w 18317510"/>
              <a:gd name="connsiteY1" fmla="*/ 20320 h 3896360"/>
              <a:gd name="connsiteX2" fmla="*/ 18051282 w 18317510"/>
              <a:gd name="connsiteY2" fmla="*/ 0 h 3896360"/>
              <a:gd name="connsiteX3" fmla="*/ 18302755 w 18317510"/>
              <a:gd name="connsiteY3" fmla="*/ 657873 h 3896360"/>
              <a:gd name="connsiteX4" fmla="*/ 18302755 w 18317510"/>
              <a:gd name="connsiteY4" fmla="*/ 3248647 h 3896360"/>
              <a:gd name="connsiteX5" fmla="*/ 17655042 w 18317510"/>
              <a:gd name="connsiteY5" fmla="*/ 3896360 h 3896360"/>
              <a:gd name="connsiteX6" fmla="*/ 266228 w 18317510"/>
              <a:gd name="connsiteY6" fmla="*/ 3886200 h 3896360"/>
              <a:gd name="connsiteX7" fmla="*/ 14755 w 18317510"/>
              <a:gd name="connsiteY7" fmla="*/ 3248647 h 3896360"/>
              <a:gd name="connsiteX8" fmla="*/ 14755 w 18317510"/>
              <a:gd name="connsiteY8" fmla="*/ 657873 h 3896360"/>
              <a:gd name="connsiteX0" fmla="*/ 14755 w 18317510"/>
              <a:gd name="connsiteY0" fmla="*/ 657873 h 3906520"/>
              <a:gd name="connsiteX1" fmla="*/ 327188 w 18317510"/>
              <a:gd name="connsiteY1" fmla="*/ 20320 h 3906520"/>
              <a:gd name="connsiteX2" fmla="*/ 18051282 w 18317510"/>
              <a:gd name="connsiteY2" fmla="*/ 0 h 3906520"/>
              <a:gd name="connsiteX3" fmla="*/ 18302755 w 18317510"/>
              <a:gd name="connsiteY3" fmla="*/ 657873 h 3906520"/>
              <a:gd name="connsiteX4" fmla="*/ 18302755 w 18317510"/>
              <a:gd name="connsiteY4" fmla="*/ 3248647 h 3906520"/>
              <a:gd name="connsiteX5" fmla="*/ 18020802 w 18317510"/>
              <a:gd name="connsiteY5" fmla="*/ 3906520 h 3906520"/>
              <a:gd name="connsiteX6" fmla="*/ 266228 w 18317510"/>
              <a:gd name="connsiteY6" fmla="*/ 3886200 h 3906520"/>
              <a:gd name="connsiteX7" fmla="*/ 14755 w 18317510"/>
              <a:gd name="connsiteY7" fmla="*/ 3248647 h 3906520"/>
              <a:gd name="connsiteX8" fmla="*/ 14755 w 18317510"/>
              <a:gd name="connsiteY8" fmla="*/ 657873 h 390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17510" h="3906520">
                <a:moveTo>
                  <a:pt x="14755" y="657873"/>
                </a:moveTo>
                <a:cubicBezTo>
                  <a:pt x="14755" y="300151"/>
                  <a:pt x="-30534" y="20320"/>
                  <a:pt x="327188" y="20320"/>
                </a:cubicBezTo>
                <a:lnTo>
                  <a:pt x="18051282" y="0"/>
                </a:lnTo>
                <a:cubicBezTo>
                  <a:pt x="18409004" y="0"/>
                  <a:pt x="18302755" y="300151"/>
                  <a:pt x="18302755" y="657873"/>
                </a:cubicBezTo>
                <a:lnTo>
                  <a:pt x="18302755" y="3248647"/>
                </a:lnTo>
                <a:cubicBezTo>
                  <a:pt x="18302755" y="3606369"/>
                  <a:pt x="18378524" y="3906520"/>
                  <a:pt x="18020802" y="3906520"/>
                </a:cubicBezTo>
                <a:lnTo>
                  <a:pt x="266228" y="3886200"/>
                </a:lnTo>
                <a:cubicBezTo>
                  <a:pt x="-91494" y="3886200"/>
                  <a:pt x="14755" y="3606369"/>
                  <a:pt x="14755" y="3248647"/>
                </a:cubicBezTo>
                <a:lnTo>
                  <a:pt x="14755" y="657873"/>
                </a:lnTo>
                <a:close/>
              </a:path>
            </a:pathLst>
          </a:custGeom>
          <a:solidFill>
            <a:schemeClr val="accent6"/>
          </a:solidFill>
          <a:ln cap="sq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4842DF17-EF96-F57B-7B4E-E940E76EAC0D}"/>
              </a:ext>
            </a:extLst>
          </p:cNvPr>
          <p:cNvSpPr txBox="1"/>
          <p:nvPr/>
        </p:nvSpPr>
        <p:spPr>
          <a:xfrm>
            <a:off x="0" y="3967317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76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MATEMÁTICA PARA COMPUTAÇÃO</a:t>
            </a: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F6E312C7-AF72-81E1-D3C5-9A4E82C10FC2}"/>
              </a:ext>
            </a:extLst>
          </p:cNvPr>
          <p:cNvSpPr txBox="1"/>
          <p:nvPr/>
        </p:nvSpPr>
        <p:spPr>
          <a:xfrm>
            <a:off x="2222419" y="5643717"/>
            <a:ext cx="13885541" cy="608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0"/>
              </a:lnSpc>
            </a:pPr>
            <a:r>
              <a:rPr lang="en-US" sz="3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ANÁLISE COMBINATÓRIA</a:t>
            </a:r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61F8A678-306F-F741-38A1-3ED113F171FC}"/>
              </a:ext>
            </a:extLst>
          </p:cNvPr>
          <p:cNvSpPr/>
          <p:nvPr/>
        </p:nvSpPr>
        <p:spPr>
          <a:xfrm rot="20153786">
            <a:off x="15003324" y="6102588"/>
            <a:ext cx="1816534" cy="2239611"/>
          </a:xfrm>
          <a:custGeom>
            <a:avLst/>
            <a:gdLst/>
            <a:ahLst/>
            <a:cxnLst/>
            <a:rect l="l" t="t" r="r" b="b"/>
            <a:pathLst>
              <a:path w="1289170" h="1668338">
                <a:moveTo>
                  <a:pt x="0" y="0"/>
                </a:moveTo>
                <a:lnTo>
                  <a:pt x="1289170" y="0"/>
                </a:lnTo>
                <a:lnTo>
                  <a:pt x="1289170" y="1668338"/>
                </a:lnTo>
                <a:lnTo>
                  <a:pt x="0" y="1668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55022E2F-8D47-8BCD-DDEF-92990FA7FF9F}"/>
              </a:ext>
            </a:extLst>
          </p:cNvPr>
          <p:cNvSpPr/>
          <p:nvPr/>
        </p:nvSpPr>
        <p:spPr>
          <a:xfrm rot="1479237">
            <a:off x="1070768" y="6246079"/>
            <a:ext cx="1926024" cy="2266655"/>
          </a:xfrm>
          <a:custGeom>
            <a:avLst/>
            <a:gdLst/>
            <a:ahLst/>
            <a:cxnLst/>
            <a:rect l="l" t="t" r="r" b="b"/>
            <a:pathLst>
              <a:path w="2167987" h="2785965">
                <a:moveTo>
                  <a:pt x="0" y="0"/>
                </a:moveTo>
                <a:lnTo>
                  <a:pt x="2167987" y="0"/>
                </a:lnTo>
                <a:lnTo>
                  <a:pt x="2167987" y="2785964"/>
                </a:lnTo>
                <a:lnTo>
                  <a:pt x="0" y="2785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5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64D35-2D4C-49C9-34F7-7DBB9475B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0B0EF47-04CA-FB96-1775-F2D4A9BDF6EE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FBDF6D46-AA85-83D7-5609-136EADD9E6A2}"/>
              </a:ext>
            </a:extLst>
          </p:cNvPr>
          <p:cNvSpPr txBox="1"/>
          <p:nvPr/>
        </p:nvSpPr>
        <p:spPr>
          <a:xfrm>
            <a:off x="0" y="294928"/>
            <a:ext cx="18288000" cy="2333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PRINCÍPIO FUNDAMENTAL DA CONTAGEM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056987C4-B495-8E74-EE9F-67A18D56983A}"/>
              </a:ext>
            </a:extLst>
          </p:cNvPr>
          <p:cNvGrpSpPr/>
          <p:nvPr/>
        </p:nvGrpSpPr>
        <p:grpSpPr>
          <a:xfrm>
            <a:off x="3695700" y="3771900"/>
            <a:ext cx="10896600" cy="4627428"/>
            <a:chOff x="4724400" y="4326072"/>
            <a:chExt cx="7309055" cy="33244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B9CAC7C0-1DEC-FE37-980F-E2E7DBBAF8F0}"/>
                    </a:ext>
                  </a:extLst>
                </p:cNvPr>
                <p:cNvSpPr txBox="1"/>
                <p:nvPr/>
              </p:nvSpPr>
              <p:spPr>
                <a:xfrm>
                  <a:off x="6300556" y="5504799"/>
                  <a:ext cx="1285884" cy="346249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 rtlCol="0">
                  <a:spAutoFit/>
                </a:bodyPr>
                <a:lstStyle/>
                <a:p>
                  <a:r>
                    <a:rPr lang="pt-BR" sz="18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Decisão </a:t>
                  </a:r>
                  <a14:m>
                    <m:oMath xmlns:m="http://schemas.openxmlformats.org/officeDocument/2006/math">
                      <m:r>
                        <a:rPr lang="pt-BR" sz="18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𝒅</m:t>
                      </m:r>
                    </m:oMath>
                  </a14:m>
                  <a:endParaRPr lang="pt-BR" sz="1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B9CAC7C0-1DEC-FE37-980F-E2E7DBBAF8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556" y="5504799"/>
                  <a:ext cx="1285884" cy="346249"/>
                </a:xfrm>
                <a:prstGeom prst="rect">
                  <a:avLst/>
                </a:prstGeom>
                <a:blipFill>
                  <a:blip r:embed="rId2"/>
                  <a:stretch>
                    <a:fillRect l="-4140" t="-1012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54AED69C-1CCD-C4B4-DC64-4651D4E1D71B}"/>
                    </a:ext>
                  </a:extLst>
                </p:cNvPr>
                <p:cNvSpPr txBox="1"/>
                <p:nvPr/>
              </p:nvSpPr>
              <p:spPr>
                <a:xfrm>
                  <a:off x="8229382" y="4326072"/>
                  <a:ext cx="696521" cy="346249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800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𝒅</m:t>
                        </m:r>
                        <m:r>
                          <a:rPr lang="pt-BR" sz="1800" b="1" i="1" baseline="-250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pt-BR" sz="1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54AED69C-1CCD-C4B4-DC64-4651D4E1D7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382" y="4326072"/>
                  <a:ext cx="696521" cy="346249"/>
                </a:xfrm>
                <a:prstGeom prst="rect">
                  <a:avLst/>
                </a:prstGeom>
                <a:blipFill>
                  <a:blip r:embed="rId3"/>
                  <a:stretch>
                    <a:fillRect l="-23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1F832260-16E7-617D-1F96-B9FAC900F742}"/>
                    </a:ext>
                  </a:extLst>
                </p:cNvPr>
                <p:cNvSpPr txBox="1"/>
                <p:nvPr/>
              </p:nvSpPr>
              <p:spPr>
                <a:xfrm>
                  <a:off x="8229382" y="5451221"/>
                  <a:ext cx="857256" cy="346249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800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𝒅</m:t>
                        </m:r>
                        <m:r>
                          <a:rPr lang="pt-BR" sz="1800" b="1" i="1" baseline="-250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pt-BR" sz="1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1F832260-16E7-617D-1F96-B9FAC900F7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382" y="5451221"/>
                  <a:ext cx="857256" cy="346249"/>
                </a:xfrm>
                <a:prstGeom prst="rect">
                  <a:avLst/>
                </a:prstGeom>
                <a:blipFill>
                  <a:blip r:embed="rId4"/>
                  <a:stretch>
                    <a:fillRect l="-190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D0B310E1-7377-2A27-464F-A625EFFCC1B5}"/>
                    </a:ext>
                  </a:extLst>
                </p:cNvPr>
                <p:cNvSpPr txBox="1"/>
                <p:nvPr/>
              </p:nvSpPr>
              <p:spPr>
                <a:xfrm>
                  <a:off x="8229382" y="6629948"/>
                  <a:ext cx="696521" cy="346249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800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𝒅</m:t>
                        </m:r>
                        <m:r>
                          <a:rPr lang="pt-BR" sz="1800" b="1" i="1" baseline="-250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pt-BR" sz="1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D0B310E1-7377-2A27-464F-A625EFFCC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382" y="6629948"/>
                  <a:ext cx="696521" cy="346249"/>
                </a:xfrm>
                <a:prstGeom prst="rect">
                  <a:avLst/>
                </a:prstGeom>
                <a:blipFill>
                  <a:blip r:embed="rId5"/>
                  <a:stretch>
                    <a:fillRect l="-23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45D0BC98-A522-0EB9-87D7-1D0AD420B79D}"/>
                </a:ext>
              </a:extLst>
            </p:cNvPr>
            <p:cNvCxnSpPr>
              <a:cxnSpLocks/>
            </p:cNvCxnSpPr>
            <p:nvPr/>
          </p:nvCxnSpPr>
          <p:spPr>
            <a:xfrm>
              <a:off x="9193795" y="7165733"/>
              <a:ext cx="17145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A3F1E37D-BDBF-CF04-0208-BEA9524C409B}"/>
                    </a:ext>
                  </a:extLst>
                </p:cNvPr>
                <p:cNvSpPr txBox="1"/>
                <p:nvPr/>
              </p:nvSpPr>
              <p:spPr>
                <a:xfrm>
                  <a:off x="9247373" y="4433229"/>
                  <a:ext cx="2786082" cy="346249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8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𝒙</m:t>
                      </m:r>
                      <m:r>
                        <a:rPr lang="pt-BR" sz="1800" b="1" i="1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pt-BR" sz="18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maneiras</a:t>
                  </a:r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A3F1E37D-BDBF-CF04-0208-BEA9524C4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7373" y="4433229"/>
                  <a:ext cx="2786082" cy="346249"/>
                </a:xfrm>
                <a:prstGeom prst="rect">
                  <a:avLst/>
                </a:prstGeom>
                <a:blipFill>
                  <a:blip r:embed="rId6"/>
                  <a:stretch>
                    <a:fillRect t="-1012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77B57865-9226-465F-A1C0-9852C5DE0DBF}"/>
                    </a:ext>
                  </a:extLst>
                </p:cNvPr>
                <p:cNvSpPr txBox="1"/>
                <p:nvPr/>
              </p:nvSpPr>
              <p:spPr>
                <a:xfrm>
                  <a:off x="9140216" y="5504799"/>
                  <a:ext cx="2786082" cy="346249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8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𝒙</m:t>
                      </m:r>
                      <m:r>
                        <a:rPr lang="pt-BR" sz="1800" b="1" i="1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𝟐</m:t>
                      </m:r>
                    </m:oMath>
                  </a14:m>
                  <a:r>
                    <a:rPr lang="pt-BR" sz="18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maneiras</a:t>
                  </a:r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77B57865-9226-465F-A1C0-9852C5DE0D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0216" y="5504799"/>
                  <a:ext cx="2786082" cy="346249"/>
                </a:xfrm>
                <a:prstGeom prst="rect">
                  <a:avLst/>
                </a:prstGeom>
                <a:blipFill>
                  <a:blip r:embed="rId7"/>
                  <a:stretch>
                    <a:fillRect t="-1012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2ED3C1ED-3AF1-DD05-420F-82862955BD0B}"/>
                    </a:ext>
                  </a:extLst>
                </p:cNvPr>
                <p:cNvSpPr txBox="1"/>
                <p:nvPr/>
              </p:nvSpPr>
              <p:spPr>
                <a:xfrm>
                  <a:off x="9140216" y="6629948"/>
                  <a:ext cx="2786082" cy="346249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8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𝒙</m:t>
                      </m:r>
                      <m:r>
                        <a:rPr lang="pt-BR" sz="1800" b="1" i="1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𝟑</m:t>
                      </m:r>
                    </m:oMath>
                  </a14:m>
                  <a:r>
                    <a:rPr lang="pt-BR" sz="18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maneiras</a:t>
                  </a:r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2ED3C1ED-3AF1-DD05-420F-82862955B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0216" y="6629948"/>
                  <a:ext cx="2786082" cy="346249"/>
                </a:xfrm>
                <a:prstGeom prst="rect">
                  <a:avLst/>
                </a:prstGeom>
                <a:blipFill>
                  <a:blip r:embed="rId8"/>
                  <a:stretch>
                    <a:fillRect t="-1012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7">
              <a:extLst>
                <a:ext uri="{FF2B5EF4-FFF2-40B4-BE49-F238E27FC236}">
                  <a16:creationId xmlns:a16="http://schemas.microsoft.com/office/drawing/2014/main" id="{8F0552D8-8E7B-EE1B-C804-5A4B5328BEB5}"/>
                </a:ext>
              </a:extLst>
            </p:cNvPr>
            <p:cNvCxnSpPr>
              <a:stCxn id="10" idx="1"/>
            </p:cNvCxnSpPr>
            <p:nvPr/>
          </p:nvCxnSpPr>
          <p:spPr>
            <a:xfrm flipH="1">
              <a:off x="7211390" y="4499197"/>
              <a:ext cx="1017992" cy="9520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de seta reta 18">
              <a:extLst>
                <a:ext uri="{FF2B5EF4-FFF2-40B4-BE49-F238E27FC236}">
                  <a16:creationId xmlns:a16="http://schemas.microsoft.com/office/drawing/2014/main" id="{FF28BF18-C2EE-2665-0CE1-7E8B64262B6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425704" y="5665535"/>
              <a:ext cx="796535" cy="7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de seta reta 19">
              <a:extLst>
                <a:ext uri="{FF2B5EF4-FFF2-40B4-BE49-F238E27FC236}">
                  <a16:creationId xmlns:a16="http://schemas.microsoft.com/office/drawing/2014/main" id="{AC52ED67-7929-61C1-1563-9AF1EA5940C8}"/>
                </a:ext>
              </a:extLst>
            </p:cNvPr>
            <p:cNvCxnSpPr>
              <a:stCxn id="12" idx="1"/>
            </p:cNvCxnSpPr>
            <p:nvPr/>
          </p:nvCxnSpPr>
          <p:spPr>
            <a:xfrm flipH="1" flipV="1">
              <a:off x="7318548" y="5879850"/>
              <a:ext cx="910834" cy="9232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de seta reta 20">
              <a:extLst>
                <a:ext uri="{FF2B5EF4-FFF2-40B4-BE49-F238E27FC236}">
                  <a16:creationId xmlns:a16="http://schemas.microsoft.com/office/drawing/2014/main" id="{1F5C2E58-048D-696B-3776-EB99BC0142FD}"/>
                </a:ext>
              </a:extLst>
            </p:cNvPr>
            <p:cNvCxnSpPr>
              <a:cxnSpLocks/>
            </p:cNvCxnSpPr>
            <p:nvPr/>
          </p:nvCxnSpPr>
          <p:spPr>
            <a:xfrm>
              <a:off x="8711588" y="4593965"/>
              <a:ext cx="482207" cy="11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de seta reta 21">
              <a:extLst>
                <a:ext uri="{FF2B5EF4-FFF2-40B4-BE49-F238E27FC236}">
                  <a16:creationId xmlns:a16="http://schemas.microsoft.com/office/drawing/2014/main" id="{E74193B3-1F9A-18FA-9D56-57EB71C229CB}"/>
                </a:ext>
              </a:extLst>
            </p:cNvPr>
            <p:cNvCxnSpPr>
              <a:cxnSpLocks/>
            </p:cNvCxnSpPr>
            <p:nvPr/>
          </p:nvCxnSpPr>
          <p:spPr>
            <a:xfrm>
              <a:off x="8658010" y="5665535"/>
              <a:ext cx="482207" cy="11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de seta reta 22">
              <a:extLst>
                <a:ext uri="{FF2B5EF4-FFF2-40B4-BE49-F238E27FC236}">
                  <a16:creationId xmlns:a16="http://schemas.microsoft.com/office/drawing/2014/main" id="{DD0759A4-4200-2F13-09A0-F48B9B9001A5}"/>
                </a:ext>
              </a:extLst>
            </p:cNvPr>
            <p:cNvCxnSpPr>
              <a:cxnSpLocks/>
            </p:cNvCxnSpPr>
            <p:nvPr/>
          </p:nvCxnSpPr>
          <p:spPr>
            <a:xfrm>
              <a:off x="8658010" y="6790683"/>
              <a:ext cx="482207" cy="11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C07E167-74AA-0151-53B2-ECEFE6AE7E03}"/>
                </a:ext>
              </a:extLst>
            </p:cNvPr>
            <p:cNvSpPr txBox="1"/>
            <p:nvPr/>
          </p:nvSpPr>
          <p:spPr>
            <a:xfrm>
              <a:off x="10427574" y="4750888"/>
              <a:ext cx="480733" cy="48474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pt-BR" sz="27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E</a:t>
              </a:r>
              <a:endParaRPr lang="pt-BR" dirty="0">
                <a:solidFill>
                  <a:schemeClr val="accent6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49036F4-17E7-FD56-70C4-AC3A67FC115C}"/>
                </a:ext>
              </a:extLst>
            </p:cNvPr>
            <p:cNvSpPr txBox="1"/>
            <p:nvPr/>
          </p:nvSpPr>
          <p:spPr>
            <a:xfrm>
              <a:off x="10427574" y="6039765"/>
              <a:ext cx="480733" cy="48474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pt-BR" sz="27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E</a:t>
              </a:r>
              <a:endParaRPr lang="pt-BR" dirty="0">
                <a:solidFill>
                  <a:schemeClr val="accent6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5859C659-58E1-0E6B-BC17-7F2A547B824E}"/>
                </a:ext>
              </a:extLst>
            </p:cNvPr>
            <p:cNvSpPr txBox="1"/>
            <p:nvPr/>
          </p:nvSpPr>
          <p:spPr>
            <a:xfrm>
              <a:off x="4766351" y="7165733"/>
              <a:ext cx="4750174" cy="48474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pt-BR" sz="27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Princípio multiplicativo</a:t>
              </a:r>
              <a:endParaRPr lang="pt-BR" dirty="0">
                <a:solidFill>
                  <a:schemeClr val="accent6"/>
                </a:solidFill>
                <a:latin typeface="Arial Black" panose="020B0A040201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3E6EF868-FA25-1C46-A80C-038D2420951F}"/>
                    </a:ext>
                  </a:extLst>
                </p:cNvPr>
                <p:cNvSpPr txBox="1"/>
                <p:nvPr/>
              </p:nvSpPr>
              <p:spPr>
                <a:xfrm>
                  <a:off x="9193794" y="7219311"/>
                  <a:ext cx="2732503" cy="3462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68580" tIns="34290" rIns="68580" bIns="3429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800" b="1" i="1" dirty="0" smtClean="0">
                          <a:solidFill>
                            <a:schemeClr val="accent6"/>
                          </a:solidFill>
                          <a:effectLst/>
                          <a:latin typeface="Cambria Math"/>
                        </a:rPr>
                        <m:t>(</m:t>
                      </m:r>
                      <m:r>
                        <a:rPr lang="pt-BR" sz="1800" b="1" i="1" dirty="0" smtClean="0">
                          <a:solidFill>
                            <a:schemeClr val="accent6"/>
                          </a:solidFill>
                          <a:effectLst/>
                          <a:latin typeface="Cambria Math"/>
                        </a:rPr>
                        <m:t>𝒙</m:t>
                      </m:r>
                      <m:r>
                        <a:rPr lang="pt-BR" sz="1800" b="1" i="1" baseline="-25000" dirty="0">
                          <a:solidFill>
                            <a:schemeClr val="accent6"/>
                          </a:solidFill>
                          <a:effectLst/>
                          <a:latin typeface="Cambria Math"/>
                        </a:rPr>
                        <m:t>𝟏</m:t>
                      </m:r>
                      <m:r>
                        <a:rPr lang="pt-BR" sz="1800" b="1" i="1" dirty="0">
                          <a:solidFill>
                            <a:schemeClr val="accent6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a:rPr lang="pt-BR" sz="1800" b="1" i="1" dirty="0">
                          <a:solidFill>
                            <a:schemeClr val="accent6"/>
                          </a:solidFill>
                          <a:effectLst/>
                          <a:latin typeface="Cambria Math"/>
                          <a:cs typeface="Arial"/>
                        </a:rPr>
                        <m:t>·</m:t>
                      </m:r>
                      <m:r>
                        <a:rPr lang="pt-BR" sz="1800" b="1" i="1" dirty="0">
                          <a:solidFill>
                            <a:schemeClr val="accent6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a:rPr lang="pt-BR" sz="1800" b="1" i="1" dirty="0">
                          <a:solidFill>
                            <a:schemeClr val="accent6"/>
                          </a:solidFill>
                          <a:effectLst/>
                          <a:latin typeface="Cambria Math"/>
                        </a:rPr>
                        <m:t>𝒙</m:t>
                      </m:r>
                      <m:r>
                        <a:rPr lang="pt-BR" sz="1800" b="1" i="1" baseline="-25000" dirty="0">
                          <a:solidFill>
                            <a:schemeClr val="accent6"/>
                          </a:solidFill>
                          <a:effectLst/>
                          <a:latin typeface="Cambria Math"/>
                        </a:rPr>
                        <m:t>𝟐</m:t>
                      </m:r>
                      <m:r>
                        <a:rPr lang="pt-BR" sz="1800" b="1" i="1" dirty="0">
                          <a:solidFill>
                            <a:schemeClr val="accent6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a:rPr lang="pt-BR" sz="1800" b="1" i="1" dirty="0">
                          <a:solidFill>
                            <a:schemeClr val="accent6"/>
                          </a:solidFill>
                          <a:effectLst/>
                          <a:latin typeface="Cambria Math"/>
                          <a:cs typeface="Arial"/>
                        </a:rPr>
                        <m:t>·</m:t>
                      </m:r>
                      <m:r>
                        <a:rPr lang="pt-BR" sz="1800" b="1" i="1" dirty="0">
                          <a:solidFill>
                            <a:schemeClr val="accent6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a:rPr lang="pt-BR" sz="1800" b="1" i="1" dirty="0">
                          <a:solidFill>
                            <a:schemeClr val="accent6"/>
                          </a:solidFill>
                          <a:effectLst/>
                          <a:latin typeface="Cambria Math"/>
                        </a:rPr>
                        <m:t>𝒙</m:t>
                      </m:r>
                      <m:r>
                        <a:rPr lang="pt-BR" sz="1800" b="1" i="1" baseline="-25000" dirty="0">
                          <a:solidFill>
                            <a:schemeClr val="accent6"/>
                          </a:solidFill>
                          <a:effectLst/>
                          <a:latin typeface="Cambria Math"/>
                        </a:rPr>
                        <m:t>𝟑</m:t>
                      </m:r>
                      <m:r>
                        <a:rPr lang="pt-BR" sz="1800" b="1" i="1" baseline="-25000" dirty="0">
                          <a:solidFill>
                            <a:schemeClr val="accent6"/>
                          </a:solidFill>
                          <a:effectLst/>
                          <a:latin typeface="Cambria Math"/>
                        </a:rPr>
                        <m:t> </m:t>
                      </m:r>
                    </m:oMath>
                  </a14:m>
                  <a:r>
                    <a:rPr lang="pt-BR" sz="1800" b="1" dirty="0">
                      <a:solidFill>
                        <a:schemeClr val="accent6"/>
                      </a:solidFill>
                      <a:effectLst/>
                    </a:rPr>
                    <a:t>) maneiras</a:t>
                  </a:r>
                </a:p>
              </p:txBody>
            </p:sp>
          </mc:Choice>
          <mc:Fallback xmlns="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3E6EF868-FA25-1C46-A80C-038D24209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794" y="7219311"/>
                  <a:ext cx="2732503" cy="346249"/>
                </a:xfrm>
                <a:prstGeom prst="rect">
                  <a:avLst/>
                </a:prstGeom>
                <a:blipFill>
                  <a:blip r:embed="rId9"/>
                  <a:stretch>
                    <a:fillRect l="-897" t="-88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ED33B655-CB5A-EECC-8EAB-88EA4136B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4940775"/>
              <a:ext cx="978056" cy="1500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2211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A2D86-6EA9-E741-9E1F-3B1F354AB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BEA5CF8-DD8E-1CC8-3058-9D00CA62B9DB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C9ADF5F6-FFC3-7F46-42C1-90DD09F715D5}"/>
              </a:ext>
            </a:extLst>
          </p:cNvPr>
          <p:cNvSpPr txBox="1"/>
          <p:nvPr/>
        </p:nvSpPr>
        <p:spPr>
          <a:xfrm>
            <a:off x="0" y="294928"/>
            <a:ext cx="18288000" cy="2333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PRINCÍPIO FUNDAMENTAL DA CONTAGEM</a:t>
            </a: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F450D035-46AD-86B0-51C8-76978CE55FED}"/>
              </a:ext>
            </a:extLst>
          </p:cNvPr>
          <p:cNvGrpSpPr/>
          <p:nvPr/>
        </p:nvGrpSpPr>
        <p:grpSpPr>
          <a:xfrm>
            <a:off x="3500129" y="4076700"/>
            <a:ext cx="11287741" cy="4848409"/>
            <a:chOff x="3571259" y="4257491"/>
            <a:chExt cx="8011141" cy="33244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aixaDeTexto 2">
                  <a:extLst>
                    <a:ext uri="{FF2B5EF4-FFF2-40B4-BE49-F238E27FC236}">
                      <a16:creationId xmlns:a16="http://schemas.microsoft.com/office/drawing/2014/main" id="{7EC4AFD6-9C32-CCA4-37B9-7F458211D9E2}"/>
                    </a:ext>
                  </a:extLst>
                </p:cNvPr>
                <p:cNvSpPr txBox="1"/>
                <p:nvPr/>
              </p:nvSpPr>
              <p:spPr>
                <a:xfrm>
                  <a:off x="5849501" y="5436218"/>
                  <a:ext cx="1285884" cy="346249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 rtlCol="0">
                  <a:spAutoFit/>
                </a:bodyPr>
                <a:lstStyle/>
                <a:p>
                  <a:r>
                    <a:rPr lang="pt-BR" sz="18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Decisão </a:t>
                  </a:r>
                  <a14:m>
                    <m:oMath xmlns:m="http://schemas.openxmlformats.org/officeDocument/2006/math">
                      <m:r>
                        <a:rPr lang="pt-BR" sz="18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𝒅</m:t>
                      </m:r>
                    </m:oMath>
                  </a14:m>
                  <a:endParaRPr lang="pt-BR" sz="1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3" name="CaixaDeTexto 2">
                  <a:extLst>
                    <a:ext uri="{FF2B5EF4-FFF2-40B4-BE49-F238E27FC236}">
                      <a16:creationId xmlns:a16="http://schemas.microsoft.com/office/drawing/2014/main" id="{7EC4AFD6-9C32-CCA4-37B9-7F458211D9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9501" y="5436218"/>
                  <a:ext cx="1285884" cy="346249"/>
                </a:xfrm>
                <a:prstGeom prst="rect">
                  <a:avLst/>
                </a:prstGeom>
                <a:blipFill>
                  <a:blip r:embed="rId2"/>
                  <a:stretch>
                    <a:fillRect l="-4377" t="-9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ixaDeTexto 3">
                  <a:extLst>
                    <a:ext uri="{FF2B5EF4-FFF2-40B4-BE49-F238E27FC236}">
                      <a16:creationId xmlns:a16="http://schemas.microsoft.com/office/drawing/2014/main" id="{1A257198-7DAA-91C1-8D11-B6AA796A6ABF}"/>
                    </a:ext>
                  </a:extLst>
                </p:cNvPr>
                <p:cNvSpPr txBox="1"/>
                <p:nvPr/>
              </p:nvSpPr>
              <p:spPr>
                <a:xfrm>
                  <a:off x="7778327" y="4257491"/>
                  <a:ext cx="696521" cy="346249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800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𝒅</m:t>
                        </m:r>
                        <m:r>
                          <a:rPr lang="pt-BR" sz="1800" b="1" i="1" baseline="-250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pt-BR" sz="1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" name="CaixaDeTexto 3">
                  <a:extLst>
                    <a:ext uri="{FF2B5EF4-FFF2-40B4-BE49-F238E27FC236}">
                      <a16:creationId xmlns:a16="http://schemas.microsoft.com/office/drawing/2014/main" id="{1A257198-7DAA-91C1-8D11-B6AA796A6A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8327" y="4257491"/>
                  <a:ext cx="696521" cy="346249"/>
                </a:xfrm>
                <a:prstGeom prst="rect">
                  <a:avLst/>
                </a:prstGeom>
                <a:blipFill>
                  <a:blip r:embed="rId3"/>
                  <a:stretch>
                    <a:fillRect l="-248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D4D1F2D2-2961-6A10-D7BA-B481A2E72A32}"/>
                    </a:ext>
                  </a:extLst>
                </p:cNvPr>
                <p:cNvSpPr txBox="1"/>
                <p:nvPr/>
              </p:nvSpPr>
              <p:spPr>
                <a:xfrm>
                  <a:off x="7778327" y="5382640"/>
                  <a:ext cx="857256" cy="346249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800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𝒅</m:t>
                        </m:r>
                        <m:r>
                          <a:rPr lang="pt-BR" sz="1800" b="1" i="1" baseline="-250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pt-BR" sz="1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D4D1F2D2-2961-6A10-D7BA-B481A2E72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8327" y="5382640"/>
                  <a:ext cx="857256" cy="346249"/>
                </a:xfrm>
                <a:prstGeom prst="rect">
                  <a:avLst/>
                </a:prstGeom>
                <a:blipFill>
                  <a:blip r:embed="rId4"/>
                  <a:stretch>
                    <a:fillRect l="-202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7BF1168B-B776-D309-F407-E991495BF21C}"/>
                    </a:ext>
                  </a:extLst>
                </p:cNvPr>
                <p:cNvSpPr txBox="1"/>
                <p:nvPr/>
              </p:nvSpPr>
              <p:spPr>
                <a:xfrm>
                  <a:off x="7778327" y="6561367"/>
                  <a:ext cx="696521" cy="346249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800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𝒅</m:t>
                        </m:r>
                        <m:r>
                          <a:rPr lang="pt-BR" sz="1800" b="1" i="1" baseline="-250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pt-BR" sz="1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7BF1168B-B776-D309-F407-E991495BF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8327" y="6561367"/>
                  <a:ext cx="696521" cy="346249"/>
                </a:xfrm>
                <a:prstGeom prst="rect">
                  <a:avLst/>
                </a:prstGeom>
                <a:blipFill>
                  <a:blip r:embed="rId5"/>
                  <a:stretch>
                    <a:fillRect l="-248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38D35B4C-8D2F-0878-6DFB-6BE8BEF789E9}"/>
                </a:ext>
              </a:extLst>
            </p:cNvPr>
            <p:cNvCxnSpPr/>
            <p:nvPr/>
          </p:nvCxnSpPr>
          <p:spPr>
            <a:xfrm>
              <a:off x="8742740" y="7097152"/>
              <a:ext cx="17145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3D84CFE1-4AAD-773C-28F9-13B090BE4C5A}"/>
                    </a:ext>
                  </a:extLst>
                </p:cNvPr>
                <p:cNvSpPr txBox="1"/>
                <p:nvPr/>
              </p:nvSpPr>
              <p:spPr>
                <a:xfrm>
                  <a:off x="8796318" y="4364648"/>
                  <a:ext cx="2786082" cy="346249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8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𝒙</m:t>
                      </m:r>
                      <m:r>
                        <a:rPr lang="pt-BR" sz="1800" b="1" i="1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pt-BR" sz="18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maneiras</a:t>
                  </a:r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3D84CFE1-4AAD-773C-28F9-13B090BE4C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6318" y="4364648"/>
                  <a:ext cx="2786082" cy="346249"/>
                </a:xfrm>
                <a:prstGeom prst="rect">
                  <a:avLst/>
                </a:prstGeom>
                <a:blipFill>
                  <a:blip r:embed="rId6"/>
                  <a:stretch>
                    <a:fillRect t="-9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35DD9C03-1AC6-48C6-BB5F-8A016C65E4EA}"/>
                    </a:ext>
                  </a:extLst>
                </p:cNvPr>
                <p:cNvSpPr txBox="1"/>
                <p:nvPr/>
              </p:nvSpPr>
              <p:spPr>
                <a:xfrm>
                  <a:off x="8689161" y="5436218"/>
                  <a:ext cx="2786082" cy="346249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8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𝒙</m:t>
                      </m:r>
                      <m:r>
                        <a:rPr lang="pt-BR" sz="1800" b="1" i="1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𝟐</m:t>
                      </m:r>
                    </m:oMath>
                  </a14:m>
                  <a:r>
                    <a:rPr lang="pt-BR" sz="18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maneiras</a:t>
                  </a:r>
                </a:p>
              </p:txBody>
            </p:sp>
          </mc:Choice>
          <mc:Fallback xmlns="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35DD9C03-1AC6-48C6-BB5F-8A016C65E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9161" y="5436218"/>
                  <a:ext cx="2786082" cy="346249"/>
                </a:xfrm>
                <a:prstGeom prst="rect">
                  <a:avLst/>
                </a:prstGeom>
                <a:blipFill>
                  <a:blip r:embed="rId7"/>
                  <a:stretch>
                    <a:fillRect t="-9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5BAE23CD-6A3C-51B6-8839-51350F8E965A}"/>
                    </a:ext>
                  </a:extLst>
                </p:cNvPr>
                <p:cNvSpPr txBox="1"/>
                <p:nvPr/>
              </p:nvSpPr>
              <p:spPr>
                <a:xfrm>
                  <a:off x="8689161" y="6561367"/>
                  <a:ext cx="2786082" cy="346249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8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𝒙</m:t>
                      </m:r>
                      <m:r>
                        <a:rPr lang="pt-BR" sz="1800" b="1" i="1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𝟑</m:t>
                      </m:r>
                    </m:oMath>
                  </a14:m>
                  <a:r>
                    <a:rPr lang="pt-BR" sz="18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maneiras</a:t>
                  </a:r>
                </a:p>
              </p:txBody>
            </p:sp>
          </mc:Choice>
          <mc:Fallback xmlns=""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5BAE23CD-6A3C-51B6-8839-51350F8E96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9161" y="6561367"/>
                  <a:ext cx="2786082" cy="346249"/>
                </a:xfrm>
                <a:prstGeom prst="rect">
                  <a:avLst/>
                </a:prstGeom>
                <a:blipFill>
                  <a:blip r:embed="rId8"/>
                  <a:stretch>
                    <a:fillRect t="-9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ector de seta reta 17">
              <a:extLst>
                <a:ext uri="{FF2B5EF4-FFF2-40B4-BE49-F238E27FC236}">
                  <a16:creationId xmlns:a16="http://schemas.microsoft.com/office/drawing/2014/main" id="{2953AC65-87FA-0AE5-B6ED-BB11E5A7BCCC}"/>
                </a:ext>
              </a:extLst>
            </p:cNvPr>
            <p:cNvCxnSpPr>
              <a:stCxn id="4" idx="1"/>
            </p:cNvCxnSpPr>
            <p:nvPr/>
          </p:nvCxnSpPr>
          <p:spPr>
            <a:xfrm rot="10800000" flipV="1">
              <a:off x="6760335" y="4430615"/>
              <a:ext cx="1017992" cy="952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de seta reta 18">
              <a:extLst>
                <a:ext uri="{FF2B5EF4-FFF2-40B4-BE49-F238E27FC236}">
                  <a16:creationId xmlns:a16="http://schemas.microsoft.com/office/drawing/2014/main" id="{1658B4E1-40B7-D3C0-4010-E47177D846BE}"/>
                </a:ext>
              </a:extLst>
            </p:cNvPr>
            <p:cNvCxnSpPr/>
            <p:nvPr/>
          </p:nvCxnSpPr>
          <p:spPr>
            <a:xfrm rot="10800000" flipV="1">
              <a:off x="6974649" y="5596954"/>
              <a:ext cx="796535" cy="7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de seta reta 19">
              <a:extLst>
                <a:ext uri="{FF2B5EF4-FFF2-40B4-BE49-F238E27FC236}">
                  <a16:creationId xmlns:a16="http://schemas.microsoft.com/office/drawing/2014/main" id="{866CD3FE-D057-334C-B7A4-C564D72783B6}"/>
                </a:ext>
              </a:extLst>
            </p:cNvPr>
            <p:cNvCxnSpPr>
              <a:stCxn id="8" idx="1"/>
            </p:cNvCxnSpPr>
            <p:nvPr/>
          </p:nvCxnSpPr>
          <p:spPr>
            <a:xfrm rot="10800000">
              <a:off x="6867492" y="5811269"/>
              <a:ext cx="910835" cy="9232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de seta reta 20">
              <a:extLst>
                <a:ext uri="{FF2B5EF4-FFF2-40B4-BE49-F238E27FC236}">
                  <a16:creationId xmlns:a16="http://schemas.microsoft.com/office/drawing/2014/main" id="{6872497C-D8FB-9F7E-6A23-AEF15EC0910F}"/>
                </a:ext>
              </a:extLst>
            </p:cNvPr>
            <p:cNvCxnSpPr/>
            <p:nvPr/>
          </p:nvCxnSpPr>
          <p:spPr>
            <a:xfrm>
              <a:off x="8260533" y="4525384"/>
              <a:ext cx="482207" cy="11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de seta reta 21">
              <a:extLst>
                <a:ext uri="{FF2B5EF4-FFF2-40B4-BE49-F238E27FC236}">
                  <a16:creationId xmlns:a16="http://schemas.microsoft.com/office/drawing/2014/main" id="{5821F6CB-2116-CB0E-345D-1EFD5A601133}"/>
                </a:ext>
              </a:extLst>
            </p:cNvPr>
            <p:cNvCxnSpPr/>
            <p:nvPr/>
          </p:nvCxnSpPr>
          <p:spPr>
            <a:xfrm>
              <a:off x="8206955" y="5596954"/>
              <a:ext cx="482207" cy="11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de seta reta 22">
              <a:extLst>
                <a:ext uri="{FF2B5EF4-FFF2-40B4-BE49-F238E27FC236}">
                  <a16:creationId xmlns:a16="http://schemas.microsoft.com/office/drawing/2014/main" id="{A0B52055-72A5-AFC8-4EED-01FE2360AD3B}"/>
                </a:ext>
              </a:extLst>
            </p:cNvPr>
            <p:cNvCxnSpPr/>
            <p:nvPr/>
          </p:nvCxnSpPr>
          <p:spPr>
            <a:xfrm>
              <a:off x="8206955" y="6722102"/>
              <a:ext cx="482207" cy="11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006C1E32-9065-C0E6-FE8A-5EEF1AFBA317}"/>
                </a:ext>
              </a:extLst>
            </p:cNvPr>
            <p:cNvSpPr txBox="1"/>
            <p:nvPr/>
          </p:nvSpPr>
          <p:spPr>
            <a:xfrm>
              <a:off x="9976519" y="4682307"/>
              <a:ext cx="793365" cy="48474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pt-BR" sz="2700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OU</a:t>
              </a:r>
              <a:endParaRPr lang="pt-BR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7CFE3DE-1884-06B3-C18C-F8AD487C1BA9}"/>
                </a:ext>
              </a:extLst>
            </p:cNvPr>
            <p:cNvSpPr txBox="1"/>
            <p:nvPr/>
          </p:nvSpPr>
          <p:spPr>
            <a:xfrm>
              <a:off x="9976519" y="5971184"/>
              <a:ext cx="793365" cy="48474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pt-BR" sz="2700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OU</a:t>
              </a:r>
              <a:endParaRPr lang="pt-BR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8FFBAA8F-4862-76B5-42E3-83B2667E2930}"/>
                </a:ext>
              </a:extLst>
            </p:cNvPr>
            <p:cNvSpPr txBox="1"/>
            <p:nvPr/>
          </p:nvSpPr>
          <p:spPr>
            <a:xfrm>
              <a:off x="4315296" y="7097152"/>
              <a:ext cx="4750174" cy="48474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pt-BR" sz="2700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Princípio aditivo</a:t>
              </a:r>
              <a:endParaRPr lang="pt-BR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2E1E7776-1879-8C9C-23F9-500278547AA3}"/>
                    </a:ext>
                  </a:extLst>
                </p:cNvPr>
                <p:cNvSpPr txBox="1"/>
                <p:nvPr/>
              </p:nvSpPr>
              <p:spPr>
                <a:xfrm>
                  <a:off x="8742739" y="7150730"/>
                  <a:ext cx="2839661" cy="3462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68580" tIns="34290" rIns="68580" bIns="3429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800" b="1" i="1" dirty="0" smtClean="0">
                          <a:solidFill>
                            <a:srgbClr val="00B050"/>
                          </a:solidFill>
                          <a:effectLst/>
                          <a:latin typeface="Cambria Math"/>
                        </a:rPr>
                        <m:t>(</m:t>
                      </m:r>
                      <m:r>
                        <a:rPr lang="pt-BR" sz="1800" b="1" i="1" dirty="0" smtClean="0">
                          <a:solidFill>
                            <a:srgbClr val="00B050"/>
                          </a:solidFill>
                          <a:effectLst/>
                          <a:latin typeface="Cambria Math"/>
                        </a:rPr>
                        <m:t>𝒙</m:t>
                      </m:r>
                      <m:r>
                        <a:rPr lang="pt-BR" sz="1800" b="1" i="1" baseline="-25000" dirty="0">
                          <a:solidFill>
                            <a:srgbClr val="00B050"/>
                          </a:solidFill>
                          <a:effectLst/>
                          <a:latin typeface="Cambria Math"/>
                        </a:rPr>
                        <m:t>𝟏</m:t>
                      </m:r>
                      <m:r>
                        <a:rPr lang="pt-BR" sz="1800" b="1" i="1" dirty="0">
                          <a:solidFill>
                            <a:srgbClr val="00B050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a:rPr lang="pt-BR" sz="1800" b="1" i="1" dirty="0" smtClean="0">
                          <a:solidFill>
                            <a:srgbClr val="00B050"/>
                          </a:solidFill>
                          <a:effectLst/>
                          <a:latin typeface="Cambria Math"/>
                          <a:cs typeface="Arial"/>
                        </a:rPr>
                        <m:t>+</m:t>
                      </m:r>
                      <m:r>
                        <a:rPr lang="pt-BR" sz="1800" b="1" i="1" dirty="0" smtClean="0">
                          <a:solidFill>
                            <a:srgbClr val="00B050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a:rPr lang="pt-BR" sz="1800" b="1" i="1" dirty="0">
                          <a:solidFill>
                            <a:srgbClr val="00B050"/>
                          </a:solidFill>
                          <a:effectLst/>
                          <a:latin typeface="Cambria Math"/>
                        </a:rPr>
                        <m:t>𝒙</m:t>
                      </m:r>
                      <m:r>
                        <a:rPr lang="pt-BR" sz="1800" b="1" i="1" baseline="-25000" dirty="0">
                          <a:solidFill>
                            <a:srgbClr val="00B050"/>
                          </a:solidFill>
                          <a:effectLst/>
                          <a:latin typeface="Cambria Math"/>
                        </a:rPr>
                        <m:t>𝟐</m:t>
                      </m:r>
                      <m:r>
                        <a:rPr lang="pt-BR" sz="1800" b="1" i="1" dirty="0">
                          <a:solidFill>
                            <a:srgbClr val="00B050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a:rPr lang="pt-BR" sz="1800" b="1" i="1" dirty="0" smtClean="0">
                          <a:solidFill>
                            <a:srgbClr val="00B050"/>
                          </a:solidFill>
                          <a:effectLst/>
                          <a:latin typeface="Cambria Math"/>
                          <a:cs typeface="Arial"/>
                        </a:rPr>
                        <m:t>+ </m:t>
                      </m:r>
                      <m:r>
                        <a:rPr lang="pt-BR" sz="1800" b="1" i="1" dirty="0" smtClean="0">
                          <a:solidFill>
                            <a:srgbClr val="00B050"/>
                          </a:solidFill>
                          <a:effectLst/>
                          <a:latin typeface="Cambria Math"/>
                        </a:rPr>
                        <m:t>𝒙</m:t>
                      </m:r>
                      <m:r>
                        <a:rPr lang="pt-BR" sz="1800" b="1" i="1" baseline="-25000" dirty="0" smtClean="0">
                          <a:solidFill>
                            <a:srgbClr val="00B050"/>
                          </a:solidFill>
                          <a:effectLst/>
                          <a:latin typeface="Cambria Math"/>
                        </a:rPr>
                        <m:t>𝟑</m:t>
                      </m:r>
                      <m:r>
                        <a:rPr lang="pt-BR" sz="1800" b="1" i="1" baseline="-25000" dirty="0" smtClean="0">
                          <a:solidFill>
                            <a:srgbClr val="00B050"/>
                          </a:solidFill>
                          <a:effectLst/>
                          <a:latin typeface="Cambria Math"/>
                        </a:rPr>
                        <m:t> </m:t>
                      </m:r>
                    </m:oMath>
                  </a14:m>
                  <a:r>
                    <a:rPr lang="pt-BR" sz="1800" b="1" dirty="0">
                      <a:solidFill>
                        <a:srgbClr val="00B050"/>
                      </a:solidFill>
                      <a:effectLst/>
                    </a:rPr>
                    <a:t>) maneiras</a:t>
                  </a:r>
                </a:p>
              </p:txBody>
            </p:sp>
          </mc:Choice>
          <mc:Fallback xmlns="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2E1E7776-1879-8C9C-23F9-500278547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2739" y="7150730"/>
                  <a:ext cx="2839661" cy="346249"/>
                </a:xfrm>
                <a:prstGeom prst="rect">
                  <a:avLst/>
                </a:prstGeom>
                <a:blipFill>
                  <a:blip r:embed="rId9"/>
                  <a:stretch>
                    <a:fillRect l="-913" t="-843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494B56D0-98A7-10BA-10C0-E85F9F5E2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259" y="4948808"/>
              <a:ext cx="1366381" cy="1264749"/>
            </a:xfrm>
            <a:prstGeom prst="rect">
              <a:avLst/>
            </a:prstGeom>
          </p:spPr>
        </p:pic>
        <p:pic>
          <p:nvPicPr>
            <p:cNvPr id="43" name="Imagem 42">
              <a:extLst>
                <a:ext uri="{FF2B5EF4-FFF2-40B4-BE49-F238E27FC236}">
                  <a16:creationId xmlns:a16="http://schemas.microsoft.com/office/drawing/2014/main" id="{5B4641CE-AC29-B6EB-588A-F66E1AD5D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1320" y="4886620"/>
              <a:ext cx="1497840" cy="1389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7314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BC9C7A-2FB5-C86C-ECB6-DF472D8AA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A5C9363-71AB-502A-A0CB-A9524FBF5EFF}"/>
              </a:ext>
            </a:extLst>
          </p:cNvPr>
          <p:cNvSpPr/>
          <p:nvPr/>
        </p:nvSpPr>
        <p:spPr>
          <a:xfrm>
            <a:off x="-29510" y="2898575"/>
            <a:ext cx="18317510" cy="4226125"/>
          </a:xfrm>
          <a:custGeom>
            <a:avLst/>
            <a:gdLst>
              <a:gd name="connsiteX0" fmla="*/ 0 w 18288000"/>
              <a:gd name="connsiteY0" fmla="*/ 647713 h 3886200"/>
              <a:gd name="connsiteX1" fmla="*/ 647713 w 18288000"/>
              <a:gd name="connsiteY1" fmla="*/ 0 h 3886200"/>
              <a:gd name="connsiteX2" fmla="*/ 17640287 w 18288000"/>
              <a:gd name="connsiteY2" fmla="*/ 0 h 3886200"/>
              <a:gd name="connsiteX3" fmla="*/ 18288000 w 18288000"/>
              <a:gd name="connsiteY3" fmla="*/ 647713 h 3886200"/>
              <a:gd name="connsiteX4" fmla="*/ 18288000 w 18288000"/>
              <a:gd name="connsiteY4" fmla="*/ 3238487 h 3886200"/>
              <a:gd name="connsiteX5" fmla="*/ 17640287 w 18288000"/>
              <a:gd name="connsiteY5" fmla="*/ 3886200 h 3886200"/>
              <a:gd name="connsiteX6" fmla="*/ 647713 w 18288000"/>
              <a:gd name="connsiteY6" fmla="*/ 3886200 h 3886200"/>
              <a:gd name="connsiteX7" fmla="*/ 0 w 18288000"/>
              <a:gd name="connsiteY7" fmla="*/ 3238487 h 3886200"/>
              <a:gd name="connsiteX8" fmla="*/ 0 w 18288000"/>
              <a:gd name="connsiteY8" fmla="*/ 647713 h 3886200"/>
              <a:gd name="connsiteX0" fmla="*/ 1848 w 18289848"/>
              <a:gd name="connsiteY0" fmla="*/ 647713 h 3886200"/>
              <a:gd name="connsiteX1" fmla="*/ 314281 w 18289848"/>
              <a:gd name="connsiteY1" fmla="*/ 10160 h 3886200"/>
              <a:gd name="connsiteX2" fmla="*/ 17642135 w 18289848"/>
              <a:gd name="connsiteY2" fmla="*/ 0 h 3886200"/>
              <a:gd name="connsiteX3" fmla="*/ 18289848 w 18289848"/>
              <a:gd name="connsiteY3" fmla="*/ 647713 h 3886200"/>
              <a:gd name="connsiteX4" fmla="*/ 18289848 w 18289848"/>
              <a:gd name="connsiteY4" fmla="*/ 3238487 h 3886200"/>
              <a:gd name="connsiteX5" fmla="*/ 17642135 w 18289848"/>
              <a:gd name="connsiteY5" fmla="*/ 3886200 h 3886200"/>
              <a:gd name="connsiteX6" fmla="*/ 649561 w 18289848"/>
              <a:gd name="connsiteY6" fmla="*/ 3886200 h 3886200"/>
              <a:gd name="connsiteX7" fmla="*/ 1848 w 18289848"/>
              <a:gd name="connsiteY7" fmla="*/ 3238487 h 3886200"/>
              <a:gd name="connsiteX8" fmla="*/ 1848 w 18289848"/>
              <a:gd name="connsiteY8" fmla="*/ 647713 h 3886200"/>
              <a:gd name="connsiteX0" fmla="*/ 14755 w 18302755"/>
              <a:gd name="connsiteY0" fmla="*/ 647713 h 3886200"/>
              <a:gd name="connsiteX1" fmla="*/ 327188 w 18302755"/>
              <a:gd name="connsiteY1" fmla="*/ 10160 h 3886200"/>
              <a:gd name="connsiteX2" fmla="*/ 17655042 w 18302755"/>
              <a:gd name="connsiteY2" fmla="*/ 0 h 3886200"/>
              <a:gd name="connsiteX3" fmla="*/ 18302755 w 18302755"/>
              <a:gd name="connsiteY3" fmla="*/ 647713 h 3886200"/>
              <a:gd name="connsiteX4" fmla="*/ 18302755 w 18302755"/>
              <a:gd name="connsiteY4" fmla="*/ 3238487 h 3886200"/>
              <a:gd name="connsiteX5" fmla="*/ 17655042 w 18302755"/>
              <a:gd name="connsiteY5" fmla="*/ 3886200 h 3886200"/>
              <a:gd name="connsiteX6" fmla="*/ 266228 w 18302755"/>
              <a:gd name="connsiteY6" fmla="*/ 3876040 h 3886200"/>
              <a:gd name="connsiteX7" fmla="*/ 14755 w 18302755"/>
              <a:gd name="connsiteY7" fmla="*/ 3238487 h 3886200"/>
              <a:gd name="connsiteX8" fmla="*/ 14755 w 18302755"/>
              <a:gd name="connsiteY8" fmla="*/ 647713 h 3886200"/>
              <a:gd name="connsiteX0" fmla="*/ 14755 w 18317510"/>
              <a:gd name="connsiteY0" fmla="*/ 657873 h 3896360"/>
              <a:gd name="connsiteX1" fmla="*/ 327188 w 18317510"/>
              <a:gd name="connsiteY1" fmla="*/ 20320 h 3896360"/>
              <a:gd name="connsiteX2" fmla="*/ 18051282 w 18317510"/>
              <a:gd name="connsiteY2" fmla="*/ 0 h 3896360"/>
              <a:gd name="connsiteX3" fmla="*/ 18302755 w 18317510"/>
              <a:gd name="connsiteY3" fmla="*/ 657873 h 3896360"/>
              <a:gd name="connsiteX4" fmla="*/ 18302755 w 18317510"/>
              <a:gd name="connsiteY4" fmla="*/ 3248647 h 3896360"/>
              <a:gd name="connsiteX5" fmla="*/ 17655042 w 18317510"/>
              <a:gd name="connsiteY5" fmla="*/ 3896360 h 3896360"/>
              <a:gd name="connsiteX6" fmla="*/ 266228 w 18317510"/>
              <a:gd name="connsiteY6" fmla="*/ 3886200 h 3896360"/>
              <a:gd name="connsiteX7" fmla="*/ 14755 w 18317510"/>
              <a:gd name="connsiteY7" fmla="*/ 3248647 h 3896360"/>
              <a:gd name="connsiteX8" fmla="*/ 14755 w 18317510"/>
              <a:gd name="connsiteY8" fmla="*/ 657873 h 3896360"/>
              <a:gd name="connsiteX0" fmla="*/ 14755 w 18317510"/>
              <a:gd name="connsiteY0" fmla="*/ 657873 h 3906520"/>
              <a:gd name="connsiteX1" fmla="*/ 327188 w 18317510"/>
              <a:gd name="connsiteY1" fmla="*/ 20320 h 3906520"/>
              <a:gd name="connsiteX2" fmla="*/ 18051282 w 18317510"/>
              <a:gd name="connsiteY2" fmla="*/ 0 h 3906520"/>
              <a:gd name="connsiteX3" fmla="*/ 18302755 w 18317510"/>
              <a:gd name="connsiteY3" fmla="*/ 657873 h 3906520"/>
              <a:gd name="connsiteX4" fmla="*/ 18302755 w 18317510"/>
              <a:gd name="connsiteY4" fmla="*/ 3248647 h 3906520"/>
              <a:gd name="connsiteX5" fmla="*/ 18020802 w 18317510"/>
              <a:gd name="connsiteY5" fmla="*/ 3906520 h 3906520"/>
              <a:gd name="connsiteX6" fmla="*/ 266228 w 18317510"/>
              <a:gd name="connsiteY6" fmla="*/ 3886200 h 3906520"/>
              <a:gd name="connsiteX7" fmla="*/ 14755 w 18317510"/>
              <a:gd name="connsiteY7" fmla="*/ 3248647 h 3906520"/>
              <a:gd name="connsiteX8" fmla="*/ 14755 w 18317510"/>
              <a:gd name="connsiteY8" fmla="*/ 657873 h 390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17510" h="3906520">
                <a:moveTo>
                  <a:pt x="14755" y="657873"/>
                </a:moveTo>
                <a:cubicBezTo>
                  <a:pt x="14755" y="300151"/>
                  <a:pt x="-30534" y="20320"/>
                  <a:pt x="327188" y="20320"/>
                </a:cubicBezTo>
                <a:lnTo>
                  <a:pt x="18051282" y="0"/>
                </a:lnTo>
                <a:cubicBezTo>
                  <a:pt x="18409004" y="0"/>
                  <a:pt x="18302755" y="300151"/>
                  <a:pt x="18302755" y="657873"/>
                </a:cubicBezTo>
                <a:lnTo>
                  <a:pt x="18302755" y="3248647"/>
                </a:lnTo>
                <a:cubicBezTo>
                  <a:pt x="18302755" y="3606369"/>
                  <a:pt x="18378524" y="3906520"/>
                  <a:pt x="18020802" y="3906520"/>
                </a:cubicBezTo>
                <a:lnTo>
                  <a:pt x="266228" y="3886200"/>
                </a:lnTo>
                <a:cubicBezTo>
                  <a:pt x="-91494" y="3886200"/>
                  <a:pt x="14755" y="3606369"/>
                  <a:pt x="14755" y="3248647"/>
                </a:cubicBezTo>
                <a:lnTo>
                  <a:pt x="14755" y="657873"/>
                </a:lnTo>
                <a:close/>
              </a:path>
            </a:pathLst>
          </a:custGeom>
          <a:solidFill>
            <a:schemeClr val="bg1"/>
          </a:solidFill>
          <a:ln cap="sq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2">
            <a:extLst>
              <a:ext uri="{FF2B5EF4-FFF2-40B4-BE49-F238E27FC236}">
                <a16:creationId xmlns:a16="http://schemas.microsoft.com/office/drawing/2014/main" id="{EF8F17B7-24A8-B74D-EF98-00A7E3E768A7}"/>
              </a:ext>
            </a:extLst>
          </p:cNvPr>
          <p:cNvSpPr txBox="1"/>
          <p:nvPr/>
        </p:nvSpPr>
        <p:spPr>
          <a:xfrm>
            <a:off x="0" y="442814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accent6">
                    <a:lumMod val="75000"/>
                  </a:schemeClr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PRATIQUE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8EA94C-326C-7946-D97F-CCD35A757C4C}"/>
              </a:ext>
            </a:extLst>
          </p:cNvPr>
          <p:cNvSpPr txBox="1"/>
          <p:nvPr/>
        </p:nvSpPr>
        <p:spPr>
          <a:xfrm>
            <a:off x="4548674" y="4956501"/>
            <a:ext cx="9171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effectLst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25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526A2-0CE9-BD4E-7D85-7D63CCF77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A1304EA-C760-83ED-426B-05DB9E95D122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F3A5A754-41D4-BF15-C846-DB076E3C259C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PRATIQUE 01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A9DBF0-01B6-79DC-B294-6BA1AF0D6774}"/>
              </a:ext>
            </a:extLst>
          </p:cNvPr>
          <p:cNvSpPr txBox="1"/>
          <p:nvPr/>
        </p:nvSpPr>
        <p:spPr>
          <a:xfrm>
            <a:off x="0" y="2628900"/>
            <a:ext cx="18288000" cy="657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Para montar um sanduíche em uma lanchonete, o cliente deve escolher exatamente um tipo de pão, um tipo de carne e um tipo de queijo. Sabe-se que existem 3 opções para o pão (baguete, pão de forma ou pão árabe), 2 opções para a carne (hambúrguer ou frango) e 3 opções para o queijo (muçarela, cheddar ou suíço). Calcule quantos sanduíches diferentes é possível montar?</a:t>
            </a:r>
          </a:p>
        </p:txBody>
      </p:sp>
    </p:spTree>
    <p:extLst>
      <p:ext uri="{BB962C8B-B14F-4D97-AF65-F5344CB8AC3E}">
        <p14:creationId xmlns:p14="http://schemas.microsoft.com/office/powerpoint/2010/main" val="3149436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D67D2-5A5D-76B8-BD60-D96F108CB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C386396-812C-A2A8-9703-154788C0BAC5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58302E27-DDAE-54DD-4FDA-99177F671545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PRATIQUE 02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AEAE7A3-ACDB-B18A-2DCC-7824710530ED}"/>
              </a:ext>
            </a:extLst>
          </p:cNvPr>
          <p:cNvSpPr txBox="1"/>
          <p:nvPr/>
        </p:nvSpPr>
        <p:spPr>
          <a:xfrm>
            <a:off x="0" y="2628900"/>
            <a:ext cx="18288000" cy="539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50000"/>
              </a:lnSpc>
              <a:buClr>
                <a:schemeClr val="accent6">
                  <a:lumMod val="75000"/>
                </a:schemeClr>
              </a:buClr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De quantas formas podemos escolher os símbolos de uma placa de carro, sabendo que ela deve ser composta por 3 letras (escolhidas de um alfabeto com um total de 26 letras) e 4 dígitos (cada um no intervalo de 0 a 9)?</a:t>
            </a:r>
          </a:p>
        </p:txBody>
      </p:sp>
    </p:spTree>
    <p:extLst>
      <p:ext uri="{BB962C8B-B14F-4D97-AF65-F5344CB8AC3E}">
        <p14:creationId xmlns:p14="http://schemas.microsoft.com/office/powerpoint/2010/main" val="1267808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04D46-7BEF-C670-B565-3697753E8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6DBCEEB-F6FA-7227-F715-18CD60A69DC0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75D6C240-B13C-C345-101C-4FD358D84657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PRATIQUE 03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DBC7ED-B2F2-0764-97C1-754CFE4BBB9A}"/>
              </a:ext>
            </a:extLst>
          </p:cNvPr>
          <p:cNvSpPr txBox="1"/>
          <p:nvPr/>
        </p:nvSpPr>
        <p:spPr>
          <a:xfrm>
            <a:off x="0" y="2628900"/>
            <a:ext cx="18288000" cy="539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50000"/>
              </a:lnSpc>
              <a:buClr>
                <a:schemeClr val="accent6">
                  <a:lumMod val="75000"/>
                </a:schemeClr>
              </a:buClr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Quantos são os números naturais de 200 a 999, tais que todos os seus algarismos:</a:t>
            </a:r>
          </a:p>
          <a:p>
            <a:pPr marL="742950" indent="-742950" algn="just">
              <a:lnSpc>
                <a:spcPct val="250000"/>
              </a:lnSpc>
              <a:buClr>
                <a:schemeClr val="accent6">
                  <a:lumMod val="75000"/>
                </a:schemeClr>
              </a:buClr>
              <a:buAutoNum type="alphaLcParenBoth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Pertencem ao conjunto A = {1, 4, 7, 9}?</a:t>
            </a:r>
          </a:p>
          <a:p>
            <a:pPr marL="742950" indent="-742950" algn="just">
              <a:lnSpc>
                <a:spcPct val="250000"/>
              </a:lnSpc>
              <a:buClr>
                <a:schemeClr val="accent6">
                  <a:lumMod val="75000"/>
                </a:schemeClr>
              </a:buClr>
              <a:buAutoNum type="alphaLcParenBoth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Pertencem ao conjunto A = {1, 4, 7, 9} e são distintos?</a:t>
            </a:r>
          </a:p>
        </p:txBody>
      </p:sp>
    </p:spTree>
    <p:extLst>
      <p:ext uri="{BB962C8B-B14F-4D97-AF65-F5344CB8AC3E}">
        <p14:creationId xmlns:p14="http://schemas.microsoft.com/office/powerpoint/2010/main" val="24120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DC61CF-301E-5671-D55E-9AB7D4C39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A304A9B-39AC-AA50-3BA7-6913C260F97B}"/>
              </a:ext>
            </a:extLst>
          </p:cNvPr>
          <p:cNvSpPr/>
          <p:nvPr/>
        </p:nvSpPr>
        <p:spPr>
          <a:xfrm>
            <a:off x="-29510" y="2898575"/>
            <a:ext cx="18317510" cy="4226125"/>
          </a:xfrm>
          <a:custGeom>
            <a:avLst/>
            <a:gdLst>
              <a:gd name="connsiteX0" fmla="*/ 0 w 18288000"/>
              <a:gd name="connsiteY0" fmla="*/ 647713 h 3886200"/>
              <a:gd name="connsiteX1" fmla="*/ 647713 w 18288000"/>
              <a:gd name="connsiteY1" fmla="*/ 0 h 3886200"/>
              <a:gd name="connsiteX2" fmla="*/ 17640287 w 18288000"/>
              <a:gd name="connsiteY2" fmla="*/ 0 h 3886200"/>
              <a:gd name="connsiteX3" fmla="*/ 18288000 w 18288000"/>
              <a:gd name="connsiteY3" fmla="*/ 647713 h 3886200"/>
              <a:gd name="connsiteX4" fmla="*/ 18288000 w 18288000"/>
              <a:gd name="connsiteY4" fmla="*/ 3238487 h 3886200"/>
              <a:gd name="connsiteX5" fmla="*/ 17640287 w 18288000"/>
              <a:gd name="connsiteY5" fmla="*/ 3886200 h 3886200"/>
              <a:gd name="connsiteX6" fmla="*/ 647713 w 18288000"/>
              <a:gd name="connsiteY6" fmla="*/ 3886200 h 3886200"/>
              <a:gd name="connsiteX7" fmla="*/ 0 w 18288000"/>
              <a:gd name="connsiteY7" fmla="*/ 3238487 h 3886200"/>
              <a:gd name="connsiteX8" fmla="*/ 0 w 18288000"/>
              <a:gd name="connsiteY8" fmla="*/ 647713 h 3886200"/>
              <a:gd name="connsiteX0" fmla="*/ 1848 w 18289848"/>
              <a:gd name="connsiteY0" fmla="*/ 647713 h 3886200"/>
              <a:gd name="connsiteX1" fmla="*/ 314281 w 18289848"/>
              <a:gd name="connsiteY1" fmla="*/ 10160 h 3886200"/>
              <a:gd name="connsiteX2" fmla="*/ 17642135 w 18289848"/>
              <a:gd name="connsiteY2" fmla="*/ 0 h 3886200"/>
              <a:gd name="connsiteX3" fmla="*/ 18289848 w 18289848"/>
              <a:gd name="connsiteY3" fmla="*/ 647713 h 3886200"/>
              <a:gd name="connsiteX4" fmla="*/ 18289848 w 18289848"/>
              <a:gd name="connsiteY4" fmla="*/ 3238487 h 3886200"/>
              <a:gd name="connsiteX5" fmla="*/ 17642135 w 18289848"/>
              <a:gd name="connsiteY5" fmla="*/ 3886200 h 3886200"/>
              <a:gd name="connsiteX6" fmla="*/ 649561 w 18289848"/>
              <a:gd name="connsiteY6" fmla="*/ 3886200 h 3886200"/>
              <a:gd name="connsiteX7" fmla="*/ 1848 w 18289848"/>
              <a:gd name="connsiteY7" fmla="*/ 3238487 h 3886200"/>
              <a:gd name="connsiteX8" fmla="*/ 1848 w 18289848"/>
              <a:gd name="connsiteY8" fmla="*/ 647713 h 3886200"/>
              <a:gd name="connsiteX0" fmla="*/ 14755 w 18302755"/>
              <a:gd name="connsiteY0" fmla="*/ 647713 h 3886200"/>
              <a:gd name="connsiteX1" fmla="*/ 327188 w 18302755"/>
              <a:gd name="connsiteY1" fmla="*/ 10160 h 3886200"/>
              <a:gd name="connsiteX2" fmla="*/ 17655042 w 18302755"/>
              <a:gd name="connsiteY2" fmla="*/ 0 h 3886200"/>
              <a:gd name="connsiteX3" fmla="*/ 18302755 w 18302755"/>
              <a:gd name="connsiteY3" fmla="*/ 647713 h 3886200"/>
              <a:gd name="connsiteX4" fmla="*/ 18302755 w 18302755"/>
              <a:gd name="connsiteY4" fmla="*/ 3238487 h 3886200"/>
              <a:gd name="connsiteX5" fmla="*/ 17655042 w 18302755"/>
              <a:gd name="connsiteY5" fmla="*/ 3886200 h 3886200"/>
              <a:gd name="connsiteX6" fmla="*/ 266228 w 18302755"/>
              <a:gd name="connsiteY6" fmla="*/ 3876040 h 3886200"/>
              <a:gd name="connsiteX7" fmla="*/ 14755 w 18302755"/>
              <a:gd name="connsiteY7" fmla="*/ 3238487 h 3886200"/>
              <a:gd name="connsiteX8" fmla="*/ 14755 w 18302755"/>
              <a:gd name="connsiteY8" fmla="*/ 647713 h 3886200"/>
              <a:gd name="connsiteX0" fmla="*/ 14755 w 18317510"/>
              <a:gd name="connsiteY0" fmla="*/ 657873 h 3896360"/>
              <a:gd name="connsiteX1" fmla="*/ 327188 w 18317510"/>
              <a:gd name="connsiteY1" fmla="*/ 20320 h 3896360"/>
              <a:gd name="connsiteX2" fmla="*/ 18051282 w 18317510"/>
              <a:gd name="connsiteY2" fmla="*/ 0 h 3896360"/>
              <a:gd name="connsiteX3" fmla="*/ 18302755 w 18317510"/>
              <a:gd name="connsiteY3" fmla="*/ 657873 h 3896360"/>
              <a:gd name="connsiteX4" fmla="*/ 18302755 w 18317510"/>
              <a:gd name="connsiteY4" fmla="*/ 3248647 h 3896360"/>
              <a:gd name="connsiteX5" fmla="*/ 17655042 w 18317510"/>
              <a:gd name="connsiteY5" fmla="*/ 3896360 h 3896360"/>
              <a:gd name="connsiteX6" fmla="*/ 266228 w 18317510"/>
              <a:gd name="connsiteY6" fmla="*/ 3886200 h 3896360"/>
              <a:gd name="connsiteX7" fmla="*/ 14755 w 18317510"/>
              <a:gd name="connsiteY7" fmla="*/ 3248647 h 3896360"/>
              <a:gd name="connsiteX8" fmla="*/ 14755 w 18317510"/>
              <a:gd name="connsiteY8" fmla="*/ 657873 h 3896360"/>
              <a:gd name="connsiteX0" fmla="*/ 14755 w 18317510"/>
              <a:gd name="connsiteY0" fmla="*/ 657873 h 3906520"/>
              <a:gd name="connsiteX1" fmla="*/ 327188 w 18317510"/>
              <a:gd name="connsiteY1" fmla="*/ 20320 h 3906520"/>
              <a:gd name="connsiteX2" fmla="*/ 18051282 w 18317510"/>
              <a:gd name="connsiteY2" fmla="*/ 0 h 3906520"/>
              <a:gd name="connsiteX3" fmla="*/ 18302755 w 18317510"/>
              <a:gd name="connsiteY3" fmla="*/ 657873 h 3906520"/>
              <a:gd name="connsiteX4" fmla="*/ 18302755 w 18317510"/>
              <a:gd name="connsiteY4" fmla="*/ 3248647 h 3906520"/>
              <a:gd name="connsiteX5" fmla="*/ 18020802 w 18317510"/>
              <a:gd name="connsiteY5" fmla="*/ 3906520 h 3906520"/>
              <a:gd name="connsiteX6" fmla="*/ 266228 w 18317510"/>
              <a:gd name="connsiteY6" fmla="*/ 3886200 h 3906520"/>
              <a:gd name="connsiteX7" fmla="*/ 14755 w 18317510"/>
              <a:gd name="connsiteY7" fmla="*/ 3248647 h 3906520"/>
              <a:gd name="connsiteX8" fmla="*/ 14755 w 18317510"/>
              <a:gd name="connsiteY8" fmla="*/ 657873 h 390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17510" h="3906520">
                <a:moveTo>
                  <a:pt x="14755" y="657873"/>
                </a:moveTo>
                <a:cubicBezTo>
                  <a:pt x="14755" y="300151"/>
                  <a:pt x="-30534" y="20320"/>
                  <a:pt x="327188" y="20320"/>
                </a:cubicBezTo>
                <a:lnTo>
                  <a:pt x="18051282" y="0"/>
                </a:lnTo>
                <a:cubicBezTo>
                  <a:pt x="18409004" y="0"/>
                  <a:pt x="18302755" y="300151"/>
                  <a:pt x="18302755" y="657873"/>
                </a:cubicBezTo>
                <a:lnTo>
                  <a:pt x="18302755" y="3248647"/>
                </a:lnTo>
                <a:cubicBezTo>
                  <a:pt x="18302755" y="3606369"/>
                  <a:pt x="18378524" y="3906520"/>
                  <a:pt x="18020802" y="3906520"/>
                </a:cubicBezTo>
                <a:lnTo>
                  <a:pt x="266228" y="3886200"/>
                </a:lnTo>
                <a:cubicBezTo>
                  <a:pt x="-91494" y="3886200"/>
                  <a:pt x="14755" y="3606369"/>
                  <a:pt x="14755" y="3248647"/>
                </a:cubicBezTo>
                <a:lnTo>
                  <a:pt x="14755" y="657873"/>
                </a:lnTo>
                <a:close/>
              </a:path>
            </a:pathLst>
          </a:custGeom>
          <a:solidFill>
            <a:schemeClr val="bg1"/>
          </a:solidFill>
          <a:ln cap="sq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2">
            <a:extLst>
              <a:ext uri="{FF2B5EF4-FFF2-40B4-BE49-F238E27FC236}">
                <a16:creationId xmlns:a16="http://schemas.microsoft.com/office/drawing/2014/main" id="{6855EBDD-CDF0-0494-FF9E-761B973E498D}"/>
              </a:ext>
            </a:extLst>
          </p:cNvPr>
          <p:cNvSpPr txBox="1"/>
          <p:nvPr/>
        </p:nvSpPr>
        <p:spPr>
          <a:xfrm>
            <a:off x="0" y="4152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accent6">
                    <a:lumMod val="75000"/>
                  </a:schemeClr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FATORIAL DE UM NÚMERO</a:t>
            </a:r>
          </a:p>
        </p:txBody>
      </p:sp>
    </p:spTree>
    <p:extLst>
      <p:ext uri="{BB962C8B-B14F-4D97-AF65-F5344CB8AC3E}">
        <p14:creationId xmlns:p14="http://schemas.microsoft.com/office/powerpoint/2010/main" val="2102065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FE071-DC37-57A8-EA82-CF0F0F9B3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F69019B-1EF2-4576-B40D-3086E522C95F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E5C30CCD-7AFC-FF8E-46E3-BE87B7786213}"/>
              </a:ext>
            </a:extLst>
          </p:cNvPr>
          <p:cNvSpPr txBox="1"/>
          <p:nvPr/>
        </p:nvSpPr>
        <p:spPr>
          <a:xfrm>
            <a:off x="0" y="69991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FATORIAL DE UM NÚMERO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8B2BE8-ED6D-4D0A-86A7-B28AF7A3B756}"/>
              </a:ext>
            </a:extLst>
          </p:cNvPr>
          <p:cNvSpPr txBox="1"/>
          <p:nvPr/>
        </p:nvSpPr>
        <p:spPr>
          <a:xfrm>
            <a:off x="0" y="2628900"/>
            <a:ext cx="18288000" cy="3322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Quatro pessoas, Ana, Bruno, Carlos e Davi chegaram ao mesmo tempo em uma agência bancária que possui apenas um atendente. De quantas maneiras podemos formar uma fila entre eles, determinando assim a ordem em que eles serão atendidos?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83298-9D27-B6F7-15A8-336EDC668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870" y="6491457"/>
            <a:ext cx="7622259" cy="309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55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A13A4-F1D8-5000-5C4F-01186A7B2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3E9EB8-5223-EFA4-4A03-ED179247855D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CD231913-D8DF-68B4-F0F2-0EEBE45F051C}"/>
              </a:ext>
            </a:extLst>
          </p:cNvPr>
          <p:cNvSpPr txBox="1"/>
          <p:nvPr/>
        </p:nvSpPr>
        <p:spPr>
          <a:xfrm>
            <a:off x="0" y="69991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FATORIAL DE UM NÚMERO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97DD351-DF21-C978-BF1E-DE704E777BF9}"/>
              </a:ext>
            </a:extLst>
          </p:cNvPr>
          <p:cNvSpPr txBox="1"/>
          <p:nvPr/>
        </p:nvSpPr>
        <p:spPr>
          <a:xfrm>
            <a:off x="0" y="2628900"/>
            <a:ext cx="18288000" cy="415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Para organizar a fila, precisaremos fazer 4 escolhas. De fato, devemos escolher quem será a primeira, a segunda, a terceira e a quarta pessoa da fila. Podemos tomar essas decisões uma a uma, na ordem indicada. Pelo PFC, o número total de maneiras de formar a fila é igual a 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3FB451-520B-941F-18E7-6885782B5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7200900"/>
            <a:ext cx="5876927" cy="14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25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6BEE2-34D4-3D8A-F9AB-69EAFCFE5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AC9B15C-237B-6013-BE34-A8434DB8C5CB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8339ED26-95D1-5283-BE05-D9ED8782CDEC}"/>
              </a:ext>
            </a:extLst>
          </p:cNvPr>
          <p:cNvSpPr txBox="1"/>
          <p:nvPr/>
        </p:nvSpPr>
        <p:spPr>
          <a:xfrm>
            <a:off x="0" y="69991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FATORIAL DE UM NÚMERO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E9DC81-CBC7-CDE4-D33A-6664C9F11221}"/>
              </a:ext>
            </a:extLst>
          </p:cNvPr>
          <p:cNvSpPr txBox="1"/>
          <p:nvPr/>
        </p:nvSpPr>
        <p:spPr>
          <a:xfrm>
            <a:off x="0" y="2628900"/>
            <a:ext cx="18288000" cy="657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Dado um número natural n, o produto de todos os naturais de 1 até n, é chamado de fatorial de n e é representado em símbolos, por n! (onde lê-se n-fatorial). Assim, temos:</a:t>
            </a:r>
          </a:p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endParaRPr lang="pt-BR" sz="3600" dirty="0">
              <a:latin typeface="Roboto Mono" panose="00000009000000000000" pitchFamily="49" charset="0"/>
              <a:ea typeface="Roboto Mono" panose="00000009000000000000" pitchFamily="49" charset="0"/>
              <a:cs typeface="Roboto Medium" panose="02000000000000000000" pitchFamily="2" charset="0"/>
            </a:endParaRPr>
          </a:p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pt-BR" sz="3600" dirty="0">
              <a:latin typeface="Roboto Mono" panose="00000009000000000000" pitchFamily="49" charset="0"/>
              <a:ea typeface="Roboto Mono" panose="00000009000000000000" pitchFamily="49" charset="0"/>
              <a:cs typeface="Roboto Medium" panose="02000000000000000000" pitchFamily="2" charset="0"/>
            </a:endParaRPr>
          </a:p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Além disso, por convenção, definimos 0! = 1.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AA2756-E276-B6E8-A30F-469A0F2B4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6591300"/>
            <a:ext cx="7600217" cy="12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4DB327A-C954-583D-B1D7-9EAF285A98F8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51123641-EBBD-C296-4E56-A141D11CE1F1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ROTEIRO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DB0DBC-CAA4-37F6-2C3B-197E8AF22DA6}"/>
              </a:ext>
            </a:extLst>
          </p:cNvPr>
          <p:cNvSpPr txBox="1"/>
          <p:nvPr/>
        </p:nvSpPr>
        <p:spPr>
          <a:xfrm>
            <a:off x="-5080" y="3086100"/>
            <a:ext cx="18288000" cy="5694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8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PRINCÍPIO FUNDAMENTAL DA CONTAGEM</a:t>
            </a:r>
          </a:p>
          <a:p>
            <a:pPr marL="457200" indent="-457200">
              <a:lnSpc>
                <a:spcPct val="2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8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PERMUTAÇÃO</a:t>
            </a:r>
          </a:p>
          <a:p>
            <a:pPr marL="457200" indent="-457200">
              <a:lnSpc>
                <a:spcPct val="2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8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ARRANJO</a:t>
            </a:r>
          </a:p>
          <a:p>
            <a:pPr marL="457200" indent="-457200">
              <a:lnSpc>
                <a:spcPct val="2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8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COMBINAÇÃO</a:t>
            </a:r>
          </a:p>
        </p:txBody>
      </p:sp>
      <p:pic>
        <p:nvPicPr>
          <p:cNvPr id="2050" name="Picture 2" descr="Mafalda">
            <a:extLst>
              <a:ext uri="{FF2B5EF4-FFF2-40B4-BE49-F238E27FC236}">
                <a16:creationId xmlns:a16="http://schemas.microsoft.com/office/drawing/2014/main" id="{B307ED77-DE9D-1C27-95F8-145C36C57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2924175"/>
            <a:ext cx="5715000" cy="663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57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42B99E-AD05-AFD7-4F57-AE30E3A68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2385E67-EFCE-AB47-81F8-289AE20F9070}"/>
              </a:ext>
            </a:extLst>
          </p:cNvPr>
          <p:cNvSpPr/>
          <p:nvPr/>
        </p:nvSpPr>
        <p:spPr>
          <a:xfrm>
            <a:off x="-29510" y="2898575"/>
            <a:ext cx="18317510" cy="4226125"/>
          </a:xfrm>
          <a:custGeom>
            <a:avLst/>
            <a:gdLst>
              <a:gd name="connsiteX0" fmla="*/ 0 w 18288000"/>
              <a:gd name="connsiteY0" fmla="*/ 647713 h 3886200"/>
              <a:gd name="connsiteX1" fmla="*/ 647713 w 18288000"/>
              <a:gd name="connsiteY1" fmla="*/ 0 h 3886200"/>
              <a:gd name="connsiteX2" fmla="*/ 17640287 w 18288000"/>
              <a:gd name="connsiteY2" fmla="*/ 0 h 3886200"/>
              <a:gd name="connsiteX3" fmla="*/ 18288000 w 18288000"/>
              <a:gd name="connsiteY3" fmla="*/ 647713 h 3886200"/>
              <a:gd name="connsiteX4" fmla="*/ 18288000 w 18288000"/>
              <a:gd name="connsiteY4" fmla="*/ 3238487 h 3886200"/>
              <a:gd name="connsiteX5" fmla="*/ 17640287 w 18288000"/>
              <a:gd name="connsiteY5" fmla="*/ 3886200 h 3886200"/>
              <a:gd name="connsiteX6" fmla="*/ 647713 w 18288000"/>
              <a:gd name="connsiteY6" fmla="*/ 3886200 h 3886200"/>
              <a:gd name="connsiteX7" fmla="*/ 0 w 18288000"/>
              <a:gd name="connsiteY7" fmla="*/ 3238487 h 3886200"/>
              <a:gd name="connsiteX8" fmla="*/ 0 w 18288000"/>
              <a:gd name="connsiteY8" fmla="*/ 647713 h 3886200"/>
              <a:gd name="connsiteX0" fmla="*/ 1848 w 18289848"/>
              <a:gd name="connsiteY0" fmla="*/ 647713 h 3886200"/>
              <a:gd name="connsiteX1" fmla="*/ 314281 w 18289848"/>
              <a:gd name="connsiteY1" fmla="*/ 10160 h 3886200"/>
              <a:gd name="connsiteX2" fmla="*/ 17642135 w 18289848"/>
              <a:gd name="connsiteY2" fmla="*/ 0 h 3886200"/>
              <a:gd name="connsiteX3" fmla="*/ 18289848 w 18289848"/>
              <a:gd name="connsiteY3" fmla="*/ 647713 h 3886200"/>
              <a:gd name="connsiteX4" fmla="*/ 18289848 w 18289848"/>
              <a:gd name="connsiteY4" fmla="*/ 3238487 h 3886200"/>
              <a:gd name="connsiteX5" fmla="*/ 17642135 w 18289848"/>
              <a:gd name="connsiteY5" fmla="*/ 3886200 h 3886200"/>
              <a:gd name="connsiteX6" fmla="*/ 649561 w 18289848"/>
              <a:gd name="connsiteY6" fmla="*/ 3886200 h 3886200"/>
              <a:gd name="connsiteX7" fmla="*/ 1848 w 18289848"/>
              <a:gd name="connsiteY7" fmla="*/ 3238487 h 3886200"/>
              <a:gd name="connsiteX8" fmla="*/ 1848 w 18289848"/>
              <a:gd name="connsiteY8" fmla="*/ 647713 h 3886200"/>
              <a:gd name="connsiteX0" fmla="*/ 14755 w 18302755"/>
              <a:gd name="connsiteY0" fmla="*/ 647713 h 3886200"/>
              <a:gd name="connsiteX1" fmla="*/ 327188 w 18302755"/>
              <a:gd name="connsiteY1" fmla="*/ 10160 h 3886200"/>
              <a:gd name="connsiteX2" fmla="*/ 17655042 w 18302755"/>
              <a:gd name="connsiteY2" fmla="*/ 0 h 3886200"/>
              <a:gd name="connsiteX3" fmla="*/ 18302755 w 18302755"/>
              <a:gd name="connsiteY3" fmla="*/ 647713 h 3886200"/>
              <a:gd name="connsiteX4" fmla="*/ 18302755 w 18302755"/>
              <a:gd name="connsiteY4" fmla="*/ 3238487 h 3886200"/>
              <a:gd name="connsiteX5" fmla="*/ 17655042 w 18302755"/>
              <a:gd name="connsiteY5" fmla="*/ 3886200 h 3886200"/>
              <a:gd name="connsiteX6" fmla="*/ 266228 w 18302755"/>
              <a:gd name="connsiteY6" fmla="*/ 3876040 h 3886200"/>
              <a:gd name="connsiteX7" fmla="*/ 14755 w 18302755"/>
              <a:gd name="connsiteY7" fmla="*/ 3238487 h 3886200"/>
              <a:gd name="connsiteX8" fmla="*/ 14755 w 18302755"/>
              <a:gd name="connsiteY8" fmla="*/ 647713 h 3886200"/>
              <a:gd name="connsiteX0" fmla="*/ 14755 w 18317510"/>
              <a:gd name="connsiteY0" fmla="*/ 657873 h 3896360"/>
              <a:gd name="connsiteX1" fmla="*/ 327188 w 18317510"/>
              <a:gd name="connsiteY1" fmla="*/ 20320 h 3896360"/>
              <a:gd name="connsiteX2" fmla="*/ 18051282 w 18317510"/>
              <a:gd name="connsiteY2" fmla="*/ 0 h 3896360"/>
              <a:gd name="connsiteX3" fmla="*/ 18302755 w 18317510"/>
              <a:gd name="connsiteY3" fmla="*/ 657873 h 3896360"/>
              <a:gd name="connsiteX4" fmla="*/ 18302755 w 18317510"/>
              <a:gd name="connsiteY4" fmla="*/ 3248647 h 3896360"/>
              <a:gd name="connsiteX5" fmla="*/ 17655042 w 18317510"/>
              <a:gd name="connsiteY5" fmla="*/ 3896360 h 3896360"/>
              <a:gd name="connsiteX6" fmla="*/ 266228 w 18317510"/>
              <a:gd name="connsiteY6" fmla="*/ 3886200 h 3896360"/>
              <a:gd name="connsiteX7" fmla="*/ 14755 w 18317510"/>
              <a:gd name="connsiteY7" fmla="*/ 3248647 h 3896360"/>
              <a:gd name="connsiteX8" fmla="*/ 14755 w 18317510"/>
              <a:gd name="connsiteY8" fmla="*/ 657873 h 3896360"/>
              <a:gd name="connsiteX0" fmla="*/ 14755 w 18317510"/>
              <a:gd name="connsiteY0" fmla="*/ 657873 h 3906520"/>
              <a:gd name="connsiteX1" fmla="*/ 327188 w 18317510"/>
              <a:gd name="connsiteY1" fmla="*/ 20320 h 3906520"/>
              <a:gd name="connsiteX2" fmla="*/ 18051282 w 18317510"/>
              <a:gd name="connsiteY2" fmla="*/ 0 h 3906520"/>
              <a:gd name="connsiteX3" fmla="*/ 18302755 w 18317510"/>
              <a:gd name="connsiteY3" fmla="*/ 657873 h 3906520"/>
              <a:gd name="connsiteX4" fmla="*/ 18302755 w 18317510"/>
              <a:gd name="connsiteY4" fmla="*/ 3248647 h 3906520"/>
              <a:gd name="connsiteX5" fmla="*/ 18020802 w 18317510"/>
              <a:gd name="connsiteY5" fmla="*/ 3906520 h 3906520"/>
              <a:gd name="connsiteX6" fmla="*/ 266228 w 18317510"/>
              <a:gd name="connsiteY6" fmla="*/ 3886200 h 3906520"/>
              <a:gd name="connsiteX7" fmla="*/ 14755 w 18317510"/>
              <a:gd name="connsiteY7" fmla="*/ 3248647 h 3906520"/>
              <a:gd name="connsiteX8" fmla="*/ 14755 w 18317510"/>
              <a:gd name="connsiteY8" fmla="*/ 657873 h 390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17510" h="3906520">
                <a:moveTo>
                  <a:pt x="14755" y="657873"/>
                </a:moveTo>
                <a:cubicBezTo>
                  <a:pt x="14755" y="300151"/>
                  <a:pt x="-30534" y="20320"/>
                  <a:pt x="327188" y="20320"/>
                </a:cubicBezTo>
                <a:lnTo>
                  <a:pt x="18051282" y="0"/>
                </a:lnTo>
                <a:cubicBezTo>
                  <a:pt x="18409004" y="0"/>
                  <a:pt x="18302755" y="300151"/>
                  <a:pt x="18302755" y="657873"/>
                </a:cubicBezTo>
                <a:lnTo>
                  <a:pt x="18302755" y="3248647"/>
                </a:lnTo>
                <a:cubicBezTo>
                  <a:pt x="18302755" y="3606369"/>
                  <a:pt x="18378524" y="3906520"/>
                  <a:pt x="18020802" y="3906520"/>
                </a:cubicBezTo>
                <a:lnTo>
                  <a:pt x="266228" y="3886200"/>
                </a:lnTo>
                <a:cubicBezTo>
                  <a:pt x="-91494" y="3886200"/>
                  <a:pt x="14755" y="3606369"/>
                  <a:pt x="14755" y="3248647"/>
                </a:cubicBezTo>
                <a:lnTo>
                  <a:pt x="14755" y="657873"/>
                </a:lnTo>
                <a:close/>
              </a:path>
            </a:pathLst>
          </a:custGeom>
          <a:solidFill>
            <a:schemeClr val="bg1"/>
          </a:solidFill>
          <a:ln cap="sq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2">
            <a:extLst>
              <a:ext uri="{FF2B5EF4-FFF2-40B4-BE49-F238E27FC236}">
                <a16:creationId xmlns:a16="http://schemas.microsoft.com/office/drawing/2014/main" id="{DD66C670-1AF1-A2A0-C89D-24063CCB08DC}"/>
              </a:ext>
            </a:extLst>
          </p:cNvPr>
          <p:cNvSpPr txBox="1"/>
          <p:nvPr/>
        </p:nvSpPr>
        <p:spPr>
          <a:xfrm>
            <a:off x="0" y="442814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accent6">
                    <a:lumMod val="75000"/>
                  </a:schemeClr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PRATIQUE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408509-0163-2E26-6ECE-92B059FC688B}"/>
              </a:ext>
            </a:extLst>
          </p:cNvPr>
          <p:cNvSpPr txBox="1"/>
          <p:nvPr/>
        </p:nvSpPr>
        <p:spPr>
          <a:xfrm>
            <a:off x="4548674" y="4956501"/>
            <a:ext cx="9171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effectLst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644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4827E-CF56-5080-DCFC-8F815D0B0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6CB31FD-35DA-8DEA-F927-470C825EA3FA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3E564C95-C5B2-EBCA-C7CD-0D4E4B5F9B39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PRATIQUE 04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2E83513-BF9A-8CA6-4D7E-3FA5CAB6B23D}"/>
                  </a:ext>
                </a:extLst>
              </p:cNvPr>
              <p:cNvSpPr txBox="1"/>
              <p:nvPr/>
            </p:nvSpPr>
            <p:spPr>
              <a:xfrm>
                <a:off x="0" y="2628900"/>
                <a:ext cx="18288000" cy="850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200000"/>
                  </a:lnSpc>
                  <a:buClr>
                    <a:schemeClr val="accent6">
                      <a:lumMod val="75000"/>
                    </a:schemeClr>
                  </a:buClr>
                </a:pPr>
                <a:r>
                  <a:rPr lang="pt-BR" sz="3600" dirty="0">
                    <a:latin typeface="Roboto Mono" panose="00000009000000000000" pitchFamily="49" charset="0"/>
                    <a:ea typeface="Roboto Mono" panose="00000009000000000000" pitchFamily="49" charset="0"/>
                    <a:cs typeface="Roboto Medium" panose="02000000000000000000" pitchFamily="2" charset="0"/>
                  </a:rPr>
                  <a:t>Simplifique as seguintes expressões:</a:t>
                </a:r>
              </a:p>
              <a:p>
                <a:pPr algn="just">
                  <a:lnSpc>
                    <a:spcPct val="200000"/>
                  </a:lnSpc>
                  <a:buClr>
                    <a:schemeClr val="accent6">
                      <a:lumMod val="75000"/>
                    </a:schemeClr>
                  </a:buClr>
                </a:pPr>
                <a:r>
                  <a:rPr lang="pt-BR" sz="3600" dirty="0">
                    <a:latin typeface="Roboto Mono" panose="00000009000000000000" pitchFamily="49" charset="0"/>
                    <a:ea typeface="Roboto Mono" panose="00000009000000000000" pitchFamily="49" charset="0"/>
                    <a:cs typeface="Roboto Medium" panose="02000000000000000000" pitchFamily="2" charset="0"/>
                  </a:rPr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  <a:ea typeface="Roboto Mono" panose="00000009000000000000" pitchFamily="49" charset="0"/>
                            <a:cs typeface="Roboto Medium" panose="02000000000000000000" pitchFamily="2" charset="0"/>
                          </a:rPr>
                        </m:ctrlPr>
                      </m:fPr>
                      <m:num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Roboto Mono" panose="00000009000000000000" pitchFamily="49" charset="0"/>
                            <a:cs typeface="Roboto Medium" panose="02000000000000000000" pitchFamily="2" charset="0"/>
                          </a:rPr>
                          <m:t>20!</m:t>
                        </m:r>
                      </m:num>
                      <m:den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Roboto Mono" panose="00000009000000000000" pitchFamily="49" charset="0"/>
                            <a:cs typeface="Roboto Medium" panose="02000000000000000000" pitchFamily="2" charset="0"/>
                          </a:rPr>
                          <m:t>18!</m:t>
                        </m:r>
                      </m:den>
                    </m:f>
                    <m:r>
                      <a:rPr lang="pt-BR" sz="3600" b="0" i="0" smtClean="0">
                        <a:latin typeface="Cambria Math" panose="02040503050406030204" pitchFamily="18" charset="0"/>
                        <a:ea typeface="Roboto Mono" panose="00000009000000000000" pitchFamily="49" charset="0"/>
                        <a:cs typeface="Roboto Medium" panose="02000000000000000000" pitchFamily="2" charset="0"/>
                      </a:rPr>
                      <m:t>= ?</m:t>
                    </m:r>
                  </m:oMath>
                </a14:m>
                <a:endParaRPr lang="pt-BR" sz="3600" dirty="0">
                  <a:latin typeface="Roboto Mono" panose="00000009000000000000" pitchFamily="49" charset="0"/>
                  <a:ea typeface="Roboto Mono" panose="00000009000000000000" pitchFamily="49" charset="0"/>
                  <a:cs typeface="Roboto Medium" panose="02000000000000000000" pitchFamily="2" charset="0"/>
                </a:endParaRPr>
              </a:p>
              <a:p>
                <a:pPr algn="just">
                  <a:lnSpc>
                    <a:spcPct val="200000"/>
                  </a:lnSpc>
                  <a:buClr>
                    <a:schemeClr val="accent6">
                      <a:lumMod val="75000"/>
                    </a:schemeClr>
                  </a:buClr>
                </a:pPr>
                <a:r>
                  <a:rPr lang="pt-BR" sz="3600" dirty="0">
                    <a:latin typeface="Roboto Mono" panose="00000009000000000000" pitchFamily="49" charset="0"/>
                    <a:ea typeface="Roboto Mono" panose="00000009000000000000" pitchFamily="49" charset="0"/>
                    <a:cs typeface="Roboto Medium" panose="02000000000000000000" pitchFamily="2" charset="0"/>
                  </a:rPr>
                  <a:t>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  <a:ea typeface="Roboto Mono" panose="00000009000000000000" pitchFamily="49" charset="0"/>
                            <a:cs typeface="Roboto Medium" panose="02000000000000000000" pitchFamily="2" charset="0"/>
                          </a:rPr>
                        </m:ctrlPr>
                      </m:fPr>
                      <m:num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Roboto Mono" panose="00000009000000000000" pitchFamily="49" charset="0"/>
                            <a:cs typeface="Roboto Medium" panose="02000000000000000000" pitchFamily="2" charset="0"/>
                          </a:rPr>
                          <m:t>1</m:t>
                        </m:r>
                      </m:num>
                      <m:den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Roboto Mono" panose="00000009000000000000" pitchFamily="49" charset="0"/>
                            <a:cs typeface="Roboto Medium" panose="02000000000000000000" pitchFamily="2" charset="0"/>
                          </a:rPr>
                          <m:t>5!</m:t>
                        </m:r>
                      </m:den>
                    </m:f>
                    <m:r>
                      <a:rPr lang="pt-BR" sz="3600" b="0" i="1" smtClean="0">
                        <a:latin typeface="Cambria Math" panose="02040503050406030204" pitchFamily="18" charset="0"/>
                        <a:ea typeface="Roboto Mono" panose="00000009000000000000" pitchFamily="49" charset="0"/>
                        <a:cs typeface="Roboto Medium" panose="02000000000000000000" pitchFamily="2" charset="0"/>
                      </a:rPr>
                      <m:t> − </m:t>
                    </m:r>
                    <m:f>
                      <m:fPr>
                        <m:ctrlPr>
                          <a:rPr lang="pt-BR" sz="3600" b="0" i="1" smtClean="0">
                            <a:latin typeface="Cambria Math" panose="02040503050406030204" pitchFamily="18" charset="0"/>
                            <a:ea typeface="Roboto Mono" panose="00000009000000000000" pitchFamily="49" charset="0"/>
                            <a:cs typeface="Roboto Medium" panose="02000000000000000000" pitchFamily="2" charset="0"/>
                          </a:rPr>
                        </m:ctrlPr>
                      </m:fPr>
                      <m:num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Roboto Mono" panose="00000009000000000000" pitchFamily="49" charset="0"/>
                            <a:cs typeface="Roboto Medium" panose="02000000000000000000" pitchFamily="2" charset="0"/>
                          </a:rPr>
                          <m:t>1</m:t>
                        </m:r>
                      </m:num>
                      <m:den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Roboto Mono" panose="00000009000000000000" pitchFamily="49" charset="0"/>
                            <a:cs typeface="Roboto Medium" panose="02000000000000000000" pitchFamily="2" charset="0"/>
                          </a:rPr>
                          <m:t>6!</m:t>
                        </m:r>
                      </m:den>
                    </m:f>
                    <m:r>
                      <a:rPr lang="pt-BR" sz="3600" b="0" i="1" smtClean="0">
                        <a:latin typeface="Cambria Math" panose="02040503050406030204" pitchFamily="18" charset="0"/>
                        <a:ea typeface="Roboto Mono" panose="00000009000000000000" pitchFamily="49" charset="0"/>
                        <a:cs typeface="Roboto Medium" panose="02000000000000000000" pitchFamily="2" charset="0"/>
                      </a:rPr>
                      <m:t>= ?</m:t>
                    </m:r>
                  </m:oMath>
                </a14:m>
                <a:endParaRPr lang="pt-BR" sz="3600" dirty="0">
                  <a:latin typeface="Roboto Mono" panose="00000009000000000000" pitchFamily="49" charset="0"/>
                  <a:ea typeface="Roboto Mono" panose="00000009000000000000" pitchFamily="49" charset="0"/>
                  <a:cs typeface="Roboto Medium" panose="02000000000000000000" pitchFamily="2" charset="0"/>
                </a:endParaRPr>
              </a:p>
              <a:p>
                <a:pPr algn="just">
                  <a:lnSpc>
                    <a:spcPct val="200000"/>
                  </a:lnSpc>
                  <a:buClr>
                    <a:schemeClr val="accent6">
                      <a:lumMod val="75000"/>
                    </a:schemeClr>
                  </a:buClr>
                </a:pPr>
                <a:r>
                  <a:rPr lang="pt-BR" sz="3600" dirty="0">
                    <a:latin typeface="Roboto Mono" panose="00000009000000000000" pitchFamily="49" charset="0"/>
                    <a:ea typeface="Roboto Mono" panose="00000009000000000000" pitchFamily="49" charset="0"/>
                    <a:cs typeface="Roboto Medium" panose="02000000000000000000" pitchFamily="2" charset="0"/>
                  </a:rPr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  <a:ea typeface="Roboto Mono" panose="00000009000000000000" pitchFamily="49" charset="0"/>
                            <a:cs typeface="Roboto Medium" panose="02000000000000000000" pitchFamily="2" charset="0"/>
                          </a:rPr>
                        </m:ctrlPr>
                      </m:fPr>
                      <m:num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Roboto Mono" panose="00000009000000000000" pitchFamily="49" charset="0"/>
                            <a:cs typeface="Roboto Medium" panose="02000000000000000000" pitchFamily="2" charset="0"/>
                          </a:rPr>
                          <m:t>6!</m:t>
                        </m:r>
                      </m:num>
                      <m:den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Roboto Mono" panose="00000009000000000000" pitchFamily="49" charset="0"/>
                            <a:cs typeface="Roboto Medium" panose="02000000000000000000" pitchFamily="2" charset="0"/>
                          </a:rPr>
                          <m:t>4!−5!</m:t>
                        </m:r>
                      </m:den>
                    </m:f>
                    <m:r>
                      <a:rPr lang="pt-BR" sz="3600" b="0" i="1" smtClean="0">
                        <a:latin typeface="Cambria Math" panose="02040503050406030204" pitchFamily="18" charset="0"/>
                        <a:ea typeface="Roboto Mono" panose="00000009000000000000" pitchFamily="49" charset="0"/>
                        <a:cs typeface="Roboto Medium" panose="02000000000000000000" pitchFamily="2" charset="0"/>
                      </a:rPr>
                      <m:t>= ?</m:t>
                    </m:r>
                  </m:oMath>
                </a14:m>
                <a:endParaRPr lang="pt-BR" sz="3600" b="0" dirty="0">
                  <a:latin typeface="Roboto Mono" panose="00000009000000000000" pitchFamily="49" charset="0"/>
                  <a:ea typeface="Roboto Mono" panose="00000009000000000000" pitchFamily="49" charset="0"/>
                  <a:cs typeface="Roboto Medium" panose="02000000000000000000" pitchFamily="2" charset="0"/>
                </a:endParaRPr>
              </a:p>
              <a:p>
                <a:pPr algn="just">
                  <a:lnSpc>
                    <a:spcPct val="200000"/>
                  </a:lnSpc>
                  <a:buClr>
                    <a:schemeClr val="accent6">
                      <a:lumMod val="75000"/>
                    </a:schemeClr>
                  </a:buClr>
                </a:pPr>
                <a:r>
                  <a:rPr lang="pt-BR" sz="3600" dirty="0">
                    <a:latin typeface="Roboto Mono" panose="00000009000000000000" pitchFamily="49" charset="0"/>
                    <a:ea typeface="Roboto Mono" panose="00000009000000000000" pitchFamily="49" charset="0"/>
                    <a:cs typeface="Roboto Medium" panose="02000000000000000000" pitchFamily="2" charset="0"/>
                  </a:rPr>
                  <a:t>(d)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  <a:ea typeface="Roboto Mono" panose="00000009000000000000" pitchFamily="49" charset="0"/>
                            <a:cs typeface="Roboto Medium" panose="02000000000000000000" pitchFamily="2" charset="0"/>
                          </a:rPr>
                        </m:ctrlPr>
                      </m:fPr>
                      <m:num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Roboto Mono" panose="00000009000000000000" pitchFamily="49" charset="0"/>
                            <a:cs typeface="Roboto Medium" panose="02000000000000000000" pitchFamily="2" charset="0"/>
                          </a:rPr>
                          <m:t>10!</m:t>
                        </m:r>
                      </m:num>
                      <m:den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Roboto Mono" panose="00000009000000000000" pitchFamily="49" charset="0"/>
                            <a:cs typeface="Roboto Medium" panose="02000000000000000000" pitchFamily="2" charset="0"/>
                          </a:rPr>
                          <m:t>7!−3!</m:t>
                        </m:r>
                      </m:den>
                    </m:f>
                    <m:r>
                      <a:rPr lang="pt-BR" sz="3600" b="0" i="1" smtClean="0">
                        <a:latin typeface="Cambria Math" panose="02040503050406030204" pitchFamily="18" charset="0"/>
                        <a:ea typeface="Roboto Mono" panose="00000009000000000000" pitchFamily="49" charset="0"/>
                        <a:cs typeface="Roboto Medium" panose="02000000000000000000" pitchFamily="2" charset="0"/>
                      </a:rPr>
                      <m:t>= ?</m:t>
                    </m:r>
                  </m:oMath>
                </a14:m>
                <a:endParaRPr lang="pt-BR" sz="3600" dirty="0">
                  <a:latin typeface="Roboto Mono" panose="00000009000000000000" pitchFamily="49" charset="0"/>
                  <a:ea typeface="Roboto Mono" panose="00000009000000000000" pitchFamily="49" charset="0"/>
                  <a:cs typeface="Roboto Medium" panose="02000000000000000000" pitchFamily="2" charset="0"/>
                </a:endParaRPr>
              </a:p>
              <a:p>
                <a:pPr algn="just">
                  <a:lnSpc>
                    <a:spcPct val="200000"/>
                  </a:lnSpc>
                  <a:buClr>
                    <a:schemeClr val="accent6">
                      <a:lumMod val="75000"/>
                    </a:schemeClr>
                  </a:buClr>
                </a:pPr>
                <a:endParaRPr lang="pt-BR" sz="3600" dirty="0">
                  <a:latin typeface="Roboto Mono" panose="00000009000000000000" pitchFamily="49" charset="0"/>
                  <a:ea typeface="Roboto Mono" panose="00000009000000000000" pitchFamily="49" charset="0"/>
                  <a:cs typeface="Roboto Medium" panose="02000000000000000000" pitchFamily="2" charset="0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2E83513-BF9A-8CA6-4D7E-3FA5CAB6B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28900"/>
                <a:ext cx="18288000" cy="8501110"/>
              </a:xfrm>
              <a:prstGeom prst="rect">
                <a:avLst/>
              </a:prstGeo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155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5BB094-C53F-214B-B664-045FE7D96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BAF2B02-7CF4-6383-A9AC-5C6948910D99}"/>
              </a:ext>
            </a:extLst>
          </p:cNvPr>
          <p:cNvSpPr/>
          <p:nvPr/>
        </p:nvSpPr>
        <p:spPr>
          <a:xfrm>
            <a:off x="-29510" y="2898575"/>
            <a:ext cx="18317510" cy="4226125"/>
          </a:xfrm>
          <a:custGeom>
            <a:avLst/>
            <a:gdLst>
              <a:gd name="connsiteX0" fmla="*/ 0 w 18288000"/>
              <a:gd name="connsiteY0" fmla="*/ 647713 h 3886200"/>
              <a:gd name="connsiteX1" fmla="*/ 647713 w 18288000"/>
              <a:gd name="connsiteY1" fmla="*/ 0 h 3886200"/>
              <a:gd name="connsiteX2" fmla="*/ 17640287 w 18288000"/>
              <a:gd name="connsiteY2" fmla="*/ 0 h 3886200"/>
              <a:gd name="connsiteX3" fmla="*/ 18288000 w 18288000"/>
              <a:gd name="connsiteY3" fmla="*/ 647713 h 3886200"/>
              <a:gd name="connsiteX4" fmla="*/ 18288000 w 18288000"/>
              <a:gd name="connsiteY4" fmla="*/ 3238487 h 3886200"/>
              <a:gd name="connsiteX5" fmla="*/ 17640287 w 18288000"/>
              <a:gd name="connsiteY5" fmla="*/ 3886200 h 3886200"/>
              <a:gd name="connsiteX6" fmla="*/ 647713 w 18288000"/>
              <a:gd name="connsiteY6" fmla="*/ 3886200 h 3886200"/>
              <a:gd name="connsiteX7" fmla="*/ 0 w 18288000"/>
              <a:gd name="connsiteY7" fmla="*/ 3238487 h 3886200"/>
              <a:gd name="connsiteX8" fmla="*/ 0 w 18288000"/>
              <a:gd name="connsiteY8" fmla="*/ 647713 h 3886200"/>
              <a:gd name="connsiteX0" fmla="*/ 1848 w 18289848"/>
              <a:gd name="connsiteY0" fmla="*/ 647713 h 3886200"/>
              <a:gd name="connsiteX1" fmla="*/ 314281 w 18289848"/>
              <a:gd name="connsiteY1" fmla="*/ 10160 h 3886200"/>
              <a:gd name="connsiteX2" fmla="*/ 17642135 w 18289848"/>
              <a:gd name="connsiteY2" fmla="*/ 0 h 3886200"/>
              <a:gd name="connsiteX3" fmla="*/ 18289848 w 18289848"/>
              <a:gd name="connsiteY3" fmla="*/ 647713 h 3886200"/>
              <a:gd name="connsiteX4" fmla="*/ 18289848 w 18289848"/>
              <a:gd name="connsiteY4" fmla="*/ 3238487 h 3886200"/>
              <a:gd name="connsiteX5" fmla="*/ 17642135 w 18289848"/>
              <a:gd name="connsiteY5" fmla="*/ 3886200 h 3886200"/>
              <a:gd name="connsiteX6" fmla="*/ 649561 w 18289848"/>
              <a:gd name="connsiteY6" fmla="*/ 3886200 h 3886200"/>
              <a:gd name="connsiteX7" fmla="*/ 1848 w 18289848"/>
              <a:gd name="connsiteY7" fmla="*/ 3238487 h 3886200"/>
              <a:gd name="connsiteX8" fmla="*/ 1848 w 18289848"/>
              <a:gd name="connsiteY8" fmla="*/ 647713 h 3886200"/>
              <a:gd name="connsiteX0" fmla="*/ 14755 w 18302755"/>
              <a:gd name="connsiteY0" fmla="*/ 647713 h 3886200"/>
              <a:gd name="connsiteX1" fmla="*/ 327188 w 18302755"/>
              <a:gd name="connsiteY1" fmla="*/ 10160 h 3886200"/>
              <a:gd name="connsiteX2" fmla="*/ 17655042 w 18302755"/>
              <a:gd name="connsiteY2" fmla="*/ 0 h 3886200"/>
              <a:gd name="connsiteX3" fmla="*/ 18302755 w 18302755"/>
              <a:gd name="connsiteY3" fmla="*/ 647713 h 3886200"/>
              <a:gd name="connsiteX4" fmla="*/ 18302755 w 18302755"/>
              <a:gd name="connsiteY4" fmla="*/ 3238487 h 3886200"/>
              <a:gd name="connsiteX5" fmla="*/ 17655042 w 18302755"/>
              <a:gd name="connsiteY5" fmla="*/ 3886200 h 3886200"/>
              <a:gd name="connsiteX6" fmla="*/ 266228 w 18302755"/>
              <a:gd name="connsiteY6" fmla="*/ 3876040 h 3886200"/>
              <a:gd name="connsiteX7" fmla="*/ 14755 w 18302755"/>
              <a:gd name="connsiteY7" fmla="*/ 3238487 h 3886200"/>
              <a:gd name="connsiteX8" fmla="*/ 14755 w 18302755"/>
              <a:gd name="connsiteY8" fmla="*/ 647713 h 3886200"/>
              <a:gd name="connsiteX0" fmla="*/ 14755 w 18317510"/>
              <a:gd name="connsiteY0" fmla="*/ 657873 h 3896360"/>
              <a:gd name="connsiteX1" fmla="*/ 327188 w 18317510"/>
              <a:gd name="connsiteY1" fmla="*/ 20320 h 3896360"/>
              <a:gd name="connsiteX2" fmla="*/ 18051282 w 18317510"/>
              <a:gd name="connsiteY2" fmla="*/ 0 h 3896360"/>
              <a:gd name="connsiteX3" fmla="*/ 18302755 w 18317510"/>
              <a:gd name="connsiteY3" fmla="*/ 657873 h 3896360"/>
              <a:gd name="connsiteX4" fmla="*/ 18302755 w 18317510"/>
              <a:gd name="connsiteY4" fmla="*/ 3248647 h 3896360"/>
              <a:gd name="connsiteX5" fmla="*/ 17655042 w 18317510"/>
              <a:gd name="connsiteY5" fmla="*/ 3896360 h 3896360"/>
              <a:gd name="connsiteX6" fmla="*/ 266228 w 18317510"/>
              <a:gd name="connsiteY6" fmla="*/ 3886200 h 3896360"/>
              <a:gd name="connsiteX7" fmla="*/ 14755 w 18317510"/>
              <a:gd name="connsiteY7" fmla="*/ 3248647 h 3896360"/>
              <a:gd name="connsiteX8" fmla="*/ 14755 w 18317510"/>
              <a:gd name="connsiteY8" fmla="*/ 657873 h 3896360"/>
              <a:gd name="connsiteX0" fmla="*/ 14755 w 18317510"/>
              <a:gd name="connsiteY0" fmla="*/ 657873 h 3906520"/>
              <a:gd name="connsiteX1" fmla="*/ 327188 w 18317510"/>
              <a:gd name="connsiteY1" fmla="*/ 20320 h 3906520"/>
              <a:gd name="connsiteX2" fmla="*/ 18051282 w 18317510"/>
              <a:gd name="connsiteY2" fmla="*/ 0 h 3906520"/>
              <a:gd name="connsiteX3" fmla="*/ 18302755 w 18317510"/>
              <a:gd name="connsiteY3" fmla="*/ 657873 h 3906520"/>
              <a:gd name="connsiteX4" fmla="*/ 18302755 w 18317510"/>
              <a:gd name="connsiteY4" fmla="*/ 3248647 h 3906520"/>
              <a:gd name="connsiteX5" fmla="*/ 18020802 w 18317510"/>
              <a:gd name="connsiteY5" fmla="*/ 3906520 h 3906520"/>
              <a:gd name="connsiteX6" fmla="*/ 266228 w 18317510"/>
              <a:gd name="connsiteY6" fmla="*/ 3886200 h 3906520"/>
              <a:gd name="connsiteX7" fmla="*/ 14755 w 18317510"/>
              <a:gd name="connsiteY7" fmla="*/ 3248647 h 3906520"/>
              <a:gd name="connsiteX8" fmla="*/ 14755 w 18317510"/>
              <a:gd name="connsiteY8" fmla="*/ 657873 h 390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17510" h="3906520">
                <a:moveTo>
                  <a:pt x="14755" y="657873"/>
                </a:moveTo>
                <a:cubicBezTo>
                  <a:pt x="14755" y="300151"/>
                  <a:pt x="-30534" y="20320"/>
                  <a:pt x="327188" y="20320"/>
                </a:cubicBezTo>
                <a:lnTo>
                  <a:pt x="18051282" y="0"/>
                </a:lnTo>
                <a:cubicBezTo>
                  <a:pt x="18409004" y="0"/>
                  <a:pt x="18302755" y="300151"/>
                  <a:pt x="18302755" y="657873"/>
                </a:cubicBezTo>
                <a:lnTo>
                  <a:pt x="18302755" y="3248647"/>
                </a:lnTo>
                <a:cubicBezTo>
                  <a:pt x="18302755" y="3606369"/>
                  <a:pt x="18378524" y="3906520"/>
                  <a:pt x="18020802" y="3906520"/>
                </a:cubicBezTo>
                <a:lnTo>
                  <a:pt x="266228" y="3886200"/>
                </a:lnTo>
                <a:cubicBezTo>
                  <a:pt x="-91494" y="3886200"/>
                  <a:pt x="14755" y="3606369"/>
                  <a:pt x="14755" y="3248647"/>
                </a:cubicBezTo>
                <a:lnTo>
                  <a:pt x="14755" y="657873"/>
                </a:lnTo>
                <a:close/>
              </a:path>
            </a:pathLst>
          </a:custGeom>
          <a:solidFill>
            <a:schemeClr val="bg1"/>
          </a:solidFill>
          <a:ln cap="sq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2">
            <a:extLst>
              <a:ext uri="{FF2B5EF4-FFF2-40B4-BE49-F238E27FC236}">
                <a16:creationId xmlns:a16="http://schemas.microsoft.com/office/drawing/2014/main" id="{40ED154D-32A3-7258-1E5D-2B12E1258B3A}"/>
              </a:ext>
            </a:extLst>
          </p:cNvPr>
          <p:cNvSpPr txBox="1"/>
          <p:nvPr/>
        </p:nvSpPr>
        <p:spPr>
          <a:xfrm>
            <a:off x="0" y="4152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accent6">
                    <a:lumMod val="75000"/>
                  </a:schemeClr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PERMUTAÇÃO SIMPLES</a:t>
            </a:r>
          </a:p>
        </p:txBody>
      </p:sp>
    </p:spTree>
    <p:extLst>
      <p:ext uri="{BB962C8B-B14F-4D97-AF65-F5344CB8AC3E}">
        <p14:creationId xmlns:p14="http://schemas.microsoft.com/office/powerpoint/2010/main" val="2283714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43D62-29B9-62A7-3EED-6F4ED2654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51C33DF-9CD9-A5AF-7CAB-35B78FAD5274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D89FFA51-1277-FC65-051E-894868E7B419}"/>
              </a:ext>
            </a:extLst>
          </p:cNvPr>
          <p:cNvSpPr txBox="1"/>
          <p:nvPr/>
        </p:nvSpPr>
        <p:spPr>
          <a:xfrm>
            <a:off x="0" y="69991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PERMUTAÇÃO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088AF4-5073-8D94-B883-56F03C2C8EE1}"/>
              </a:ext>
            </a:extLst>
          </p:cNvPr>
          <p:cNvSpPr txBox="1"/>
          <p:nvPr/>
        </p:nvSpPr>
        <p:spPr>
          <a:xfrm>
            <a:off x="0" y="2628900"/>
            <a:ext cx="18288000" cy="768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A noção de permutação está ligada ao ato de permutar, ou seja, reordenar um grupo de objetos. Dado um conjunto finito A, uma permutação dos elementos de A é uma sequência, na qual cada elemento de A aparece exatamente uma vez. Por exemplo, considere o conjunto A = {1,2,3}. Note que existem 6 permutações dos elementos de N, a saber: {1,2,3}, {1,3,2}, {2,1,3}, {2,3,1}, {3,2,1} e {3,1,2}.</a:t>
            </a:r>
          </a:p>
        </p:txBody>
      </p:sp>
    </p:spTree>
    <p:extLst>
      <p:ext uri="{BB962C8B-B14F-4D97-AF65-F5344CB8AC3E}">
        <p14:creationId xmlns:p14="http://schemas.microsoft.com/office/powerpoint/2010/main" val="4011929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56B73-A2CB-68BC-222E-EB1D251CA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26829B0-912F-5B34-7C4F-8B21C1EA6791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FB1BE02B-82FD-FD87-2205-D678E9BBC556}"/>
              </a:ext>
            </a:extLst>
          </p:cNvPr>
          <p:cNvSpPr txBox="1"/>
          <p:nvPr/>
        </p:nvSpPr>
        <p:spPr>
          <a:xfrm>
            <a:off x="0" y="69991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PERMUTAÇÃO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88FE42D-319D-C04D-EFF0-DC7BCC858F40}"/>
                  </a:ext>
                </a:extLst>
              </p:cNvPr>
              <p:cNvSpPr txBox="1"/>
              <p:nvPr/>
            </p:nvSpPr>
            <p:spPr>
              <a:xfrm>
                <a:off x="0" y="2628900"/>
                <a:ext cx="18288000" cy="5469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lnSpc>
                    <a:spcPct val="200000"/>
                  </a:lnSpc>
                  <a:buClr>
                    <a:schemeClr val="accent6">
                      <a:lumMod val="75000"/>
                    </a:schemeClr>
                  </a:buClr>
                  <a:buFont typeface="Wingdings" panose="05000000000000000000" pitchFamily="2" charset="2"/>
                  <a:buChar char="v"/>
                </a:pPr>
                <a:r>
                  <a:rPr lang="pt-BR" sz="3600" dirty="0">
                    <a:latin typeface="Roboto Mono" panose="00000009000000000000" pitchFamily="49" charset="0"/>
                    <a:ea typeface="Roboto Mono" panose="00000009000000000000" pitchFamily="49" charset="0"/>
                    <a:cs typeface="Roboto Medium" panose="02000000000000000000" pitchFamily="2" charset="0"/>
                  </a:rPr>
                  <a:t>Na matemática, a quantidade de permutações de um conjunto com n elementos é frequentemente representada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 smtClean="0">
                            <a:latin typeface="Cambria Math" panose="02040503050406030204" pitchFamily="18" charset="0"/>
                            <a:ea typeface="Roboto Mono" panose="00000009000000000000" pitchFamily="49" charset="0"/>
                            <a:cs typeface="Roboto Medium" panose="02000000000000000000" pitchFamily="2" charset="0"/>
                          </a:rPr>
                        </m:ctrlPr>
                      </m:sSubPr>
                      <m:e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Roboto Mono" panose="00000009000000000000" pitchFamily="49" charset="0"/>
                            <a:cs typeface="Roboto Medium" panose="02000000000000000000" pitchFamily="2" charset="0"/>
                          </a:rPr>
                          <m:t>𝑃</m:t>
                        </m:r>
                      </m:e>
                      <m:sub>
                        <m:r>
                          <a:rPr lang="pt-BR" sz="3600" b="0" i="1" smtClean="0">
                            <a:latin typeface="Cambria Math" panose="02040503050406030204" pitchFamily="18" charset="0"/>
                            <a:ea typeface="Roboto Mono" panose="00000009000000000000" pitchFamily="49" charset="0"/>
                            <a:cs typeface="Roboto Medium" panose="02000000000000000000" pitchFamily="2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sz="3600" dirty="0">
                    <a:latin typeface="Roboto Mono" panose="00000009000000000000" pitchFamily="49" charset="0"/>
                    <a:ea typeface="Roboto Mono" panose="00000009000000000000" pitchFamily="49" charset="0"/>
                    <a:cs typeface="Roboto Medium" panose="02000000000000000000" pitchFamily="2" charset="0"/>
                  </a:rPr>
                  <a:t>. Claramente, a quantidade de permutações dos elementos de um conjunto finito é igual ao número de maneiras de dispor tais elementos em uma fila, logo concluímos que: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latin typeface="Cambria Math" panose="02040503050406030204" pitchFamily="18" charset="0"/>
                            <a:ea typeface="Roboto Mono" panose="00000009000000000000" pitchFamily="49" charset="0"/>
                            <a:cs typeface="Roboto Medium" panose="02000000000000000000" pitchFamily="2" charset="0"/>
                          </a:rPr>
                        </m:ctrlPr>
                      </m:sSubPr>
                      <m:e>
                        <m:r>
                          <a:rPr lang="pt-BR" sz="3600" i="1">
                            <a:latin typeface="Cambria Math" panose="02040503050406030204" pitchFamily="18" charset="0"/>
                            <a:ea typeface="Roboto Mono" panose="00000009000000000000" pitchFamily="49" charset="0"/>
                            <a:cs typeface="Roboto Medium" panose="02000000000000000000" pitchFamily="2" charset="0"/>
                          </a:rPr>
                          <m:t>𝑃</m:t>
                        </m:r>
                      </m:e>
                      <m:sub>
                        <m:r>
                          <a:rPr lang="pt-BR" sz="3600" i="1">
                            <a:latin typeface="Cambria Math" panose="02040503050406030204" pitchFamily="18" charset="0"/>
                            <a:ea typeface="Roboto Mono" panose="00000009000000000000" pitchFamily="49" charset="0"/>
                            <a:cs typeface="Roboto Medium" panose="02000000000000000000" pitchFamily="2" charset="0"/>
                          </a:rPr>
                          <m:t>𝑛</m:t>
                        </m:r>
                      </m:sub>
                    </m:sSub>
                    <m:r>
                      <a:rPr lang="pt-BR" sz="3600" b="0" i="1" smtClean="0">
                        <a:latin typeface="Cambria Math" panose="02040503050406030204" pitchFamily="18" charset="0"/>
                        <a:ea typeface="Roboto Mono" panose="00000009000000000000" pitchFamily="49" charset="0"/>
                        <a:cs typeface="Roboto Medium" panose="02000000000000000000" pitchFamily="2" charset="0"/>
                      </a:rPr>
                      <m:t>=</m:t>
                    </m:r>
                    <m:r>
                      <a:rPr lang="pt-BR" sz="3600" b="0" i="1" smtClean="0">
                        <a:latin typeface="Cambria Math" panose="02040503050406030204" pitchFamily="18" charset="0"/>
                        <a:ea typeface="Roboto Mono" panose="00000009000000000000" pitchFamily="49" charset="0"/>
                        <a:cs typeface="Roboto Medium" panose="02000000000000000000" pitchFamily="2" charset="0"/>
                      </a:rPr>
                      <m:t>𝑛</m:t>
                    </m:r>
                    <m:r>
                      <a:rPr lang="pt-BR" sz="3600" b="0" i="1" smtClean="0">
                        <a:latin typeface="Cambria Math" panose="02040503050406030204" pitchFamily="18" charset="0"/>
                        <a:ea typeface="Roboto Mono" panose="00000009000000000000" pitchFamily="49" charset="0"/>
                        <a:cs typeface="Roboto Medium" panose="02000000000000000000" pitchFamily="2" charset="0"/>
                      </a:rPr>
                      <m:t>!</m:t>
                    </m:r>
                  </m:oMath>
                </a14:m>
                <a:r>
                  <a:rPr lang="pt-BR" sz="3600" dirty="0">
                    <a:latin typeface="Roboto Mono" panose="00000009000000000000" pitchFamily="49" charset="0"/>
                    <a:ea typeface="Roboto Mono" panose="00000009000000000000" pitchFamily="49" charset="0"/>
                    <a:cs typeface="Roboto Medium" panose="02000000000000000000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88FE42D-319D-C04D-EFF0-DC7BCC858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28900"/>
                <a:ext cx="18288000" cy="5469126"/>
              </a:xfrm>
              <a:prstGeom prst="rect">
                <a:avLst/>
              </a:prstGeom>
              <a:blipFill>
                <a:blip r:embed="rId2"/>
                <a:stretch>
                  <a:fillRect l="-900" r="-1000" b="-32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126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BE0677-1F1E-59E7-7783-C88760207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BAB9F8F-53FC-565C-8BDD-C62AC9056B72}"/>
              </a:ext>
            </a:extLst>
          </p:cNvPr>
          <p:cNvSpPr/>
          <p:nvPr/>
        </p:nvSpPr>
        <p:spPr>
          <a:xfrm>
            <a:off x="-29510" y="2898575"/>
            <a:ext cx="18317510" cy="4226125"/>
          </a:xfrm>
          <a:custGeom>
            <a:avLst/>
            <a:gdLst>
              <a:gd name="connsiteX0" fmla="*/ 0 w 18288000"/>
              <a:gd name="connsiteY0" fmla="*/ 647713 h 3886200"/>
              <a:gd name="connsiteX1" fmla="*/ 647713 w 18288000"/>
              <a:gd name="connsiteY1" fmla="*/ 0 h 3886200"/>
              <a:gd name="connsiteX2" fmla="*/ 17640287 w 18288000"/>
              <a:gd name="connsiteY2" fmla="*/ 0 h 3886200"/>
              <a:gd name="connsiteX3" fmla="*/ 18288000 w 18288000"/>
              <a:gd name="connsiteY3" fmla="*/ 647713 h 3886200"/>
              <a:gd name="connsiteX4" fmla="*/ 18288000 w 18288000"/>
              <a:gd name="connsiteY4" fmla="*/ 3238487 h 3886200"/>
              <a:gd name="connsiteX5" fmla="*/ 17640287 w 18288000"/>
              <a:gd name="connsiteY5" fmla="*/ 3886200 h 3886200"/>
              <a:gd name="connsiteX6" fmla="*/ 647713 w 18288000"/>
              <a:gd name="connsiteY6" fmla="*/ 3886200 h 3886200"/>
              <a:gd name="connsiteX7" fmla="*/ 0 w 18288000"/>
              <a:gd name="connsiteY7" fmla="*/ 3238487 h 3886200"/>
              <a:gd name="connsiteX8" fmla="*/ 0 w 18288000"/>
              <a:gd name="connsiteY8" fmla="*/ 647713 h 3886200"/>
              <a:gd name="connsiteX0" fmla="*/ 1848 w 18289848"/>
              <a:gd name="connsiteY0" fmla="*/ 647713 h 3886200"/>
              <a:gd name="connsiteX1" fmla="*/ 314281 w 18289848"/>
              <a:gd name="connsiteY1" fmla="*/ 10160 h 3886200"/>
              <a:gd name="connsiteX2" fmla="*/ 17642135 w 18289848"/>
              <a:gd name="connsiteY2" fmla="*/ 0 h 3886200"/>
              <a:gd name="connsiteX3" fmla="*/ 18289848 w 18289848"/>
              <a:gd name="connsiteY3" fmla="*/ 647713 h 3886200"/>
              <a:gd name="connsiteX4" fmla="*/ 18289848 w 18289848"/>
              <a:gd name="connsiteY4" fmla="*/ 3238487 h 3886200"/>
              <a:gd name="connsiteX5" fmla="*/ 17642135 w 18289848"/>
              <a:gd name="connsiteY5" fmla="*/ 3886200 h 3886200"/>
              <a:gd name="connsiteX6" fmla="*/ 649561 w 18289848"/>
              <a:gd name="connsiteY6" fmla="*/ 3886200 h 3886200"/>
              <a:gd name="connsiteX7" fmla="*/ 1848 w 18289848"/>
              <a:gd name="connsiteY7" fmla="*/ 3238487 h 3886200"/>
              <a:gd name="connsiteX8" fmla="*/ 1848 w 18289848"/>
              <a:gd name="connsiteY8" fmla="*/ 647713 h 3886200"/>
              <a:gd name="connsiteX0" fmla="*/ 14755 w 18302755"/>
              <a:gd name="connsiteY0" fmla="*/ 647713 h 3886200"/>
              <a:gd name="connsiteX1" fmla="*/ 327188 w 18302755"/>
              <a:gd name="connsiteY1" fmla="*/ 10160 h 3886200"/>
              <a:gd name="connsiteX2" fmla="*/ 17655042 w 18302755"/>
              <a:gd name="connsiteY2" fmla="*/ 0 h 3886200"/>
              <a:gd name="connsiteX3" fmla="*/ 18302755 w 18302755"/>
              <a:gd name="connsiteY3" fmla="*/ 647713 h 3886200"/>
              <a:gd name="connsiteX4" fmla="*/ 18302755 w 18302755"/>
              <a:gd name="connsiteY4" fmla="*/ 3238487 h 3886200"/>
              <a:gd name="connsiteX5" fmla="*/ 17655042 w 18302755"/>
              <a:gd name="connsiteY5" fmla="*/ 3886200 h 3886200"/>
              <a:gd name="connsiteX6" fmla="*/ 266228 w 18302755"/>
              <a:gd name="connsiteY6" fmla="*/ 3876040 h 3886200"/>
              <a:gd name="connsiteX7" fmla="*/ 14755 w 18302755"/>
              <a:gd name="connsiteY7" fmla="*/ 3238487 h 3886200"/>
              <a:gd name="connsiteX8" fmla="*/ 14755 w 18302755"/>
              <a:gd name="connsiteY8" fmla="*/ 647713 h 3886200"/>
              <a:gd name="connsiteX0" fmla="*/ 14755 w 18317510"/>
              <a:gd name="connsiteY0" fmla="*/ 657873 h 3896360"/>
              <a:gd name="connsiteX1" fmla="*/ 327188 w 18317510"/>
              <a:gd name="connsiteY1" fmla="*/ 20320 h 3896360"/>
              <a:gd name="connsiteX2" fmla="*/ 18051282 w 18317510"/>
              <a:gd name="connsiteY2" fmla="*/ 0 h 3896360"/>
              <a:gd name="connsiteX3" fmla="*/ 18302755 w 18317510"/>
              <a:gd name="connsiteY3" fmla="*/ 657873 h 3896360"/>
              <a:gd name="connsiteX4" fmla="*/ 18302755 w 18317510"/>
              <a:gd name="connsiteY4" fmla="*/ 3248647 h 3896360"/>
              <a:gd name="connsiteX5" fmla="*/ 17655042 w 18317510"/>
              <a:gd name="connsiteY5" fmla="*/ 3896360 h 3896360"/>
              <a:gd name="connsiteX6" fmla="*/ 266228 w 18317510"/>
              <a:gd name="connsiteY6" fmla="*/ 3886200 h 3896360"/>
              <a:gd name="connsiteX7" fmla="*/ 14755 w 18317510"/>
              <a:gd name="connsiteY7" fmla="*/ 3248647 h 3896360"/>
              <a:gd name="connsiteX8" fmla="*/ 14755 w 18317510"/>
              <a:gd name="connsiteY8" fmla="*/ 657873 h 3896360"/>
              <a:gd name="connsiteX0" fmla="*/ 14755 w 18317510"/>
              <a:gd name="connsiteY0" fmla="*/ 657873 h 3906520"/>
              <a:gd name="connsiteX1" fmla="*/ 327188 w 18317510"/>
              <a:gd name="connsiteY1" fmla="*/ 20320 h 3906520"/>
              <a:gd name="connsiteX2" fmla="*/ 18051282 w 18317510"/>
              <a:gd name="connsiteY2" fmla="*/ 0 h 3906520"/>
              <a:gd name="connsiteX3" fmla="*/ 18302755 w 18317510"/>
              <a:gd name="connsiteY3" fmla="*/ 657873 h 3906520"/>
              <a:gd name="connsiteX4" fmla="*/ 18302755 w 18317510"/>
              <a:gd name="connsiteY4" fmla="*/ 3248647 h 3906520"/>
              <a:gd name="connsiteX5" fmla="*/ 18020802 w 18317510"/>
              <a:gd name="connsiteY5" fmla="*/ 3906520 h 3906520"/>
              <a:gd name="connsiteX6" fmla="*/ 266228 w 18317510"/>
              <a:gd name="connsiteY6" fmla="*/ 3886200 h 3906520"/>
              <a:gd name="connsiteX7" fmla="*/ 14755 w 18317510"/>
              <a:gd name="connsiteY7" fmla="*/ 3248647 h 3906520"/>
              <a:gd name="connsiteX8" fmla="*/ 14755 w 18317510"/>
              <a:gd name="connsiteY8" fmla="*/ 657873 h 390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17510" h="3906520">
                <a:moveTo>
                  <a:pt x="14755" y="657873"/>
                </a:moveTo>
                <a:cubicBezTo>
                  <a:pt x="14755" y="300151"/>
                  <a:pt x="-30534" y="20320"/>
                  <a:pt x="327188" y="20320"/>
                </a:cubicBezTo>
                <a:lnTo>
                  <a:pt x="18051282" y="0"/>
                </a:lnTo>
                <a:cubicBezTo>
                  <a:pt x="18409004" y="0"/>
                  <a:pt x="18302755" y="300151"/>
                  <a:pt x="18302755" y="657873"/>
                </a:cubicBezTo>
                <a:lnTo>
                  <a:pt x="18302755" y="3248647"/>
                </a:lnTo>
                <a:cubicBezTo>
                  <a:pt x="18302755" y="3606369"/>
                  <a:pt x="18378524" y="3906520"/>
                  <a:pt x="18020802" y="3906520"/>
                </a:cubicBezTo>
                <a:lnTo>
                  <a:pt x="266228" y="3886200"/>
                </a:lnTo>
                <a:cubicBezTo>
                  <a:pt x="-91494" y="3886200"/>
                  <a:pt x="14755" y="3606369"/>
                  <a:pt x="14755" y="3248647"/>
                </a:cubicBezTo>
                <a:lnTo>
                  <a:pt x="14755" y="657873"/>
                </a:lnTo>
                <a:close/>
              </a:path>
            </a:pathLst>
          </a:custGeom>
          <a:solidFill>
            <a:schemeClr val="bg1"/>
          </a:solidFill>
          <a:ln cap="sq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2">
            <a:extLst>
              <a:ext uri="{FF2B5EF4-FFF2-40B4-BE49-F238E27FC236}">
                <a16:creationId xmlns:a16="http://schemas.microsoft.com/office/drawing/2014/main" id="{20F0EF27-71DC-0A18-DA56-75AB5B68A89E}"/>
              </a:ext>
            </a:extLst>
          </p:cNvPr>
          <p:cNvSpPr txBox="1"/>
          <p:nvPr/>
        </p:nvSpPr>
        <p:spPr>
          <a:xfrm>
            <a:off x="0" y="442814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accent6">
                    <a:lumMod val="75000"/>
                  </a:schemeClr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PRATIQUE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1EABD06-144F-0A2F-7223-4EB595C03F47}"/>
              </a:ext>
            </a:extLst>
          </p:cNvPr>
          <p:cNvSpPr txBox="1"/>
          <p:nvPr/>
        </p:nvSpPr>
        <p:spPr>
          <a:xfrm>
            <a:off x="4548674" y="4956501"/>
            <a:ext cx="9171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effectLst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3198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1C381-6E40-8EFC-C774-837E8B968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19350CA-376F-F2F3-933A-5E069BE8D573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710BF79D-54A5-7898-21A4-82EC34405B08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PRATIQUE 05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5D1359-5E26-00C5-8C7F-88504A539438}"/>
              </a:ext>
            </a:extLst>
          </p:cNvPr>
          <p:cNvSpPr txBox="1"/>
          <p:nvPr/>
        </p:nvSpPr>
        <p:spPr>
          <a:xfrm>
            <a:off x="6934200" y="3238500"/>
            <a:ext cx="11125200" cy="6854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Uma professora deseja elaborar um teste com 6 questões. Os enunciados das questões já foram elaborados, mas ele ainda precisa escolher a ordem em que essas questões irão figurar no teste. De quantas maneiras ele pode fazer isso?</a:t>
            </a:r>
          </a:p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endParaRPr lang="pt-BR" sz="3600" dirty="0">
              <a:latin typeface="Roboto Mono" panose="00000009000000000000" pitchFamily="49" charset="0"/>
              <a:ea typeface="Roboto Mono" panose="00000009000000000000" pitchFamily="49" charset="0"/>
              <a:cs typeface="Roboto Medium" panose="02000000000000000000" pitchFamily="2" charset="0"/>
            </a:endParaRPr>
          </a:p>
        </p:txBody>
      </p:sp>
      <p:pic>
        <p:nvPicPr>
          <p:cNvPr id="1026" name="Picture 2" descr="fêmea professor quem é convidativo alunos para perguntar questões  ilustraçãofeminina, mulher, pergunta, responda 27654676 Vetor no Vecteezy">
            <a:extLst>
              <a:ext uri="{FF2B5EF4-FFF2-40B4-BE49-F238E27FC236}">
                <a16:creationId xmlns:a16="http://schemas.microsoft.com/office/drawing/2014/main" id="{EF6B7305-C24B-794D-FE01-03AAA176D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05300"/>
            <a:ext cx="625275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907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E47A2-688E-5392-FF8E-EE9BB81F0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9623CE-8FF7-4669-348B-EDA8A05CE5E3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1CB3B362-BD5D-D947-E750-EFA374A14C93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PRATIQUE 06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FC2927B-C1F8-B578-60E5-39935E46EDCB}"/>
              </a:ext>
            </a:extLst>
          </p:cNvPr>
          <p:cNvSpPr txBox="1"/>
          <p:nvPr/>
        </p:nvSpPr>
        <p:spPr>
          <a:xfrm>
            <a:off x="20320" y="2781300"/>
            <a:ext cx="18267680" cy="5192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50000"/>
              </a:lnSpc>
              <a:buClr>
                <a:schemeClr val="accent6">
                  <a:lumMod val="75000"/>
                </a:schemeClr>
              </a:buClr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Quantos são os números de cinco algarismos distintos, formados apenas pelos dígitos 1, 2, 3, 4, 5? Quantos deles são maiores do que 30000?</a:t>
            </a:r>
          </a:p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endParaRPr lang="pt-BR" sz="3600" dirty="0">
              <a:latin typeface="Roboto Mono" panose="00000009000000000000" pitchFamily="49" charset="0"/>
              <a:ea typeface="Roboto Mono" panose="00000009000000000000" pitchFamily="49" charset="0"/>
              <a:cs typeface="Roboto Medium" panose="02000000000000000000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0AE412-C6FB-3643-65BB-27E4568B4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01" y="7277100"/>
            <a:ext cx="9707717" cy="211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46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226A5B-3534-E9F0-C5A9-D15FB5C50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F52C1B-BDB2-3E30-A962-7E5E4D89673D}"/>
              </a:ext>
            </a:extLst>
          </p:cNvPr>
          <p:cNvSpPr/>
          <p:nvPr/>
        </p:nvSpPr>
        <p:spPr>
          <a:xfrm>
            <a:off x="-29510" y="2898575"/>
            <a:ext cx="18317510" cy="4226125"/>
          </a:xfrm>
          <a:custGeom>
            <a:avLst/>
            <a:gdLst>
              <a:gd name="connsiteX0" fmla="*/ 0 w 18288000"/>
              <a:gd name="connsiteY0" fmla="*/ 647713 h 3886200"/>
              <a:gd name="connsiteX1" fmla="*/ 647713 w 18288000"/>
              <a:gd name="connsiteY1" fmla="*/ 0 h 3886200"/>
              <a:gd name="connsiteX2" fmla="*/ 17640287 w 18288000"/>
              <a:gd name="connsiteY2" fmla="*/ 0 h 3886200"/>
              <a:gd name="connsiteX3" fmla="*/ 18288000 w 18288000"/>
              <a:gd name="connsiteY3" fmla="*/ 647713 h 3886200"/>
              <a:gd name="connsiteX4" fmla="*/ 18288000 w 18288000"/>
              <a:gd name="connsiteY4" fmla="*/ 3238487 h 3886200"/>
              <a:gd name="connsiteX5" fmla="*/ 17640287 w 18288000"/>
              <a:gd name="connsiteY5" fmla="*/ 3886200 h 3886200"/>
              <a:gd name="connsiteX6" fmla="*/ 647713 w 18288000"/>
              <a:gd name="connsiteY6" fmla="*/ 3886200 h 3886200"/>
              <a:gd name="connsiteX7" fmla="*/ 0 w 18288000"/>
              <a:gd name="connsiteY7" fmla="*/ 3238487 h 3886200"/>
              <a:gd name="connsiteX8" fmla="*/ 0 w 18288000"/>
              <a:gd name="connsiteY8" fmla="*/ 647713 h 3886200"/>
              <a:gd name="connsiteX0" fmla="*/ 1848 w 18289848"/>
              <a:gd name="connsiteY0" fmla="*/ 647713 h 3886200"/>
              <a:gd name="connsiteX1" fmla="*/ 314281 w 18289848"/>
              <a:gd name="connsiteY1" fmla="*/ 10160 h 3886200"/>
              <a:gd name="connsiteX2" fmla="*/ 17642135 w 18289848"/>
              <a:gd name="connsiteY2" fmla="*/ 0 h 3886200"/>
              <a:gd name="connsiteX3" fmla="*/ 18289848 w 18289848"/>
              <a:gd name="connsiteY3" fmla="*/ 647713 h 3886200"/>
              <a:gd name="connsiteX4" fmla="*/ 18289848 w 18289848"/>
              <a:gd name="connsiteY4" fmla="*/ 3238487 h 3886200"/>
              <a:gd name="connsiteX5" fmla="*/ 17642135 w 18289848"/>
              <a:gd name="connsiteY5" fmla="*/ 3886200 h 3886200"/>
              <a:gd name="connsiteX6" fmla="*/ 649561 w 18289848"/>
              <a:gd name="connsiteY6" fmla="*/ 3886200 h 3886200"/>
              <a:gd name="connsiteX7" fmla="*/ 1848 w 18289848"/>
              <a:gd name="connsiteY7" fmla="*/ 3238487 h 3886200"/>
              <a:gd name="connsiteX8" fmla="*/ 1848 w 18289848"/>
              <a:gd name="connsiteY8" fmla="*/ 647713 h 3886200"/>
              <a:gd name="connsiteX0" fmla="*/ 14755 w 18302755"/>
              <a:gd name="connsiteY0" fmla="*/ 647713 h 3886200"/>
              <a:gd name="connsiteX1" fmla="*/ 327188 w 18302755"/>
              <a:gd name="connsiteY1" fmla="*/ 10160 h 3886200"/>
              <a:gd name="connsiteX2" fmla="*/ 17655042 w 18302755"/>
              <a:gd name="connsiteY2" fmla="*/ 0 h 3886200"/>
              <a:gd name="connsiteX3" fmla="*/ 18302755 w 18302755"/>
              <a:gd name="connsiteY3" fmla="*/ 647713 h 3886200"/>
              <a:gd name="connsiteX4" fmla="*/ 18302755 w 18302755"/>
              <a:gd name="connsiteY4" fmla="*/ 3238487 h 3886200"/>
              <a:gd name="connsiteX5" fmla="*/ 17655042 w 18302755"/>
              <a:gd name="connsiteY5" fmla="*/ 3886200 h 3886200"/>
              <a:gd name="connsiteX6" fmla="*/ 266228 w 18302755"/>
              <a:gd name="connsiteY6" fmla="*/ 3876040 h 3886200"/>
              <a:gd name="connsiteX7" fmla="*/ 14755 w 18302755"/>
              <a:gd name="connsiteY7" fmla="*/ 3238487 h 3886200"/>
              <a:gd name="connsiteX8" fmla="*/ 14755 w 18302755"/>
              <a:gd name="connsiteY8" fmla="*/ 647713 h 3886200"/>
              <a:gd name="connsiteX0" fmla="*/ 14755 w 18317510"/>
              <a:gd name="connsiteY0" fmla="*/ 657873 h 3896360"/>
              <a:gd name="connsiteX1" fmla="*/ 327188 w 18317510"/>
              <a:gd name="connsiteY1" fmla="*/ 20320 h 3896360"/>
              <a:gd name="connsiteX2" fmla="*/ 18051282 w 18317510"/>
              <a:gd name="connsiteY2" fmla="*/ 0 h 3896360"/>
              <a:gd name="connsiteX3" fmla="*/ 18302755 w 18317510"/>
              <a:gd name="connsiteY3" fmla="*/ 657873 h 3896360"/>
              <a:gd name="connsiteX4" fmla="*/ 18302755 w 18317510"/>
              <a:gd name="connsiteY4" fmla="*/ 3248647 h 3896360"/>
              <a:gd name="connsiteX5" fmla="*/ 17655042 w 18317510"/>
              <a:gd name="connsiteY5" fmla="*/ 3896360 h 3896360"/>
              <a:gd name="connsiteX6" fmla="*/ 266228 w 18317510"/>
              <a:gd name="connsiteY6" fmla="*/ 3886200 h 3896360"/>
              <a:gd name="connsiteX7" fmla="*/ 14755 w 18317510"/>
              <a:gd name="connsiteY7" fmla="*/ 3248647 h 3896360"/>
              <a:gd name="connsiteX8" fmla="*/ 14755 w 18317510"/>
              <a:gd name="connsiteY8" fmla="*/ 657873 h 3896360"/>
              <a:gd name="connsiteX0" fmla="*/ 14755 w 18317510"/>
              <a:gd name="connsiteY0" fmla="*/ 657873 h 3906520"/>
              <a:gd name="connsiteX1" fmla="*/ 327188 w 18317510"/>
              <a:gd name="connsiteY1" fmla="*/ 20320 h 3906520"/>
              <a:gd name="connsiteX2" fmla="*/ 18051282 w 18317510"/>
              <a:gd name="connsiteY2" fmla="*/ 0 h 3906520"/>
              <a:gd name="connsiteX3" fmla="*/ 18302755 w 18317510"/>
              <a:gd name="connsiteY3" fmla="*/ 657873 h 3906520"/>
              <a:gd name="connsiteX4" fmla="*/ 18302755 w 18317510"/>
              <a:gd name="connsiteY4" fmla="*/ 3248647 h 3906520"/>
              <a:gd name="connsiteX5" fmla="*/ 18020802 w 18317510"/>
              <a:gd name="connsiteY5" fmla="*/ 3906520 h 3906520"/>
              <a:gd name="connsiteX6" fmla="*/ 266228 w 18317510"/>
              <a:gd name="connsiteY6" fmla="*/ 3886200 h 3906520"/>
              <a:gd name="connsiteX7" fmla="*/ 14755 w 18317510"/>
              <a:gd name="connsiteY7" fmla="*/ 3248647 h 3906520"/>
              <a:gd name="connsiteX8" fmla="*/ 14755 w 18317510"/>
              <a:gd name="connsiteY8" fmla="*/ 657873 h 390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17510" h="3906520">
                <a:moveTo>
                  <a:pt x="14755" y="657873"/>
                </a:moveTo>
                <a:cubicBezTo>
                  <a:pt x="14755" y="300151"/>
                  <a:pt x="-30534" y="20320"/>
                  <a:pt x="327188" y="20320"/>
                </a:cubicBezTo>
                <a:lnTo>
                  <a:pt x="18051282" y="0"/>
                </a:lnTo>
                <a:cubicBezTo>
                  <a:pt x="18409004" y="0"/>
                  <a:pt x="18302755" y="300151"/>
                  <a:pt x="18302755" y="657873"/>
                </a:cubicBezTo>
                <a:lnTo>
                  <a:pt x="18302755" y="3248647"/>
                </a:lnTo>
                <a:cubicBezTo>
                  <a:pt x="18302755" y="3606369"/>
                  <a:pt x="18378524" y="3906520"/>
                  <a:pt x="18020802" y="3906520"/>
                </a:cubicBezTo>
                <a:lnTo>
                  <a:pt x="266228" y="3886200"/>
                </a:lnTo>
                <a:cubicBezTo>
                  <a:pt x="-91494" y="3886200"/>
                  <a:pt x="14755" y="3606369"/>
                  <a:pt x="14755" y="3248647"/>
                </a:cubicBezTo>
                <a:lnTo>
                  <a:pt x="14755" y="657873"/>
                </a:lnTo>
                <a:close/>
              </a:path>
            </a:pathLst>
          </a:custGeom>
          <a:solidFill>
            <a:schemeClr val="bg1"/>
          </a:solidFill>
          <a:ln cap="sq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2">
            <a:extLst>
              <a:ext uri="{FF2B5EF4-FFF2-40B4-BE49-F238E27FC236}">
                <a16:creationId xmlns:a16="http://schemas.microsoft.com/office/drawing/2014/main" id="{5126FD1A-E006-FE9C-AC2E-A03D67F0BDFD}"/>
              </a:ext>
            </a:extLst>
          </p:cNvPr>
          <p:cNvSpPr txBox="1"/>
          <p:nvPr/>
        </p:nvSpPr>
        <p:spPr>
          <a:xfrm>
            <a:off x="0" y="4152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accent6">
                    <a:lumMod val="75000"/>
                  </a:schemeClr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PERMUTAÇÃO COM REPETIÇÃO</a:t>
            </a:r>
          </a:p>
        </p:txBody>
      </p:sp>
    </p:spTree>
    <p:extLst>
      <p:ext uri="{BB962C8B-B14F-4D97-AF65-F5344CB8AC3E}">
        <p14:creationId xmlns:p14="http://schemas.microsoft.com/office/powerpoint/2010/main" val="3087736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8D5CB-D5BB-9329-2058-BE60318D0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764E0AF-FF6C-910B-8BD4-8CBAE7B969D3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FB0C3554-F326-5C09-007B-1B88A5FF38A4}"/>
              </a:ext>
            </a:extLst>
          </p:cNvPr>
          <p:cNvSpPr txBox="1"/>
          <p:nvPr/>
        </p:nvSpPr>
        <p:spPr>
          <a:xfrm>
            <a:off x="0" y="69991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PERMUTAÇÃO COM REPETIÇÃO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30E611-3EFC-279D-05E7-0E51E63CE992}"/>
              </a:ext>
            </a:extLst>
          </p:cNvPr>
          <p:cNvSpPr txBox="1"/>
          <p:nvPr/>
        </p:nvSpPr>
        <p:spPr>
          <a:xfrm>
            <a:off x="0" y="2628900"/>
            <a:ext cx="18288000" cy="657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Permutar n elementos com alguns deles repetidos é calcular as n! possibilidades de troca e retirar os casos em que cada conjunto de elementos repetidos (x, y, z, ...) foram trocados sem alterar a sequência. </a:t>
            </a:r>
          </a:p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Retirar o total de vezes que se repete é dividir pelo fatorial da quantidade de cada letra que se repete.</a:t>
            </a:r>
          </a:p>
        </p:txBody>
      </p:sp>
    </p:spTree>
    <p:extLst>
      <p:ext uri="{BB962C8B-B14F-4D97-AF65-F5344CB8AC3E}">
        <p14:creationId xmlns:p14="http://schemas.microsoft.com/office/powerpoint/2010/main" val="29657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F61BD9DD-C1C7-C347-EB98-69C356B5A604}"/>
              </a:ext>
            </a:extLst>
          </p:cNvPr>
          <p:cNvSpPr/>
          <p:nvPr/>
        </p:nvSpPr>
        <p:spPr>
          <a:xfrm>
            <a:off x="-29510" y="2898575"/>
            <a:ext cx="18317510" cy="4226125"/>
          </a:xfrm>
          <a:custGeom>
            <a:avLst/>
            <a:gdLst>
              <a:gd name="connsiteX0" fmla="*/ 0 w 18288000"/>
              <a:gd name="connsiteY0" fmla="*/ 647713 h 3886200"/>
              <a:gd name="connsiteX1" fmla="*/ 647713 w 18288000"/>
              <a:gd name="connsiteY1" fmla="*/ 0 h 3886200"/>
              <a:gd name="connsiteX2" fmla="*/ 17640287 w 18288000"/>
              <a:gd name="connsiteY2" fmla="*/ 0 h 3886200"/>
              <a:gd name="connsiteX3" fmla="*/ 18288000 w 18288000"/>
              <a:gd name="connsiteY3" fmla="*/ 647713 h 3886200"/>
              <a:gd name="connsiteX4" fmla="*/ 18288000 w 18288000"/>
              <a:gd name="connsiteY4" fmla="*/ 3238487 h 3886200"/>
              <a:gd name="connsiteX5" fmla="*/ 17640287 w 18288000"/>
              <a:gd name="connsiteY5" fmla="*/ 3886200 h 3886200"/>
              <a:gd name="connsiteX6" fmla="*/ 647713 w 18288000"/>
              <a:gd name="connsiteY6" fmla="*/ 3886200 h 3886200"/>
              <a:gd name="connsiteX7" fmla="*/ 0 w 18288000"/>
              <a:gd name="connsiteY7" fmla="*/ 3238487 h 3886200"/>
              <a:gd name="connsiteX8" fmla="*/ 0 w 18288000"/>
              <a:gd name="connsiteY8" fmla="*/ 647713 h 3886200"/>
              <a:gd name="connsiteX0" fmla="*/ 1848 w 18289848"/>
              <a:gd name="connsiteY0" fmla="*/ 647713 h 3886200"/>
              <a:gd name="connsiteX1" fmla="*/ 314281 w 18289848"/>
              <a:gd name="connsiteY1" fmla="*/ 10160 h 3886200"/>
              <a:gd name="connsiteX2" fmla="*/ 17642135 w 18289848"/>
              <a:gd name="connsiteY2" fmla="*/ 0 h 3886200"/>
              <a:gd name="connsiteX3" fmla="*/ 18289848 w 18289848"/>
              <a:gd name="connsiteY3" fmla="*/ 647713 h 3886200"/>
              <a:gd name="connsiteX4" fmla="*/ 18289848 w 18289848"/>
              <a:gd name="connsiteY4" fmla="*/ 3238487 h 3886200"/>
              <a:gd name="connsiteX5" fmla="*/ 17642135 w 18289848"/>
              <a:gd name="connsiteY5" fmla="*/ 3886200 h 3886200"/>
              <a:gd name="connsiteX6" fmla="*/ 649561 w 18289848"/>
              <a:gd name="connsiteY6" fmla="*/ 3886200 h 3886200"/>
              <a:gd name="connsiteX7" fmla="*/ 1848 w 18289848"/>
              <a:gd name="connsiteY7" fmla="*/ 3238487 h 3886200"/>
              <a:gd name="connsiteX8" fmla="*/ 1848 w 18289848"/>
              <a:gd name="connsiteY8" fmla="*/ 647713 h 3886200"/>
              <a:gd name="connsiteX0" fmla="*/ 14755 w 18302755"/>
              <a:gd name="connsiteY0" fmla="*/ 647713 h 3886200"/>
              <a:gd name="connsiteX1" fmla="*/ 327188 w 18302755"/>
              <a:gd name="connsiteY1" fmla="*/ 10160 h 3886200"/>
              <a:gd name="connsiteX2" fmla="*/ 17655042 w 18302755"/>
              <a:gd name="connsiteY2" fmla="*/ 0 h 3886200"/>
              <a:gd name="connsiteX3" fmla="*/ 18302755 w 18302755"/>
              <a:gd name="connsiteY3" fmla="*/ 647713 h 3886200"/>
              <a:gd name="connsiteX4" fmla="*/ 18302755 w 18302755"/>
              <a:gd name="connsiteY4" fmla="*/ 3238487 h 3886200"/>
              <a:gd name="connsiteX5" fmla="*/ 17655042 w 18302755"/>
              <a:gd name="connsiteY5" fmla="*/ 3886200 h 3886200"/>
              <a:gd name="connsiteX6" fmla="*/ 266228 w 18302755"/>
              <a:gd name="connsiteY6" fmla="*/ 3876040 h 3886200"/>
              <a:gd name="connsiteX7" fmla="*/ 14755 w 18302755"/>
              <a:gd name="connsiteY7" fmla="*/ 3238487 h 3886200"/>
              <a:gd name="connsiteX8" fmla="*/ 14755 w 18302755"/>
              <a:gd name="connsiteY8" fmla="*/ 647713 h 3886200"/>
              <a:gd name="connsiteX0" fmla="*/ 14755 w 18317510"/>
              <a:gd name="connsiteY0" fmla="*/ 657873 h 3896360"/>
              <a:gd name="connsiteX1" fmla="*/ 327188 w 18317510"/>
              <a:gd name="connsiteY1" fmla="*/ 20320 h 3896360"/>
              <a:gd name="connsiteX2" fmla="*/ 18051282 w 18317510"/>
              <a:gd name="connsiteY2" fmla="*/ 0 h 3896360"/>
              <a:gd name="connsiteX3" fmla="*/ 18302755 w 18317510"/>
              <a:gd name="connsiteY3" fmla="*/ 657873 h 3896360"/>
              <a:gd name="connsiteX4" fmla="*/ 18302755 w 18317510"/>
              <a:gd name="connsiteY4" fmla="*/ 3248647 h 3896360"/>
              <a:gd name="connsiteX5" fmla="*/ 17655042 w 18317510"/>
              <a:gd name="connsiteY5" fmla="*/ 3896360 h 3896360"/>
              <a:gd name="connsiteX6" fmla="*/ 266228 w 18317510"/>
              <a:gd name="connsiteY6" fmla="*/ 3886200 h 3896360"/>
              <a:gd name="connsiteX7" fmla="*/ 14755 w 18317510"/>
              <a:gd name="connsiteY7" fmla="*/ 3248647 h 3896360"/>
              <a:gd name="connsiteX8" fmla="*/ 14755 w 18317510"/>
              <a:gd name="connsiteY8" fmla="*/ 657873 h 3896360"/>
              <a:gd name="connsiteX0" fmla="*/ 14755 w 18317510"/>
              <a:gd name="connsiteY0" fmla="*/ 657873 h 3906520"/>
              <a:gd name="connsiteX1" fmla="*/ 327188 w 18317510"/>
              <a:gd name="connsiteY1" fmla="*/ 20320 h 3906520"/>
              <a:gd name="connsiteX2" fmla="*/ 18051282 w 18317510"/>
              <a:gd name="connsiteY2" fmla="*/ 0 h 3906520"/>
              <a:gd name="connsiteX3" fmla="*/ 18302755 w 18317510"/>
              <a:gd name="connsiteY3" fmla="*/ 657873 h 3906520"/>
              <a:gd name="connsiteX4" fmla="*/ 18302755 w 18317510"/>
              <a:gd name="connsiteY4" fmla="*/ 3248647 h 3906520"/>
              <a:gd name="connsiteX5" fmla="*/ 18020802 w 18317510"/>
              <a:gd name="connsiteY5" fmla="*/ 3906520 h 3906520"/>
              <a:gd name="connsiteX6" fmla="*/ 266228 w 18317510"/>
              <a:gd name="connsiteY6" fmla="*/ 3886200 h 3906520"/>
              <a:gd name="connsiteX7" fmla="*/ 14755 w 18317510"/>
              <a:gd name="connsiteY7" fmla="*/ 3248647 h 3906520"/>
              <a:gd name="connsiteX8" fmla="*/ 14755 w 18317510"/>
              <a:gd name="connsiteY8" fmla="*/ 657873 h 390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17510" h="3906520">
                <a:moveTo>
                  <a:pt x="14755" y="657873"/>
                </a:moveTo>
                <a:cubicBezTo>
                  <a:pt x="14755" y="300151"/>
                  <a:pt x="-30534" y="20320"/>
                  <a:pt x="327188" y="20320"/>
                </a:cubicBezTo>
                <a:lnTo>
                  <a:pt x="18051282" y="0"/>
                </a:lnTo>
                <a:cubicBezTo>
                  <a:pt x="18409004" y="0"/>
                  <a:pt x="18302755" y="300151"/>
                  <a:pt x="18302755" y="657873"/>
                </a:cubicBezTo>
                <a:lnTo>
                  <a:pt x="18302755" y="3248647"/>
                </a:lnTo>
                <a:cubicBezTo>
                  <a:pt x="18302755" y="3606369"/>
                  <a:pt x="18378524" y="3906520"/>
                  <a:pt x="18020802" y="3906520"/>
                </a:cubicBezTo>
                <a:lnTo>
                  <a:pt x="266228" y="3886200"/>
                </a:lnTo>
                <a:cubicBezTo>
                  <a:pt x="-91494" y="3886200"/>
                  <a:pt x="14755" y="3606369"/>
                  <a:pt x="14755" y="3248647"/>
                </a:cubicBezTo>
                <a:lnTo>
                  <a:pt x="14755" y="657873"/>
                </a:lnTo>
                <a:close/>
              </a:path>
            </a:pathLst>
          </a:custGeom>
          <a:solidFill>
            <a:schemeClr val="bg1"/>
          </a:solidFill>
          <a:ln cap="sq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2">
            <a:extLst>
              <a:ext uri="{FF2B5EF4-FFF2-40B4-BE49-F238E27FC236}">
                <a16:creationId xmlns:a16="http://schemas.microsoft.com/office/drawing/2014/main" id="{11197B33-D099-DF43-F45A-21AE4939EF0A}"/>
              </a:ext>
            </a:extLst>
          </p:cNvPr>
          <p:cNvSpPr txBox="1"/>
          <p:nvPr/>
        </p:nvSpPr>
        <p:spPr>
          <a:xfrm>
            <a:off x="0" y="4152900"/>
            <a:ext cx="18288000" cy="2333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accent6">
                    <a:lumMod val="75000"/>
                  </a:schemeClr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PRINCÍPIO FUNDAMENTAL DA CONTAGEM (PFC)</a:t>
            </a:r>
          </a:p>
        </p:txBody>
      </p:sp>
    </p:spTree>
    <p:extLst>
      <p:ext uri="{BB962C8B-B14F-4D97-AF65-F5344CB8AC3E}">
        <p14:creationId xmlns:p14="http://schemas.microsoft.com/office/powerpoint/2010/main" val="2403467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934F0-CA77-F942-B119-19B2FE55B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A2AAFA2-D9C1-AF32-102D-2A54E93E256C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4AB2A52A-0A40-3B92-64D3-82C80FEF5B04}"/>
              </a:ext>
            </a:extLst>
          </p:cNvPr>
          <p:cNvSpPr txBox="1"/>
          <p:nvPr/>
        </p:nvSpPr>
        <p:spPr>
          <a:xfrm>
            <a:off x="0" y="69991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PERMUTAÇÃO COM REPETIÇÃO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13C88E-A5B3-C260-A945-603015718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533900"/>
            <a:ext cx="13343257" cy="29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03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BD1EF-DF2B-B2FC-0F03-9DCFF1D29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48190AF-02B1-31B1-84CC-E91C1C19225C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0079C196-60EC-0BFB-30FD-43A1AEF50C31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PERMUTAÇÃO COM REPETIÇÃO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8A95A4-EA60-B84F-0A6D-8BBE608AA29F}"/>
              </a:ext>
            </a:extLst>
          </p:cNvPr>
          <p:cNvSpPr txBox="1"/>
          <p:nvPr/>
        </p:nvSpPr>
        <p:spPr>
          <a:xfrm>
            <a:off x="0" y="3238500"/>
            <a:ext cx="18059400" cy="32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Quantos números com seis algarismos podemos formar usando apenas os algarismos 1,1,1,1,2 e 3?</a:t>
            </a:r>
          </a:p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endParaRPr lang="pt-BR" sz="3600" dirty="0">
              <a:latin typeface="Roboto Mono" panose="00000009000000000000" pitchFamily="49" charset="0"/>
              <a:ea typeface="Roboto Mono" panose="00000009000000000000" pitchFamily="49" charset="0"/>
              <a:cs typeface="Roboto Medium" panose="02000000000000000000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354360-39E1-2F00-D75E-B4D41FDE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946" y="6286500"/>
            <a:ext cx="9479507" cy="201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2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29E3AC-9164-A492-B4C1-7E9C59A3F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D012958-BEBB-7A5A-5F64-55897D72D04E}"/>
              </a:ext>
            </a:extLst>
          </p:cNvPr>
          <p:cNvSpPr/>
          <p:nvPr/>
        </p:nvSpPr>
        <p:spPr>
          <a:xfrm>
            <a:off x="-29510" y="2898575"/>
            <a:ext cx="18317510" cy="4226125"/>
          </a:xfrm>
          <a:custGeom>
            <a:avLst/>
            <a:gdLst>
              <a:gd name="connsiteX0" fmla="*/ 0 w 18288000"/>
              <a:gd name="connsiteY0" fmla="*/ 647713 h 3886200"/>
              <a:gd name="connsiteX1" fmla="*/ 647713 w 18288000"/>
              <a:gd name="connsiteY1" fmla="*/ 0 h 3886200"/>
              <a:gd name="connsiteX2" fmla="*/ 17640287 w 18288000"/>
              <a:gd name="connsiteY2" fmla="*/ 0 h 3886200"/>
              <a:gd name="connsiteX3" fmla="*/ 18288000 w 18288000"/>
              <a:gd name="connsiteY3" fmla="*/ 647713 h 3886200"/>
              <a:gd name="connsiteX4" fmla="*/ 18288000 w 18288000"/>
              <a:gd name="connsiteY4" fmla="*/ 3238487 h 3886200"/>
              <a:gd name="connsiteX5" fmla="*/ 17640287 w 18288000"/>
              <a:gd name="connsiteY5" fmla="*/ 3886200 h 3886200"/>
              <a:gd name="connsiteX6" fmla="*/ 647713 w 18288000"/>
              <a:gd name="connsiteY6" fmla="*/ 3886200 h 3886200"/>
              <a:gd name="connsiteX7" fmla="*/ 0 w 18288000"/>
              <a:gd name="connsiteY7" fmla="*/ 3238487 h 3886200"/>
              <a:gd name="connsiteX8" fmla="*/ 0 w 18288000"/>
              <a:gd name="connsiteY8" fmla="*/ 647713 h 3886200"/>
              <a:gd name="connsiteX0" fmla="*/ 1848 w 18289848"/>
              <a:gd name="connsiteY0" fmla="*/ 647713 h 3886200"/>
              <a:gd name="connsiteX1" fmla="*/ 314281 w 18289848"/>
              <a:gd name="connsiteY1" fmla="*/ 10160 h 3886200"/>
              <a:gd name="connsiteX2" fmla="*/ 17642135 w 18289848"/>
              <a:gd name="connsiteY2" fmla="*/ 0 h 3886200"/>
              <a:gd name="connsiteX3" fmla="*/ 18289848 w 18289848"/>
              <a:gd name="connsiteY3" fmla="*/ 647713 h 3886200"/>
              <a:gd name="connsiteX4" fmla="*/ 18289848 w 18289848"/>
              <a:gd name="connsiteY4" fmla="*/ 3238487 h 3886200"/>
              <a:gd name="connsiteX5" fmla="*/ 17642135 w 18289848"/>
              <a:gd name="connsiteY5" fmla="*/ 3886200 h 3886200"/>
              <a:gd name="connsiteX6" fmla="*/ 649561 w 18289848"/>
              <a:gd name="connsiteY6" fmla="*/ 3886200 h 3886200"/>
              <a:gd name="connsiteX7" fmla="*/ 1848 w 18289848"/>
              <a:gd name="connsiteY7" fmla="*/ 3238487 h 3886200"/>
              <a:gd name="connsiteX8" fmla="*/ 1848 w 18289848"/>
              <a:gd name="connsiteY8" fmla="*/ 647713 h 3886200"/>
              <a:gd name="connsiteX0" fmla="*/ 14755 w 18302755"/>
              <a:gd name="connsiteY0" fmla="*/ 647713 h 3886200"/>
              <a:gd name="connsiteX1" fmla="*/ 327188 w 18302755"/>
              <a:gd name="connsiteY1" fmla="*/ 10160 h 3886200"/>
              <a:gd name="connsiteX2" fmla="*/ 17655042 w 18302755"/>
              <a:gd name="connsiteY2" fmla="*/ 0 h 3886200"/>
              <a:gd name="connsiteX3" fmla="*/ 18302755 w 18302755"/>
              <a:gd name="connsiteY3" fmla="*/ 647713 h 3886200"/>
              <a:gd name="connsiteX4" fmla="*/ 18302755 w 18302755"/>
              <a:gd name="connsiteY4" fmla="*/ 3238487 h 3886200"/>
              <a:gd name="connsiteX5" fmla="*/ 17655042 w 18302755"/>
              <a:gd name="connsiteY5" fmla="*/ 3886200 h 3886200"/>
              <a:gd name="connsiteX6" fmla="*/ 266228 w 18302755"/>
              <a:gd name="connsiteY6" fmla="*/ 3876040 h 3886200"/>
              <a:gd name="connsiteX7" fmla="*/ 14755 w 18302755"/>
              <a:gd name="connsiteY7" fmla="*/ 3238487 h 3886200"/>
              <a:gd name="connsiteX8" fmla="*/ 14755 w 18302755"/>
              <a:gd name="connsiteY8" fmla="*/ 647713 h 3886200"/>
              <a:gd name="connsiteX0" fmla="*/ 14755 w 18317510"/>
              <a:gd name="connsiteY0" fmla="*/ 657873 h 3896360"/>
              <a:gd name="connsiteX1" fmla="*/ 327188 w 18317510"/>
              <a:gd name="connsiteY1" fmla="*/ 20320 h 3896360"/>
              <a:gd name="connsiteX2" fmla="*/ 18051282 w 18317510"/>
              <a:gd name="connsiteY2" fmla="*/ 0 h 3896360"/>
              <a:gd name="connsiteX3" fmla="*/ 18302755 w 18317510"/>
              <a:gd name="connsiteY3" fmla="*/ 657873 h 3896360"/>
              <a:gd name="connsiteX4" fmla="*/ 18302755 w 18317510"/>
              <a:gd name="connsiteY4" fmla="*/ 3248647 h 3896360"/>
              <a:gd name="connsiteX5" fmla="*/ 17655042 w 18317510"/>
              <a:gd name="connsiteY5" fmla="*/ 3896360 h 3896360"/>
              <a:gd name="connsiteX6" fmla="*/ 266228 w 18317510"/>
              <a:gd name="connsiteY6" fmla="*/ 3886200 h 3896360"/>
              <a:gd name="connsiteX7" fmla="*/ 14755 w 18317510"/>
              <a:gd name="connsiteY7" fmla="*/ 3248647 h 3896360"/>
              <a:gd name="connsiteX8" fmla="*/ 14755 w 18317510"/>
              <a:gd name="connsiteY8" fmla="*/ 657873 h 3896360"/>
              <a:gd name="connsiteX0" fmla="*/ 14755 w 18317510"/>
              <a:gd name="connsiteY0" fmla="*/ 657873 h 3906520"/>
              <a:gd name="connsiteX1" fmla="*/ 327188 w 18317510"/>
              <a:gd name="connsiteY1" fmla="*/ 20320 h 3906520"/>
              <a:gd name="connsiteX2" fmla="*/ 18051282 w 18317510"/>
              <a:gd name="connsiteY2" fmla="*/ 0 h 3906520"/>
              <a:gd name="connsiteX3" fmla="*/ 18302755 w 18317510"/>
              <a:gd name="connsiteY3" fmla="*/ 657873 h 3906520"/>
              <a:gd name="connsiteX4" fmla="*/ 18302755 w 18317510"/>
              <a:gd name="connsiteY4" fmla="*/ 3248647 h 3906520"/>
              <a:gd name="connsiteX5" fmla="*/ 18020802 w 18317510"/>
              <a:gd name="connsiteY5" fmla="*/ 3906520 h 3906520"/>
              <a:gd name="connsiteX6" fmla="*/ 266228 w 18317510"/>
              <a:gd name="connsiteY6" fmla="*/ 3886200 h 3906520"/>
              <a:gd name="connsiteX7" fmla="*/ 14755 w 18317510"/>
              <a:gd name="connsiteY7" fmla="*/ 3248647 h 3906520"/>
              <a:gd name="connsiteX8" fmla="*/ 14755 w 18317510"/>
              <a:gd name="connsiteY8" fmla="*/ 657873 h 390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17510" h="3906520">
                <a:moveTo>
                  <a:pt x="14755" y="657873"/>
                </a:moveTo>
                <a:cubicBezTo>
                  <a:pt x="14755" y="300151"/>
                  <a:pt x="-30534" y="20320"/>
                  <a:pt x="327188" y="20320"/>
                </a:cubicBezTo>
                <a:lnTo>
                  <a:pt x="18051282" y="0"/>
                </a:lnTo>
                <a:cubicBezTo>
                  <a:pt x="18409004" y="0"/>
                  <a:pt x="18302755" y="300151"/>
                  <a:pt x="18302755" y="657873"/>
                </a:cubicBezTo>
                <a:lnTo>
                  <a:pt x="18302755" y="3248647"/>
                </a:lnTo>
                <a:cubicBezTo>
                  <a:pt x="18302755" y="3606369"/>
                  <a:pt x="18378524" y="3906520"/>
                  <a:pt x="18020802" y="3906520"/>
                </a:cubicBezTo>
                <a:lnTo>
                  <a:pt x="266228" y="3886200"/>
                </a:lnTo>
                <a:cubicBezTo>
                  <a:pt x="-91494" y="3886200"/>
                  <a:pt x="14755" y="3606369"/>
                  <a:pt x="14755" y="3248647"/>
                </a:cubicBezTo>
                <a:lnTo>
                  <a:pt x="14755" y="657873"/>
                </a:lnTo>
                <a:close/>
              </a:path>
            </a:pathLst>
          </a:custGeom>
          <a:solidFill>
            <a:schemeClr val="bg1"/>
          </a:solidFill>
          <a:ln cap="sq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2">
            <a:extLst>
              <a:ext uri="{FF2B5EF4-FFF2-40B4-BE49-F238E27FC236}">
                <a16:creationId xmlns:a16="http://schemas.microsoft.com/office/drawing/2014/main" id="{EF40910B-6AA9-112E-E3B7-6B4308AC077F}"/>
              </a:ext>
            </a:extLst>
          </p:cNvPr>
          <p:cNvSpPr txBox="1"/>
          <p:nvPr/>
        </p:nvSpPr>
        <p:spPr>
          <a:xfrm>
            <a:off x="0" y="442814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accent6">
                    <a:lumMod val="75000"/>
                  </a:schemeClr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PRATIQUE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FCF044-D8C4-B26E-E188-4B87704C9ACC}"/>
              </a:ext>
            </a:extLst>
          </p:cNvPr>
          <p:cNvSpPr txBox="1"/>
          <p:nvPr/>
        </p:nvSpPr>
        <p:spPr>
          <a:xfrm>
            <a:off x="4548674" y="4956501"/>
            <a:ext cx="9171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effectLst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7887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3130D-5B36-01D2-942F-F836FCD0E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C1B9D7F-E31C-B00E-0DE0-6CFC33D2FC1F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38710405-2490-6F62-5A92-90C0BC6C0E56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PRATIQUE 07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114DB82-419D-CBAE-589C-42551AE555F4}"/>
              </a:ext>
            </a:extLst>
          </p:cNvPr>
          <p:cNvSpPr txBox="1"/>
          <p:nvPr/>
        </p:nvSpPr>
        <p:spPr>
          <a:xfrm>
            <a:off x="0" y="3238500"/>
            <a:ext cx="18059400" cy="32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Uma sala tem 5 lâmpadas com interruptores independentes. Quantas formas é possível iluminá-la com pelo menos duas lâmpadas acesas?</a:t>
            </a:r>
          </a:p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endParaRPr lang="pt-BR" sz="3600" dirty="0">
              <a:latin typeface="Roboto Mono" panose="00000009000000000000" pitchFamily="49" charset="0"/>
              <a:ea typeface="Roboto Mono" panose="00000009000000000000" pitchFamily="49" charset="0"/>
              <a:cs typeface="Roboto Medium" panose="020000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C30484D-44B8-DA0C-4087-5F45671D2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39659" y="6286500"/>
            <a:ext cx="4780081" cy="367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55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A5533-7E4C-D76D-202A-4F905514B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DD045F2-8C2F-9441-226F-4BD2661D2257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A8958603-7BD2-D27A-9B40-F42FBA32E48E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PRATIQUE 08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6306F4-4939-865C-C0F6-BB9E632F50B4}"/>
              </a:ext>
            </a:extLst>
          </p:cNvPr>
          <p:cNvSpPr txBox="1"/>
          <p:nvPr/>
        </p:nvSpPr>
        <p:spPr>
          <a:xfrm>
            <a:off x="0" y="2589183"/>
            <a:ext cx="18288000" cy="768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Maria tem 3 restaurantes favoritos. Um deles é uma hamburgueria, outro é um restaurante italiano e o terceiro é um restaurante japonês. Ela acabou de conseguir um novo emprego e, para comemorar, pretende jantar em um desses restaurantes durante os próximos quatro dias. Como o restaurante japonês é o seu favorito, ela decidiu que irá exatamente duas vezes a ele e uma vez a cada um dos demais. De quantas formas ela pode escolher a ordem em que irá jantar nesses restaurantes?</a:t>
            </a:r>
          </a:p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endParaRPr lang="pt-BR" sz="3600" dirty="0">
              <a:latin typeface="Roboto Mono" panose="00000009000000000000" pitchFamily="49" charset="0"/>
              <a:ea typeface="Roboto Mono" panose="00000009000000000000" pitchFamily="49" charset="0"/>
              <a:cs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923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9FD213-465E-4537-AB7B-85D12D6E9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9C54D03-1F1E-8A1F-BCBF-334F9699E084}"/>
              </a:ext>
            </a:extLst>
          </p:cNvPr>
          <p:cNvSpPr/>
          <p:nvPr/>
        </p:nvSpPr>
        <p:spPr>
          <a:xfrm>
            <a:off x="-29510" y="2898575"/>
            <a:ext cx="18317510" cy="4226125"/>
          </a:xfrm>
          <a:custGeom>
            <a:avLst/>
            <a:gdLst>
              <a:gd name="connsiteX0" fmla="*/ 0 w 18288000"/>
              <a:gd name="connsiteY0" fmla="*/ 647713 h 3886200"/>
              <a:gd name="connsiteX1" fmla="*/ 647713 w 18288000"/>
              <a:gd name="connsiteY1" fmla="*/ 0 h 3886200"/>
              <a:gd name="connsiteX2" fmla="*/ 17640287 w 18288000"/>
              <a:gd name="connsiteY2" fmla="*/ 0 h 3886200"/>
              <a:gd name="connsiteX3" fmla="*/ 18288000 w 18288000"/>
              <a:gd name="connsiteY3" fmla="*/ 647713 h 3886200"/>
              <a:gd name="connsiteX4" fmla="*/ 18288000 w 18288000"/>
              <a:gd name="connsiteY4" fmla="*/ 3238487 h 3886200"/>
              <a:gd name="connsiteX5" fmla="*/ 17640287 w 18288000"/>
              <a:gd name="connsiteY5" fmla="*/ 3886200 h 3886200"/>
              <a:gd name="connsiteX6" fmla="*/ 647713 w 18288000"/>
              <a:gd name="connsiteY6" fmla="*/ 3886200 h 3886200"/>
              <a:gd name="connsiteX7" fmla="*/ 0 w 18288000"/>
              <a:gd name="connsiteY7" fmla="*/ 3238487 h 3886200"/>
              <a:gd name="connsiteX8" fmla="*/ 0 w 18288000"/>
              <a:gd name="connsiteY8" fmla="*/ 647713 h 3886200"/>
              <a:gd name="connsiteX0" fmla="*/ 1848 w 18289848"/>
              <a:gd name="connsiteY0" fmla="*/ 647713 h 3886200"/>
              <a:gd name="connsiteX1" fmla="*/ 314281 w 18289848"/>
              <a:gd name="connsiteY1" fmla="*/ 10160 h 3886200"/>
              <a:gd name="connsiteX2" fmla="*/ 17642135 w 18289848"/>
              <a:gd name="connsiteY2" fmla="*/ 0 h 3886200"/>
              <a:gd name="connsiteX3" fmla="*/ 18289848 w 18289848"/>
              <a:gd name="connsiteY3" fmla="*/ 647713 h 3886200"/>
              <a:gd name="connsiteX4" fmla="*/ 18289848 w 18289848"/>
              <a:gd name="connsiteY4" fmla="*/ 3238487 h 3886200"/>
              <a:gd name="connsiteX5" fmla="*/ 17642135 w 18289848"/>
              <a:gd name="connsiteY5" fmla="*/ 3886200 h 3886200"/>
              <a:gd name="connsiteX6" fmla="*/ 649561 w 18289848"/>
              <a:gd name="connsiteY6" fmla="*/ 3886200 h 3886200"/>
              <a:gd name="connsiteX7" fmla="*/ 1848 w 18289848"/>
              <a:gd name="connsiteY7" fmla="*/ 3238487 h 3886200"/>
              <a:gd name="connsiteX8" fmla="*/ 1848 w 18289848"/>
              <a:gd name="connsiteY8" fmla="*/ 647713 h 3886200"/>
              <a:gd name="connsiteX0" fmla="*/ 14755 w 18302755"/>
              <a:gd name="connsiteY0" fmla="*/ 647713 h 3886200"/>
              <a:gd name="connsiteX1" fmla="*/ 327188 w 18302755"/>
              <a:gd name="connsiteY1" fmla="*/ 10160 h 3886200"/>
              <a:gd name="connsiteX2" fmla="*/ 17655042 w 18302755"/>
              <a:gd name="connsiteY2" fmla="*/ 0 h 3886200"/>
              <a:gd name="connsiteX3" fmla="*/ 18302755 w 18302755"/>
              <a:gd name="connsiteY3" fmla="*/ 647713 h 3886200"/>
              <a:gd name="connsiteX4" fmla="*/ 18302755 w 18302755"/>
              <a:gd name="connsiteY4" fmla="*/ 3238487 h 3886200"/>
              <a:gd name="connsiteX5" fmla="*/ 17655042 w 18302755"/>
              <a:gd name="connsiteY5" fmla="*/ 3886200 h 3886200"/>
              <a:gd name="connsiteX6" fmla="*/ 266228 w 18302755"/>
              <a:gd name="connsiteY6" fmla="*/ 3876040 h 3886200"/>
              <a:gd name="connsiteX7" fmla="*/ 14755 w 18302755"/>
              <a:gd name="connsiteY7" fmla="*/ 3238487 h 3886200"/>
              <a:gd name="connsiteX8" fmla="*/ 14755 w 18302755"/>
              <a:gd name="connsiteY8" fmla="*/ 647713 h 3886200"/>
              <a:gd name="connsiteX0" fmla="*/ 14755 w 18317510"/>
              <a:gd name="connsiteY0" fmla="*/ 657873 h 3896360"/>
              <a:gd name="connsiteX1" fmla="*/ 327188 w 18317510"/>
              <a:gd name="connsiteY1" fmla="*/ 20320 h 3896360"/>
              <a:gd name="connsiteX2" fmla="*/ 18051282 w 18317510"/>
              <a:gd name="connsiteY2" fmla="*/ 0 h 3896360"/>
              <a:gd name="connsiteX3" fmla="*/ 18302755 w 18317510"/>
              <a:gd name="connsiteY3" fmla="*/ 657873 h 3896360"/>
              <a:gd name="connsiteX4" fmla="*/ 18302755 w 18317510"/>
              <a:gd name="connsiteY4" fmla="*/ 3248647 h 3896360"/>
              <a:gd name="connsiteX5" fmla="*/ 17655042 w 18317510"/>
              <a:gd name="connsiteY5" fmla="*/ 3896360 h 3896360"/>
              <a:gd name="connsiteX6" fmla="*/ 266228 w 18317510"/>
              <a:gd name="connsiteY6" fmla="*/ 3886200 h 3896360"/>
              <a:gd name="connsiteX7" fmla="*/ 14755 w 18317510"/>
              <a:gd name="connsiteY7" fmla="*/ 3248647 h 3896360"/>
              <a:gd name="connsiteX8" fmla="*/ 14755 w 18317510"/>
              <a:gd name="connsiteY8" fmla="*/ 657873 h 3896360"/>
              <a:gd name="connsiteX0" fmla="*/ 14755 w 18317510"/>
              <a:gd name="connsiteY0" fmla="*/ 657873 h 3906520"/>
              <a:gd name="connsiteX1" fmla="*/ 327188 w 18317510"/>
              <a:gd name="connsiteY1" fmla="*/ 20320 h 3906520"/>
              <a:gd name="connsiteX2" fmla="*/ 18051282 w 18317510"/>
              <a:gd name="connsiteY2" fmla="*/ 0 h 3906520"/>
              <a:gd name="connsiteX3" fmla="*/ 18302755 w 18317510"/>
              <a:gd name="connsiteY3" fmla="*/ 657873 h 3906520"/>
              <a:gd name="connsiteX4" fmla="*/ 18302755 w 18317510"/>
              <a:gd name="connsiteY4" fmla="*/ 3248647 h 3906520"/>
              <a:gd name="connsiteX5" fmla="*/ 18020802 w 18317510"/>
              <a:gd name="connsiteY5" fmla="*/ 3906520 h 3906520"/>
              <a:gd name="connsiteX6" fmla="*/ 266228 w 18317510"/>
              <a:gd name="connsiteY6" fmla="*/ 3886200 h 3906520"/>
              <a:gd name="connsiteX7" fmla="*/ 14755 w 18317510"/>
              <a:gd name="connsiteY7" fmla="*/ 3248647 h 3906520"/>
              <a:gd name="connsiteX8" fmla="*/ 14755 w 18317510"/>
              <a:gd name="connsiteY8" fmla="*/ 657873 h 390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17510" h="3906520">
                <a:moveTo>
                  <a:pt x="14755" y="657873"/>
                </a:moveTo>
                <a:cubicBezTo>
                  <a:pt x="14755" y="300151"/>
                  <a:pt x="-30534" y="20320"/>
                  <a:pt x="327188" y="20320"/>
                </a:cubicBezTo>
                <a:lnTo>
                  <a:pt x="18051282" y="0"/>
                </a:lnTo>
                <a:cubicBezTo>
                  <a:pt x="18409004" y="0"/>
                  <a:pt x="18302755" y="300151"/>
                  <a:pt x="18302755" y="657873"/>
                </a:cubicBezTo>
                <a:lnTo>
                  <a:pt x="18302755" y="3248647"/>
                </a:lnTo>
                <a:cubicBezTo>
                  <a:pt x="18302755" y="3606369"/>
                  <a:pt x="18378524" y="3906520"/>
                  <a:pt x="18020802" y="3906520"/>
                </a:cubicBezTo>
                <a:lnTo>
                  <a:pt x="266228" y="3886200"/>
                </a:lnTo>
                <a:cubicBezTo>
                  <a:pt x="-91494" y="3886200"/>
                  <a:pt x="14755" y="3606369"/>
                  <a:pt x="14755" y="3248647"/>
                </a:cubicBezTo>
                <a:lnTo>
                  <a:pt x="14755" y="657873"/>
                </a:lnTo>
                <a:close/>
              </a:path>
            </a:pathLst>
          </a:custGeom>
          <a:solidFill>
            <a:schemeClr val="bg1"/>
          </a:solidFill>
          <a:ln cap="sq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2">
            <a:extLst>
              <a:ext uri="{FF2B5EF4-FFF2-40B4-BE49-F238E27FC236}">
                <a16:creationId xmlns:a16="http://schemas.microsoft.com/office/drawing/2014/main" id="{8DBEC08F-414F-BABF-17FE-B4C41C4B584C}"/>
              </a:ext>
            </a:extLst>
          </p:cNvPr>
          <p:cNvSpPr txBox="1"/>
          <p:nvPr/>
        </p:nvSpPr>
        <p:spPr>
          <a:xfrm>
            <a:off x="0" y="4152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accent6">
                    <a:lumMod val="75000"/>
                  </a:schemeClr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ARRANJO</a:t>
            </a:r>
          </a:p>
        </p:txBody>
      </p:sp>
    </p:spTree>
    <p:extLst>
      <p:ext uri="{BB962C8B-B14F-4D97-AF65-F5344CB8AC3E}">
        <p14:creationId xmlns:p14="http://schemas.microsoft.com/office/powerpoint/2010/main" val="1220801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DEBDC-CB60-1626-7D9E-80C7EF1D0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4849DF6-F8CF-F801-D745-6C3060046FE6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5C121F91-AD47-D1B4-31BC-EC0AB0DF8592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ARRANJO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30B325-725C-6D0A-40E0-9C85C81B2F69}"/>
              </a:ext>
            </a:extLst>
          </p:cNvPr>
          <p:cNvSpPr txBox="1"/>
          <p:nvPr/>
        </p:nvSpPr>
        <p:spPr>
          <a:xfrm>
            <a:off x="0" y="2589183"/>
            <a:ext cx="18288000" cy="4361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Um arranjo é um agrupamento de parte dos elementos de um conjunto levando-se em conta a ordem. Por exemplo, escolher 3 funcionários dentre 8 disponíveis para assumir, respectivamente, os cargos de Supervisor, Tesoureiro e Marqueteiro.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1E136E1-6E41-E87B-3F6E-B00426EEFBDB}"/>
              </a:ext>
            </a:extLst>
          </p:cNvPr>
          <p:cNvGrpSpPr/>
          <p:nvPr/>
        </p:nvGrpSpPr>
        <p:grpSpPr>
          <a:xfrm>
            <a:off x="6550891" y="6950313"/>
            <a:ext cx="5186218" cy="3048859"/>
            <a:chOff x="985337" y="2334949"/>
            <a:chExt cx="3953700" cy="2520795"/>
          </a:xfrm>
        </p:grpSpPr>
        <p:pic>
          <p:nvPicPr>
            <p:cNvPr id="16" name="Picture 3">
              <a:extLst>
                <a:ext uri="{FF2B5EF4-FFF2-40B4-BE49-F238E27FC236}">
                  <a16:creationId xmlns:a16="http://schemas.microsoft.com/office/drawing/2014/main" id="{B42CABC1-2CE4-61D2-23A7-9FB2A4E769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0323" l="4428" r="6605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45" r="43896" b="7708"/>
            <a:stretch/>
          </p:blipFill>
          <p:spPr bwMode="auto">
            <a:xfrm>
              <a:off x="985337" y="2334949"/>
              <a:ext cx="517793" cy="163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334FE00-AEB8-E2E6-F6FD-BB609FE31700}"/>
                </a:ext>
              </a:extLst>
            </p:cNvPr>
            <p:cNvSpPr txBox="1"/>
            <p:nvPr/>
          </p:nvSpPr>
          <p:spPr>
            <a:xfrm>
              <a:off x="1090447" y="3910285"/>
              <a:ext cx="1145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8</a:t>
              </a:r>
              <a:endParaRPr lang="pt-BR" sz="1200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8D158835-1FD6-68E3-1059-7B14C83314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794" y="2511696"/>
              <a:ext cx="1350928" cy="1498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F6469BC-C5FA-F62C-5B5D-361572FC0C37}"/>
                </a:ext>
              </a:extLst>
            </p:cNvPr>
            <p:cNvSpPr txBox="1"/>
            <p:nvPr/>
          </p:nvSpPr>
          <p:spPr>
            <a:xfrm>
              <a:off x="2573795" y="3910285"/>
              <a:ext cx="1145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7</a:t>
              </a:r>
              <a:endParaRPr lang="pt-BR" sz="1200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20" name="Picture 9" descr="Resultado de imagem para dúvida">
              <a:extLst>
                <a:ext uri="{FF2B5EF4-FFF2-40B4-BE49-F238E27FC236}">
                  <a16:creationId xmlns:a16="http://schemas.microsoft.com/office/drawing/2014/main" id="{0FC2EA89-F11F-CEDF-F407-22848A628B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864" y="2511697"/>
              <a:ext cx="1022940" cy="1398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C8308F40-0CD7-8C68-B2C7-24A883E6D1E3}"/>
                </a:ext>
              </a:extLst>
            </p:cNvPr>
            <p:cNvSpPr txBox="1"/>
            <p:nvPr/>
          </p:nvSpPr>
          <p:spPr>
            <a:xfrm>
              <a:off x="3777018" y="3888353"/>
              <a:ext cx="1145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6</a:t>
              </a:r>
              <a:endParaRPr lang="pt-BR" sz="1200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67DFDA77-6B23-6B2B-44CD-49A83A5EAD27}"/>
                </a:ext>
              </a:extLst>
            </p:cNvPr>
            <p:cNvSpPr txBox="1"/>
            <p:nvPr/>
          </p:nvSpPr>
          <p:spPr>
            <a:xfrm>
              <a:off x="1698677" y="2571750"/>
              <a:ext cx="1145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E</a:t>
              </a:r>
              <a:endParaRPr lang="pt-BR" sz="1200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8612F257-20A8-1BC7-0E44-91CBC8FA7287}"/>
                </a:ext>
              </a:extLst>
            </p:cNvPr>
            <p:cNvSpPr txBox="1"/>
            <p:nvPr/>
          </p:nvSpPr>
          <p:spPr>
            <a:xfrm>
              <a:off x="3138837" y="2571750"/>
              <a:ext cx="1145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E</a:t>
              </a:r>
              <a:endParaRPr lang="pt-BR" sz="1200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22D5F81-A75D-2C78-F514-A27AD256397E}"/>
                </a:ext>
              </a:extLst>
            </p:cNvPr>
            <p:cNvSpPr txBox="1"/>
            <p:nvPr/>
          </p:nvSpPr>
          <p:spPr>
            <a:xfrm>
              <a:off x="1743837" y="3929335"/>
              <a:ext cx="245766" cy="381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×</a:t>
              </a:r>
              <a:endParaRPr lang="pt-BR" sz="1200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5AF0290F-E064-0813-96FF-4CBD5D9613A1}"/>
                </a:ext>
              </a:extLst>
            </p:cNvPr>
            <p:cNvSpPr txBox="1"/>
            <p:nvPr/>
          </p:nvSpPr>
          <p:spPr>
            <a:xfrm>
              <a:off x="3212795" y="3929335"/>
              <a:ext cx="1145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×</a:t>
              </a:r>
              <a:endParaRPr lang="pt-BR" sz="1200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0F323877-1396-339B-61C0-186316C85729}"/>
                </a:ext>
              </a:extLst>
            </p:cNvPr>
            <p:cNvSpPr txBox="1"/>
            <p:nvPr/>
          </p:nvSpPr>
          <p:spPr>
            <a:xfrm>
              <a:off x="1338637" y="4394079"/>
              <a:ext cx="36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336 grupos distintos</a:t>
              </a:r>
              <a:endParaRPr lang="pt-BR" sz="1200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778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AFD2F-9B99-A418-8481-2F57DBFAE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F0414E7-F136-BD60-3D77-A39AD44DA4BB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F598FA4F-ADB2-733E-E08B-2630FBE73418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ARRANJO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D11521-B307-054C-49C4-9A1CFED1E4CA}"/>
              </a:ext>
            </a:extLst>
          </p:cNvPr>
          <p:cNvSpPr txBox="1"/>
          <p:nvPr/>
        </p:nvSpPr>
        <p:spPr>
          <a:xfrm>
            <a:off x="0" y="2589183"/>
            <a:ext cx="18288000" cy="32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Considere um conjunto com n elementos e deseja-se criar um agrupamento contendo apenas k elementos em que leva-se em conta a ordem. A quantidade de possibilidades pode ser calculada por: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F23E9A-2B86-63D9-8682-E5E81F63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6362700"/>
            <a:ext cx="5561994" cy="205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92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2C8B43-3108-D57B-37ED-7C207594A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B8285AA-4C15-A888-8E2C-BCA7AA321486}"/>
              </a:ext>
            </a:extLst>
          </p:cNvPr>
          <p:cNvSpPr/>
          <p:nvPr/>
        </p:nvSpPr>
        <p:spPr>
          <a:xfrm>
            <a:off x="-29510" y="2898575"/>
            <a:ext cx="18317510" cy="4226125"/>
          </a:xfrm>
          <a:custGeom>
            <a:avLst/>
            <a:gdLst>
              <a:gd name="connsiteX0" fmla="*/ 0 w 18288000"/>
              <a:gd name="connsiteY0" fmla="*/ 647713 h 3886200"/>
              <a:gd name="connsiteX1" fmla="*/ 647713 w 18288000"/>
              <a:gd name="connsiteY1" fmla="*/ 0 h 3886200"/>
              <a:gd name="connsiteX2" fmla="*/ 17640287 w 18288000"/>
              <a:gd name="connsiteY2" fmla="*/ 0 h 3886200"/>
              <a:gd name="connsiteX3" fmla="*/ 18288000 w 18288000"/>
              <a:gd name="connsiteY3" fmla="*/ 647713 h 3886200"/>
              <a:gd name="connsiteX4" fmla="*/ 18288000 w 18288000"/>
              <a:gd name="connsiteY4" fmla="*/ 3238487 h 3886200"/>
              <a:gd name="connsiteX5" fmla="*/ 17640287 w 18288000"/>
              <a:gd name="connsiteY5" fmla="*/ 3886200 h 3886200"/>
              <a:gd name="connsiteX6" fmla="*/ 647713 w 18288000"/>
              <a:gd name="connsiteY6" fmla="*/ 3886200 h 3886200"/>
              <a:gd name="connsiteX7" fmla="*/ 0 w 18288000"/>
              <a:gd name="connsiteY7" fmla="*/ 3238487 h 3886200"/>
              <a:gd name="connsiteX8" fmla="*/ 0 w 18288000"/>
              <a:gd name="connsiteY8" fmla="*/ 647713 h 3886200"/>
              <a:gd name="connsiteX0" fmla="*/ 1848 w 18289848"/>
              <a:gd name="connsiteY0" fmla="*/ 647713 h 3886200"/>
              <a:gd name="connsiteX1" fmla="*/ 314281 w 18289848"/>
              <a:gd name="connsiteY1" fmla="*/ 10160 h 3886200"/>
              <a:gd name="connsiteX2" fmla="*/ 17642135 w 18289848"/>
              <a:gd name="connsiteY2" fmla="*/ 0 h 3886200"/>
              <a:gd name="connsiteX3" fmla="*/ 18289848 w 18289848"/>
              <a:gd name="connsiteY3" fmla="*/ 647713 h 3886200"/>
              <a:gd name="connsiteX4" fmla="*/ 18289848 w 18289848"/>
              <a:gd name="connsiteY4" fmla="*/ 3238487 h 3886200"/>
              <a:gd name="connsiteX5" fmla="*/ 17642135 w 18289848"/>
              <a:gd name="connsiteY5" fmla="*/ 3886200 h 3886200"/>
              <a:gd name="connsiteX6" fmla="*/ 649561 w 18289848"/>
              <a:gd name="connsiteY6" fmla="*/ 3886200 h 3886200"/>
              <a:gd name="connsiteX7" fmla="*/ 1848 w 18289848"/>
              <a:gd name="connsiteY7" fmla="*/ 3238487 h 3886200"/>
              <a:gd name="connsiteX8" fmla="*/ 1848 w 18289848"/>
              <a:gd name="connsiteY8" fmla="*/ 647713 h 3886200"/>
              <a:gd name="connsiteX0" fmla="*/ 14755 w 18302755"/>
              <a:gd name="connsiteY0" fmla="*/ 647713 h 3886200"/>
              <a:gd name="connsiteX1" fmla="*/ 327188 w 18302755"/>
              <a:gd name="connsiteY1" fmla="*/ 10160 h 3886200"/>
              <a:gd name="connsiteX2" fmla="*/ 17655042 w 18302755"/>
              <a:gd name="connsiteY2" fmla="*/ 0 h 3886200"/>
              <a:gd name="connsiteX3" fmla="*/ 18302755 w 18302755"/>
              <a:gd name="connsiteY3" fmla="*/ 647713 h 3886200"/>
              <a:gd name="connsiteX4" fmla="*/ 18302755 w 18302755"/>
              <a:gd name="connsiteY4" fmla="*/ 3238487 h 3886200"/>
              <a:gd name="connsiteX5" fmla="*/ 17655042 w 18302755"/>
              <a:gd name="connsiteY5" fmla="*/ 3886200 h 3886200"/>
              <a:gd name="connsiteX6" fmla="*/ 266228 w 18302755"/>
              <a:gd name="connsiteY6" fmla="*/ 3876040 h 3886200"/>
              <a:gd name="connsiteX7" fmla="*/ 14755 w 18302755"/>
              <a:gd name="connsiteY7" fmla="*/ 3238487 h 3886200"/>
              <a:gd name="connsiteX8" fmla="*/ 14755 w 18302755"/>
              <a:gd name="connsiteY8" fmla="*/ 647713 h 3886200"/>
              <a:gd name="connsiteX0" fmla="*/ 14755 w 18317510"/>
              <a:gd name="connsiteY0" fmla="*/ 657873 h 3896360"/>
              <a:gd name="connsiteX1" fmla="*/ 327188 w 18317510"/>
              <a:gd name="connsiteY1" fmla="*/ 20320 h 3896360"/>
              <a:gd name="connsiteX2" fmla="*/ 18051282 w 18317510"/>
              <a:gd name="connsiteY2" fmla="*/ 0 h 3896360"/>
              <a:gd name="connsiteX3" fmla="*/ 18302755 w 18317510"/>
              <a:gd name="connsiteY3" fmla="*/ 657873 h 3896360"/>
              <a:gd name="connsiteX4" fmla="*/ 18302755 w 18317510"/>
              <a:gd name="connsiteY4" fmla="*/ 3248647 h 3896360"/>
              <a:gd name="connsiteX5" fmla="*/ 17655042 w 18317510"/>
              <a:gd name="connsiteY5" fmla="*/ 3896360 h 3896360"/>
              <a:gd name="connsiteX6" fmla="*/ 266228 w 18317510"/>
              <a:gd name="connsiteY6" fmla="*/ 3886200 h 3896360"/>
              <a:gd name="connsiteX7" fmla="*/ 14755 w 18317510"/>
              <a:gd name="connsiteY7" fmla="*/ 3248647 h 3896360"/>
              <a:gd name="connsiteX8" fmla="*/ 14755 w 18317510"/>
              <a:gd name="connsiteY8" fmla="*/ 657873 h 3896360"/>
              <a:gd name="connsiteX0" fmla="*/ 14755 w 18317510"/>
              <a:gd name="connsiteY0" fmla="*/ 657873 h 3906520"/>
              <a:gd name="connsiteX1" fmla="*/ 327188 w 18317510"/>
              <a:gd name="connsiteY1" fmla="*/ 20320 h 3906520"/>
              <a:gd name="connsiteX2" fmla="*/ 18051282 w 18317510"/>
              <a:gd name="connsiteY2" fmla="*/ 0 h 3906520"/>
              <a:gd name="connsiteX3" fmla="*/ 18302755 w 18317510"/>
              <a:gd name="connsiteY3" fmla="*/ 657873 h 3906520"/>
              <a:gd name="connsiteX4" fmla="*/ 18302755 w 18317510"/>
              <a:gd name="connsiteY4" fmla="*/ 3248647 h 3906520"/>
              <a:gd name="connsiteX5" fmla="*/ 18020802 w 18317510"/>
              <a:gd name="connsiteY5" fmla="*/ 3906520 h 3906520"/>
              <a:gd name="connsiteX6" fmla="*/ 266228 w 18317510"/>
              <a:gd name="connsiteY6" fmla="*/ 3886200 h 3906520"/>
              <a:gd name="connsiteX7" fmla="*/ 14755 w 18317510"/>
              <a:gd name="connsiteY7" fmla="*/ 3248647 h 3906520"/>
              <a:gd name="connsiteX8" fmla="*/ 14755 w 18317510"/>
              <a:gd name="connsiteY8" fmla="*/ 657873 h 390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17510" h="3906520">
                <a:moveTo>
                  <a:pt x="14755" y="657873"/>
                </a:moveTo>
                <a:cubicBezTo>
                  <a:pt x="14755" y="300151"/>
                  <a:pt x="-30534" y="20320"/>
                  <a:pt x="327188" y="20320"/>
                </a:cubicBezTo>
                <a:lnTo>
                  <a:pt x="18051282" y="0"/>
                </a:lnTo>
                <a:cubicBezTo>
                  <a:pt x="18409004" y="0"/>
                  <a:pt x="18302755" y="300151"/>
                  <a:pt x="18302755" y="657873"/>
                </a:cubicBezTo>
                <a:lnTo>
                  <a:pt x="18302755" y="3248647"/>
                </a:lnTo>
                <a:cubicBezTo>
                  <a:pt x="18302755" y="3606369"/>
                  <a:pt x="18378524" y="3906520"/>
                  <a:pt x="18020802" y="3906520"/>
                </a:cubicBezTo>
                <a:lnTo>
                  <a:pt x="266228" y="3886200"/>
                </a:lnTo>
                <a:cubicBezTo>
                  <a:pt x="-91494" y="3886200"/>
                  <a:pt x="14755" y="3606369"/>
                  <a:pt x="14755" y="3248647"/>
                </a:cubicBezTo>
                <a:lnTo>
                  <a:pt x="14755" y="657873"/>
                </a:lnTo>
                <a:close/>
              </a:path>
            </a:pathLst>
          </a:custGeom>
          <a:solidFill>
            <a:schemeClr val="bg1"/>
          </a:solidFill>
          <a:ln cap="sq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2">
            <a:extLst>
              <a:ext uri="{FF2B5EF4-FFF2-40B4-BE49-F238E27FC236}">
                <a16:creationId xmlns:a16="http://schemas.microsoft.com/office/drawing/2014/main" id="{E76D3A8F-5999-E670-008E-D9E2CAB01D33}"/>
              </a:ext>
            </a:extLst>
          </p:cNvPr>
          <p:cNvSpPr txBox="1"/>
          <p:nvPr/>
        </p:nvSpPr>
        <p:spPr>
          <a:xfrm>
            <a:off x="0" y="442814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accent6">
                    <a:lumMod val="75000"/>
                  </a:schemeClr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PRATIQUE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D99BCFF-2E4C-4512-0A17-594C3A720FAB}"/>
              </a:ext>
            </a:extLst>
          </p:cNvPr>
          <p:cNvSpPr txBox="1"/>
          <p:nvPr/>
        </p:nvSpPr>
        <p:spPr>
          <a:xfrm>
            <a:off x="4548674" y="4956501"/>
            <a:ext cx="9171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effectLst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3030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1CCD3-D0A7-B23B-2E06-80276C5A2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5353C1-F379-F4DE-CB6E-9F9CE098A8BD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CF4A223B-D37C-A924-7C2A-E656CCB59E0B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PRATIQUE 09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0B4E70-2562-89BC-26A8-8D2D2BB58356}"/>
              </a:ext>
            </a:extLst>
          </p:cNvPr>
          <p:cNvSpPr txBox="1"/>
          <p:nvPr/>
        </p:nvSpPr>
        <p:spPr>
          <a:xfrm>
            <a:off x="7671633" y="2857500"/>
            <a:ext cx="10463967" cy="768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Uma pessoa tem uma caixa com 10 livros guardados e possui uma prateleira onde cabem apenas 4 deles. De quantos modos ela pode escolher 4 dos 10 livros e colocá-los em uma pilha sobre a prateleira?</a:t>
            </a:r>
          </a:p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endParaRPr lang="pt-BR" sz="3600" dirty="0">
              <a:latin typeface="Roboto Mono" panose="00000009000000000000" pitchFamily="49" charset="0"/>
              <a:ea typeface="Roboto Mono" panose="00000009000000000000" pitchFamily="49" charset="0"/>
              <a:cs typeface="Roboto Medium" panose="02000000000000000000" pitchFamily="2" charset="0"/>
            </a:endParaRPr>
          </a:p>
        </p:txBody>
      </p:sp>
      <p:pic>
        <p:nvPicPr>
          <p:cNvPr id="2050" name="Picture 2" descr="Prateleira com pilhas de livros e plantas Coleção de livros de sala de aula  e vasos de plantas em desenho animado | Vetor Premium">
            <a:extLst>
              <a:ext uri="{FF2B5EF4-FFF2-40B4-BE49-F238E27FC236}">
                <a16:creationId xmlns:a16="http://schemas.microsoft.com/office/drawing/2014/main" id="{843971D6-854C-F736-6E81-A4402E3C7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00501"/>
            <a:ext cx="7443033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94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53C41-1E94-3348-D457-3E8AECD07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0B10A0-8F6D-A12A-13EF-4082B047F010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AB8D8CF9-F70D-3C54-A6DF-39B260D0E832}"/>
              </a:ext>
            </a:extLst>
          </p:cNvPr>
          <p:cNvSpPr txBox="1"/>
          <p:nvPr/>
        </p:nvSpPr>
        <p:spPr>
          <a:xfrm>
            <a:off x="0" y="294928"/>
            <a:ext cx="18288000" cy="2333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PRINCÍPIO FUNDAMENTAL DA CONTAGEM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44556B0-BDCD-C281-2A74-4950E85ECFE4}"/>
              </a:ext>
            </a:extLst>
          </p:cNvPr>
          <p:cNvSpPr txBox="1"/>
          <p:nvPr/>
        </p:nvSpPr>
        <p:spPr>
          <a:xfrm>
            <a:off x="0" y="2628900"/>
            <a:ext cx="18288000" cy="214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Frequentemente estamos interessados em contar o número de maneiras em que determinadas ações podem ser executadas. </a:t>
            </a:r>
          </a:p>
        </p:txBody>
      </p:sp>
      <p:pic>
        <p:nvPicPr>
          <p:cNvPr id="1026" name="Picture 2" descr="Desenho Animado Com Roupas Separadas Colete Colete Camisa Manga Jeans Longo  E Boneca De Tênis Para Vestir Ilustração do Vetor - Ilustração de cartoon,  jogo: 285800325">
            <a:extLst>
              <a:ext uri="{FF2B5EF4-FFF2-40B4-BE49-F238E27FC236}">
                <a16:creationId xmlns:a16="http://schemas.microsoft.com/office/drawing/2014/main" id="{174CA306-6FE2-D62D-1197-4F300FFD57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48"/>
          <a:stretch>
            <a:fillRect/>
          </a:stretch>
        </p:blipFill>
        <p:spPr bwMode="auto">
          <a:xfrm>
            <a:off x="533400" y="5120640"/>
            <a:ext cx="7263549" cy="46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10 Problema do Caminho Mínimo">
            <a:extLst>
              <a:ext uri="{FF2B5EF4-FFF2-40B4-BE49-F238E27FC236}">
                <a16:creationId xmlns:a16="http://schemas.microsoft.com/office/drawing/2014/main" id="{C4B98592-1E20-6514-796C-EE77D4B2B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550" y="5166360"/>
            <a:ext cx="6400800" cy="439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186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EDA469-3CBE-5B71-E8F3-04AB997DC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DE5C068-2AC9-D851-4AD3-F5E5719D6676}"/>
              </a:ext>
            </a:extLst>
          </p:cNvPr>
          <p:cNvSpPr/>
          <p:nvPr/>
        </p:nvSpPr>
        <p:spPr>
          <a:xfrm>
            <a:off x="-29510" y="2898575"/>
            <a:ext cx="18317510" cy="4226125"/>
          </a:xfrm>
          <a:custGeom>
            <a:avLst/>
            <a:gdLst>
              <a:gd name="connsiteX0" fmla="*/ 0 w 18288000"/>
              <a:gd name="connsiteY0" fmla="*/ 647713 h 3886200"/>
              <a:gd name="connsiteX1" fmla="*/ 647713 w 18288000"/>
              <a:gd name="connsiteY1" fmla="*/ 0 h 3886200"/>
              <a:gd name="connsiteX2" fmla="*/ 17640287 w 18288000"/>
              <a:gd name="connsiteY2" fmla="*/ 0 h 3886200"/>
              <a:gd name="connsiteX3" fmla="*/ 18288000 w 18288000"/>
              <a:gd name="connsiteY3" fmla="*/ 647713 h 3886200"/>
              <a:gd name="connsiteX4" fmla="*/ 18288000 w 18288000"/>
              <a:gd name="connsiteY4" fmla="*/ 3238487 h 3886200"/>
              <a:gd name="connsiteX5" fmla="*/ 17640287 w 18288000"/>
              <a:gd name="connsiteY5" fmla="*/ 3886200 h 3886200"/>
              <a:gd name="connsiteX6" fmla="*/ 647713 w 18288000"/>
              <a:gd name="connsiteY6" fmla="*/ 3886200 h 3886200"/>
              <a:gd name="connsiteX7" fmla="*/ 0 w 18288000"/>
              <a:gd name="connsiteY7" fmla="*/ 3238487 h 3886200"/>
              <a:gd name="connsiteX8" fmla="*/ 0 w 18288000"/>
              <a:gd name="connsiteY8" fmla="*/ 647713 h 3886200"/>
              <a:gd name="connsiteX0" fmla="*/ 1848 w 18289848"/>
              <a:gd name="connsiteY0" fmla="*/ 647713 h 3886200"/>
              <a:gd name="connsiteX1" fmla="*/ 314281 w 18289848"/>
              <a:gd name="connsiteY1" fmla="*/ 10160 h 3886200"/>
              <a:gd name="connsiteX2" fmla="*/ 17642135 w 18289848"/>
              <a:gd name="connsiteY2" fmla="*/ 0 h 3886200"/>
              <a:gd name="connsiteX3" fmla="*/ 18289848 w 18289848"/>
              <a:gd name="connsiteY3" fmla="*/ 647713 h 3886200"/>
              <a:gd name="connsiteX4" fmla="*/ 18289848 w 18289848"/>
              <a:gd name="connsiteY4" fmla="*/ 3238487 h 3886200"/>
              <a:gd name="connsiteX5" fmla="*/ 17642135 w 18289848"/>
              <a:gd name="connsiteY5" fmla="*/ 3886200 h 3886200"/>
              <a:gd name="connsiteX6" fmla="*/ 649561 w 18289848"/>
              <a:gd name="connsiteY6" fmla="*/ 3886200 h 3886200"/>
              <a:gd name="connsiteX7" fmla="*/ 1848 w 18289848"/>
              <a:gd name="connsiteY7" fmla="*/ 3238487 h 3886200"/>
              <a:gd name="connsiteX8" fmla="*/ 1848 w 18289848"/>
              <a:gd name="connsiteY8" fmla="*/ 647713 h 3886200"/>
              <a:gd name="connsiteX0" fmla="*/ 14755 w 18302755"/>
              <a:gd name="connsiteY0" fmla="*/ 647713 h 3886200"/>
              <a:gd name="connsiteX1" fmla="*/ 327188 w 18302755"/>
              <a:gd name="connsiteY1" fmla="*/ 10160 h 3886200"/>
              <a:gd name="connsiteX2" fmla="*/ 17655042 w 18302755"/>
              <a:gd name="connsiteY2" fmla="*/ 0 h 3886200"/>
              <a:gd name="connsiteX3" fmla="*/ 18302755 w 18302755"/>
              <a:gd name="connsiteY3" fmla="*/ 647713 h 3886200"/>
              <a:gd name="connsiteX4" fmla="*/ 18302755 w 18302755"/>
              <a:gd name="connsiteY4" fmla="*/ 3238487 h 3886200"/>
              <a:gd name="connsiteX5" fmla="*/ 17655042 w 18302755"/>
              <a:gd name="connsiteY5" fmla="*/ 3886200 h 3886200"/>
              <a:gd name="connsiteX6" fmla="*/ 266228 w 18302755"/>
              <a:gd name="connsiteY6" fmla="*/ 3876040 h 3886200"/>
              <a:gd name="connsiteX7" fmla="*/ 14755 w 18302755"/>
              <a:gd name="connsiteY7" fmla="*/ 3238487 h 3886200"/>
              <a:gd name="connsiteX8" fmla="*/ 14755 w 18302755"/>
              <a:gd name="connsiteY8" fmla="*/ 647713 h 3886200"/>
              <a:gd name="connsiteX0" fmla="*/ 14755 w 18317510"/>
              <a:gd name="connsiteY0" fmla="*/ 657873 h 3896360"/>
              <a:gd name="connsiteX1" fmla="*/ 327188 w 18317510"/>
              <a:gd name="connsiteY1" fmla="*/ 20320 h 3896360"/>
              <a:gd name="connsiteX2" fmla="*/ 18051282 w 18317510"/>
              <a:gd name="connsiteY2" fmla="*/ 0 h 3896360"/>
              <a:gd name="connsiteX3" fmla="*/ 18302755 w 18317510"/>
              <a:gd name="connsiteY3" fmla="*/ 657873 h 3896360"/>
              <a:gd name="connsiteX4" fmla="*/ 18302755 w 18317510"/>
              <a:gd name="connsiteY4" fmla="*/ 3248647 h 3896360"/>
              <a:gd name="connsiteX5" fmla="*/ 17655042 w 18317510"/>
              <a:gd name="connsiteY5" fmla="*/ 3896360 h 3896360"/>
              <a:gd name="connsiteX6" fmla="*/ 266228 w 18317510"/>
              <a:gd name="connsiteY6" fmla="*/ 3886200 h 3896360"/>
              <a:gd name="connsiteX7" fmla="*/ 14755 w 18317510"/>
              <a:gd name="connsiteY7" fmla="*/ 3248647 h 3896360"/>
              <a:gd name="connsiteX8" fmla="*/ 14755 w 18317510"/>
              <a:gd name="connsiteY8" fmla="*/ 657873 h 3896360"/>
              <a:gd name="connsiteX0" fmla="*/ 14755 w 18317510"/>
              <a:gd name="connsiteY0" fmla="*/ 657873 h 3906520"/>
              <a:gd name="connsiteX1" fmla="*/ 327188 w 18317510"/>
              <a:gd name="connsiteY1" fmla="*/ 20320 h 3906520"/>
              <a:gd name="connsiteX2" fmla="*/ 18051282 w 18317510"/>
              <a:gd name="connsiteY2" fmla="*/ 0 h 3906520"/>
              <a:gd name="connsiteX3" fmla="*/ 18302755 w 18317510"/>
              <a:gd name="connsiteY3" fmla="*/ 657873 h 3906520"/>
              <a:gd name="connsiteX4" fmla="*/ 18302755 w 18317510"/>
              <a:gd name="connsiteY4" fmla="*/ 3248647 h 3906520"/>
              <a:gd name="connsiteX5" fmla="*/ 18020802 w 18317510"/>
              <a:gd name="connsiteY5" fmla="*/ 3906520 h 3906520"/>
              <a:gd name="connsiteX6" fmla="*/ 266228 w 18317510"/>
              <a:gd name="connsiteY6" fmla="*/ 3886200 h 3906520"/>
              <a:gd name="connsiteX7" fmla="*/ 14755 w 18317510"/>
              <a:gd name="connsiteY7" fmla="*/ 3248647 h 3906520"/>
              <a:gd name="connsiteX8" fmla="*/ 14755 w 18317510"/>
              <a:gd name="connsiteY8" fmla="*/ 657873 h 390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17510" h="3906520">
                <a:moveTo>
                  <a:pt x="14755" y="657873"/>
                </a:moveTo>
                <a:cubicBezTo>
                  <a:pt x="14755" y="300151"/>
                  <a:pt x="-30534" y="20320"/>
                  <a:pt x="327188" y="20320"/>
                </a:cubicBezTo>
                <a:lnTo>
                  <a:pt x="18051282" y="0"/>
                </a:lnTo>
                <a:cubicBezTo>
                  <a:pt x="18409004" y="0"/>
                  <a:pt x="18302755" y="300151"/>
                  <a:pt x="18302755" y="657873"/>
                </a:cubicBezTo>
                <a:lnTo>
                  <a:pt x="18302755" y="3248647"/>
                </a:lnTo>
                <a:cubicBezTo>
                  <a:pt x="18302755" y="3606369"/>
                  <a:pt x="18378524" y="3906520"/>
                  <a:pt x="18020802" y="3906520"/>
                </a:cubicBezTo>
                <a:lnTo>
                  <a:pt x="266228" y="3886200"/>
                </a:lnTo>
                <a:cubicBezTo>
                  <a:pt x="-91494" y="3886200"/>
                  <a:pt x="14755" y="3606369"/>
                  <a:pt x="14755" y="3248647"/>
                </a:cubicBezTo>
                <a:lnTo>
                  <a:pt x="14755" y="657873"/>
                </a:lnTo>
                <a:close/>
              </a:path>
            </a:pathLst>
          </a:custGeom>
          <a:solidFill>
            <a:schemeClr val="bg1"/>
          </a:solidFill>
          <a:ln cap="sq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2">
            <a:extLst>
              <a:ext uri="{FF2B5EF4-FFF2-40B4-BE49-F238E27FC236}">
                <a16:creationId xmlns:a16="http://schemas.microsoft.com/office/drawing/2014/main" id="{F90371E5-5968-6693-3608-D268BA23871D}"/>
              </a:ext>
            </a:extLst>
          </p:cNvPr>
          <p:cNvSpPr txBox="1"/>
          <p:nvPr/>
        </p:nvSpPr>
        <p:spPr>
          <a:xfrm>
            <a:off x="0" y="4152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accent6">
                    <a:lumMod val="75000"/>
                  </a:schemeClr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COMBINAÇÃO</a:t>
            </a:r>
          </a:p>
        </p:txBody>
      </p:sp>
    </p:spTree>
    <p:extLst>
      <p:ext uri="{BB962C8B-B14F-4D97-AF65-F5344CB8AC3E}">
        <p14:creationId xmlns:p14="http://schemas.microsoft.com/office/powerpoint/2010/main" val="3738282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DEF6D-4D18-F99F-DB3C-F0C6238B5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19E4550-8B96-A1D1-6105-5D6152EC310E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F5630F44-4E35-EAFB-4CC0-8F29AD1DED96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COMBINAÇÃO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F7C2F8-CE82-D961-9A7E-2F6F5C16BEBC}"/>
              </a:ext>
            </a:extLst>
          </p:cNvPr>
          <p:cNvSpPr txBox="1"/>
          <p:nvPr/>
        </p:nvSpPr>
        <p:spPr>
          <a:xfrm>
            <a:off x="0" y="2589183"/>
            <a:ext cx="18288000" cy="4361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Uma combinação é a seleção de parte dos elementos de um conjunto sem se preocupar com a ordem. Para isso, considerando um conjunto com n elementos e selecionando k elementos sem se preocupar com a ordem, nós teríamos a seguinte fórmula: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EDB8AB-9CC4-BD17-81FA-AE194269F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390" y="7505700"/>
            <a:ext cx="4999220" cy="196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766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C375A-73BE-3706-B385-CE8286B02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54AE94D-70E9-EC17-93A8-EAC16FF809D2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46322535-0D4A-E1DD-5BB1-92816F927416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COMBINAÇÃO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6870E0A-4754-B1B9-593F-5A839999FE0D}"/>
                  </a:ext>
                </a:extLst>
              </p:cNvPr>
              <p:cNvSpPr txBox="1"/>
              <p:nvPr/>
            </p:nvSpPr>
            <p:spPr>
              <a:xfrm>
                <a:off x="0" y="2589183"/>
                <a:ext cx="18288000" cy="5687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200000"/>
                  </a:lnSpc>
                  <a:buClr>
                    <a:schemeClr val="accent6">
                      <a:lumMod val="75000"/>
                    </a:schemeClr>
                  </a:buClr>
                </a:pPr>
                <a:r>
                  <a:rPr lang="pt-BR" sz="3600" dirty="0">
                    <a:latin typeface="Roboto Mono" panose="00000009000000000000" pitchFamily="49" charset="0"/>
                    <a:ea typeface="Roboto Mono" panose="00000009000000000000" pitchFamily="49" charset="0"/>
                    <a:cs typeface="Roboto Medium" panose="02000000000000000000" pitchFamily="2" charset="0"/>
                  </a:rPr>
                  <a:t>Por exemplo, dentre um grupo de 7 pessoas, de quantas formas podemos montar uma equipe de 3 pessoas para realizar uma tarefa?</a:t>
                </a:r>
              </a:p>
              <a:p>
                <a:pPr algn="just">
                  <a:lnSpc>
                    <a:spcPct val="200000"/>
                  </a:lnSpc>
                  <a:buClr>
                    <a:schemeClr val="accent6">
                      <a:lumMod val="75000"/>
                    </a:schemeClr>
                  </a:buClr>
                </a:pPr>
                <a:endParaRPr lang="pt-BR" sz="3600" dirty="0">
                  <a:latin typeface="Roboto Mono" panose="00000009000000000000" pitchFamily="49" charset="0"/>
                  <a:ea typeface="Roboto Mono" panose="00000009000000000000" pitchFamily="49" charset="0"/>
                  <a:cs typeface="Roboto Medium" panose="02000000000000000000" pitchFamily="2" charset="0"/>
                </a:endParaRPr>
              </a:p>
              <a:p>
                <a:pPr algn="just">
                  <a:lnSpc>
                    <a:spcPct val="200000"/>
                  </a:lnSpc>
                  <a:buClr>
                    <a:schemeClr val="accent6">
                      <a:lumMod val="75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  <a:ea typeface="Roboto Mono" panose="00000009000000000000" pitchFamily="49" charset="0"/>
                              <a:cs typeface="Roboto Medium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Roboto Mono" panose="00000009000000000000" pitchFamily="49" charset="0"/>
                              <a:cs typeface="Roboto Medium" panose="02000000000000000000" pitchFamily="2" charset="0"/>
                            </a:rPr>
                            <m:t>𝐶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Roboto Mono" panose="00000009000000000000" pitchFamily="49" charset="0"/>
                              <a:cs typeface="Roboto Medium" panose="02000000000000000000" pitchFamily="2" charset="0"/>
                            </a:rPr>
                            <m:t>𝑛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Roboto Mono" panose="00000009000000000000" pitchFamily="49" charset="0"/>
                              <a:cs typeface="Roboto Medium" panose="02000000000000000000" pitchFamily="2" charset="0"/>
                            </a:rPr>
                            <m:t>,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Roboto Mono" panose="00000009000000000000" pitchFamily="49" charset="0"/>
                              <a:cs typeface="Roboto Medium" panose="02000000000000000000" pitchFamily="2" charset="0"/>
                            </a:rPr>
                            <m:t>𝑘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  <a:ea typeface="Roboto Mono" panose="00000009000000000000" pitchFamily="49" charset="0"/>
                          <a:cs typeface="Roboto Medium" panose="02000000000000000000" pitchFamily="2" charset="0"/>
                        </a:rPr>
                        <m:t>= </m:t>
                      </m:r>
                      <m:f>
                        <m:fPr>
                          <m:ctrlPr>
                            <a:rPr lang="pt-BR" sz="3600" b="0" i="1" smtClean="0">
                              <a:latin typeface="Cambria Math" panose="02040503050406030204" pitchFamily="18" charset="0"/>
                              <a:ea typeface="Roboto Mono" panose="00000009000000000000" pitchFamily="49" charset="0"/>
                              <a:cs typeface="Roboto Medium" panose="02000000000000000000" pitchFamily="2" charset="0"/>
                            </a:rPr>
                          </m:ctrlPr>
                        </m:fPr>
                        <m:num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Roboto Mono" panose="00000009000000000000" pitchFamily="49" charset="0"/>
                              <a:cs typeface="Roboto Medium" panose="02000000000000000000" pitchFamily="2" charset="0"/>
                            </a:rPr>
                            <m:t>𝑛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Roboto Mono" panose="00000009000000000000" pitchFamily="49" charset="0"/>
                              <a:cs typeface="Roboto Medium" panose="02000000000000000000" pitchFamily="2" charset="0"/>
                            </a:rPr>
                            <m:t>!</m:t>
                          </m:r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Roboto Mono" panose="00000009000000000000" pitchFamily="49" charset="0"/>
                              <a:cs typeface="Roboto Medium" panose="02000000000000000000" pitchFamily="2" charset="0"/>
                            </a:rPr>
                            <m:t>𝑘</m:t>
                          </m:r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Roboto Mono" panose="00000009000000000000" pitchFamily="49" charset="0"/>
                              <a:cs typeface="Roboto Medium" panose="02000000000000000000" pitchFamily="2" charset="0"/>
                            </a:rPr>
                            <m:t>!∗</m:t>
                          </m:r>
                          <m:d>
                            <m:d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  <a:ea typeface="Roboto Mono" panose="00000009000000000000" pitchFamily="49" charset="0"/>
                                  <a:cs typeface="Roboto Medium" panose="02000000000000000000" pitchFamily="2" charset="0"/>
                                </a:rPr>
                              </m:ctrlPr>
                            </m:dPr>
                            <m:e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  <a:ea typeface="Roboto Mono" panose="00000009000000000000" pitchFamily="49" charset="0"/>
                                  <a:cs typeface="Roboto Medium" panose="02000000000000000000" pitchFamily="2" charset="0"/>
                                </a:rPr>
                                <m:t>𝑛</m:t>
                              </m:r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  <a:ea typeface="Roboto Mono" panose="00000009000000000000" pitchFamily="49" charset="0"/>
                                  <a:cs typeface="Roboto Medium" panose="02000000000000000000" pitchFamily="2" charset="0"/>
                                </a:rPr>
                                <m:t>−</m:t>
                              </m:r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  <a:ea typeface="Roboto Mono" panose="00000009000000000000" pitchFamily="49" charset="0"/>
                                  <a:cs typeface="Roboto Medium" panose="02000000000000000000" pitchFamily="2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Roboto Mono" panose="00000009000000000000" pitchFamily="49" charset="0"/>
                              <a:cs typeface="Roboto Medium" panose="02000000000000000000" pitchFamily="2" charset="0"/>
                            </a:rPr>
                            <m:t>!</m:t>
                          </m:r>
                        </m:den>
                      </m:f>
                      <m:r>
                        <a:rPr lang="pt-BR" sz="3600" b="0" i="1" smtClean="0">
                          <a:latin typeface="Cambria Math" panose="02040503050406030204" pitchFamily="18" charset="0"/>
                          <a:ea typeface="Roboto Mono" panose="00000009000000000000" pitchFamily="49" charset="0"/>
                          <a:cs typeface="Roboto Medium" panose="02000000000000000000" pitchFamily="2" charset="0"/>
                        </a:rPr>
                        <m:t>= </m:t>
                      </m:r>
                      <m:f>
                        <m:fPr>
                          <m:ctrlPr>
                            <a:rPr lang="pt-BR" sz="3600" i="1">
                              <a:latin typeface="Cambria Math" panose="02040503050406030204" pitchFamily="18" charset="0"/>
                              <a:ea typeface="Roboto Mono" panose="00000009000000000000" pitchFamily="49" charset="0"/>
                              <a:cs typeface="Roboto Medium" panose="02000000000000000000" pitchFamily="2" charset="0"/>
                            </a:rPr>
                          </m:ctrlPr>
                        </m:fPr>
                        <m:num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Roboto Mono" panose="00000009000000000000" pitchFamily="49" charset="0"/>
                              <a:cs typeface="Roboto Medium" panose="02000000000000000000" pitchFamily="2" charset="0"/>
                            </a:rPr>
                            <m:t>7</m:t>
                          </m:r>
                          <m:r>
                            <a:rPr lang="pt-BR" sz="3600" i="1">
                              <a:latin typeface="Cambria Math" panose="02040503050406030204" pitchFamily="18" charset="0"/>
                              <a:ea typeface="Roboto Mono" panose="00000009000000000000" pitchFamily="49" charset="0"/>
                              <a:cs typeface="Roboto Medium" panose="02000000000000000000" pitchFamily="2" charset="0"/>
                            </a:rPr>
                            <m:t>!</m:t>
                          </m:r>
                        </m:num>
                        <m:den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Roboto Mono" panose="00000009000000000000" pitchFamily="49" charset="0"/>
                              <a:cs typeface="Roboto Medium" panose="02000000000000000000" pitchFamily="2" charset="0"/>
                            </a:rPr>
                            <m:t>3</m:t>
                          </m:r>
                          <m:r>
                            <a:rPr lang="pt-BR" sz="3600" i="1">
                              <a:latin typeface="Cambria Math" panose="02040503050406030204" pitchFamily="18" charset="0"/>
                              <a:ea typeface="Roboto Mono" panose="00000009000000000000" pitchFamily="49" charset="0"/>
                              <a:cs typeface="Roboto Medium" panose="02000000000000000000" pitchFamily="2" charset="0"/>
                            </a:rPr>
                            <m:t>!∗</m:t>
                          </m:r>
                          <m:d>
                            <m:dPr>
                              <m:ctrlPr>
                                <a:rPr lang="pt-BR" sz="3600" i="1">
                                  <a:latin typeface="Cambria Math" panose="02040503050406030204" pitchFamily="18" charset="0"/>
                                  <a:ea typeface="Roboto Mono" panose="00000009000000000000" pitchFamily="49" charset="0"/>
                                  <a:cs typeface="Roboto Medium" panose="02000000000000000000" pitchFamily="2" charset="0"/>
                                </a:rPr>
                              </m:ctrlPr>
                            </m:dPr>
                            <m:e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  <a:ea typeface="Roboto Mono" panose="00000009000000000000" pitchFamily="49" charset="0"/>
                                  <a:cs typeface="Roboto Medium" panose="02000000000000000000" pitchFamily="2" charset="0"/>
                                </a:rPr>
                                <m:t>7</m:t>
                              </m:r>
                              <m:r>
                                <a:rPr lang="pt-BR" sz="3600" i="1">
                                  <a:latin typeface="Cambria Math" panose="02040503050406030204" pitchFamily="18" charset="0"/>
                                  <a:ea typeface="Roboto Mono" panose="00000009000000000000" pitchFamily="49" charset="0"/>
                                  <a:cs typeface="Roboto Medium" panose="02000000000000000000" pitchFamily="2" charset="0"/>
                                </a:rPr>
                                <m:t>−</m:t>
                              </m:r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  <a:ea typeface="Roboto Mono" panose="00000009000000000000" pitchFamily="49" charset="0"/>
                                  <a:cs typeface="Roboto Medium" panose="02000000000000000000" pitchFamily="2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pt-BR" sz="3600" i="1">
                              <a:latin typeface="Cambria Math" panose="02040503050406030204" pitchFamily="18" charset="0"/>
                              <a:ea typeface="Roboto Mono" panose="00000009000000000000" pitchFamily="49" charset="0"/>
                              <a:cs typeface="Roboto Medium" panose="02000000000000000000" pitchFamily="2" charset="0"/>
                            </a:rPr>
                            <m:t>!</m:t>
                          </m:r>
                        </m:den>
                      </m:f>
                      <m:r>
                        <a:rPr lang="pt-BR" sz="3600" b="0" i="1" smtClean="0">
                          <a:latin typeface="Cambria Math" panose="02040503050406030204" pitchFamily="18" charset="0"/>
                          <a:ea typeface="Roboto Mono" panose="00000009000000000000" pitchFamily="49" charset="0"/>
                          <a:cs typeface="Roboto Medium" panose="02000000000000000000" pitchFamily="2" charset="0"/>
                        </a:rPr>
                        <m:t>=35</m:t>
                      </m:r>
                    </m:oMath>
                  </m:oMathPara>
                </a14:m>
                <a:endParaRPr lang="pt-BR" sz="3600" dirty="0">
                  <a:latin typeface="Roboto Mono" panose="00000009000000000000" pitchFamily="49" charset="0"/>
                  <a:ea typeface="Roboto Mono" panose="00000009000000000000" pitchFamily="49" charset="0"/>
                  <a:cs typeface="Roboto Medium" panose="02000000000000000000" pitchFamily="2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6870E0A-4754-B1B9-593F-5A839999F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89183"/>
                <a:ext cx="18288000" cy="5687198"/>
              </a:xfrm>
              <a:prstGeom prst="rect">
                <a:avLst/>
              </a:prstGeom>
              <a:blipFill>
                <a:blip r:embed="rId2"/>
                <a:stretch>
                  <a:fillRect l="-1000" r="-1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2786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ED6A7A-76BF-AE42-A06F-43F48F45F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C86B7D7-4818-4B78-729C-1F2CF3232A54}"/>
              </a:ext>
            </a:extLst>
          </p:cNvPr>
          <p:cNvSpPr/>
          <p:nvPr/>
        </p:nvSpPr>
        <p:spPr>
          <a:xfrm>
            <a:off x="-29510" y="2898575"/>
            <a:ext cx="18317510" cy="4226125"/>
          </a:xfrm>
          <a:custGeom>
            <a:avLst/>
            <a:gdLst>
              <a:gd name="connsiteX0" fmla="*/ 0 w 18288000"/>
              <a:gd name="connsiteY0" fmla="*/ 647713 h 3886200"/>
              <a:gd name="connsiteX1" fmla="*/ 647713 w 18288000"/>
              <a:gd name="connsiteY1" fmla="*/ 0 h 3886200"/>
              <a:gd name="connsiteX2" fmla="*/ 17640287 w 18288000"/>
              <a:gd name="connsiteY2" fmla="*/ 0 h 3886200"/>
              <a:gd name="connsiteX3" fmla="*/ 18288000 w 18288000"/>
              <a:gd name="connsiteY3" fmla="*/ 647713 h 3886200"/>
              <a:gd name="connsiteX4" fmla="*/ 18288000 w 18288000"/>
              <a:gd name="connsiteY4" fmla="*/ 3238487 h 3886200"/>
              <a:gd name="connsiteX5" fmla="*/ 17640287 w 18288000"/>
              <a:gd name="connsiteY5" fmla="*/ 3886200 h 3886200"/>
              <a:gd name="connsiteX6" fmla="*/ 647713 w 18288000"/>
              <a:gd name="connsiteY6" fmla="*/ 3886200 h 3886200"/>
              <a:gd name="connsiteX7" fmla="*/ 0 w 18288000"/>
              <a:gd name="connsiteY7" fmla="*/ 3238487 h 3886200"/>
              <a:gd name="connsiteX8" fmla="*/ 0 w 18288000"/>
              <a:gd name="connsiteY8" fmla="*/ 647713 h 3886200"/>
              <a:gd name="connsiteX0" fmla="*/ 1848 w 18289848"/>
              <a:gd name="connsiteY0" fmla="*/ 647713 h 3886200"/>
              <a:gd name="connsiteX1" fmla="*/ 314281 w 18289848"/>
              <a:gd name="connsiteY1" fmla="*/ 10160 h 3886200"/>
              <a:gd name="connsiteX2" fmla="*/ 17642135 w 18289848"/>
              <a:gd name="connsiteY2" fmla="*/ 0 h 3886200"/>
              <a:gd name="connsiteX3" fmla="*/ 18289848 w 18289848"/>
              <a:gd name="connsiteY3" fmla="*/ 647713 h 3886200"/>
              <a:gd name="connsiteX4" fmla="*/ 18289848 w 18289848"/>
              <a:gd name="connsiteY4" fmla="*/ 3238487 h 3886200"/>
              <a:gd name="connsiteX5" fmla="*/ 17642135 w 18289848"/>
              <a:gd name="connsiteY5" fmla="*/ 3886200 h 3886200"/>
              <a:gd name="connsiteX6" fmla="*/ 649561 w 18289848"/>
              <a:gd name="connsiteY6" fmla="*/ 3886200 h 3886200"/>
              <a:gd name="connsiteX7" fmla="*/ 1848 w 18289848"/>
              <a:gd name="connsiteY7" fmla="*/ 3238487 h 3886200"/>
              <a:gd name="connsiteX8" fmla="*/ 1848 w 18289848"/>
              <a:gd name="connsiteY8" fmla="*/ 647713 h 3886200"/>
              <a:gd name="connsiteX0" fmla="*/ 14755 w 18302755"/>
              <a:gd name="connsiteY0" fmla="*/ 647713 h 3886200"/>
              <a:gd name="connsiteX1" fmla="*/ 327188 w 18302755"/>
              <a:gd name="connsiteY1" fmla="*/ 10160 h 3886200"/>
              <a:gd name="connsiteX2" fmla="*/ 17655042 w 18302755"/>
              <a:gd name="connsiteY2" fmla="*/ 0 h 3886200"/>
              <a:gd name="connsiteX3" fmla="*/ 18302755 w 18302755"/>
              <a:gd name="connsiteY3" fmla="*/ 647713 h 3886200"/>
              <a:gd name="connsiteX4" fmla="*/ 18302755 w 18302755"/>
              <a:gd name="connsiteY4" fmla="*/ 3238487 h 3886200"/>
              <a:gd name="connsiteX5" fmla="*/ 17655042 w 18302755"/>
              <a:gd name="connsiteY5" fmla="*/ 3886200 h 3886200"/>
              <a:gd name="connsiteX6" fmla="*/ 266228 w 18302755"/>
              <a:gd name="connsiteY6" fmla="*/ 3876040 h 3886200"/>
              <a:gd name="connsiteX7" fmla="*/ 14755 w 18302755"/>
              <a:gd name="connsiteY7" fmla="*/ 3238487 h 3886200"/>
              <a:gd name="connsiteX8" fmla="*/ 14755 w 18302755"/>
              <a:gd name="connsiteY8" fmla="*/ 647713 h 3886200"/>
              <a:gd name="connsiteX0" fmla="*/ 14755 w 18317510"/>
              <a:gd name="connsiteY0" fmla="*/ 657873 h 3896360"/>
              <a:gd name="connsiteX1" fmla="*/ 327188 w 18317510"/>
              <a:gd name="connsiteY1" fmla="*/ 20320 h 3896360"/>
              <a:gd name="connsiteX2" fmla="*/ 18051282 w 18317510"/>
              <a:gd name="connsiteY2" fmla="*/ 0 h 3896360"/>
              <a:gd name="connsiteX3" fmla="*/ 18302755 w 18317510"/>
              <a:gd name="connsiteY3" fmla="*/ 657873 h 3896360"/>
              <a:gd name="connsiteX4" fmla="*/ 18302755 w 18317510"/>
              <a:gd name="connsiteY4" fmla="*/ 3248647 h 3896360"/>
              <a:gd name="connsiteX5" fmla="*/ 17655042 w 18317510"/>
              <a:gd name="connsiteY5" fmla="*/ 3896360 h 3896360"/>
              <a:gd name="connsiteX6" fmla="*/ 266228 w 18317510"/>
              <a:gd name="connsiteY6" fmla="*/ 3886200 h 3896360"/>
              <a:gd name="connsiteX7" fmla="*/ 14755 w 18317510"/>
              <a:gd name="connsiteY7" fmla="*/ 3248647 h 3896360"/>
              <a:gd name="connsiteX8" fmla="*/ 14755 w 18317510"/>
              <a:gd name="connsiteY8" fmla="*/ 657873 h 3896360"/>
              <a:gd name="connsiteX0" fmla="*/ 14755 w 18317510"/>
              <a:gd name="connsiteY0" fmla="*/ 657873 h 3906520"/>
              <a:gd name="connsiteX1" fmla="*/ 327188 w 18317510"/>
              <a:gd name="connsiteY1" fmla="*/ 20320 h 3906520"/>
              <a:gd name="connsiteX2" fmla="*/ 18051282 w 18317510"/>
              <a:gd name="connsiteY2" fmla="*/ 0 h 3906520"/>
              <a:gd name="connsiteX3" fmla="*/ 18302755 w 18317510"/>
              <a:gd name="connsiteY3" fmla="*/ 657873 h 3906520"/>
              <a:gd name="connsiteX4" fmla="*/ 18302755 w 18317510"/>
              <a:gd name="connsiteY4" fmla="*/ 3248647 h 3906520"/>
              <a:gd name="connsiteX5" fmla="*/ 18020802 w 18317510"/>
              <a:gd name="connsiteY5" fmla="*/ 3906520 h 3906520"/>
              <a:gd name="connsiteX6" fmla="*/ 266228 w 18317510"/>
              <a:gd name="connsiteY6" fmla="*/ 3886200 h 3906520"/>
              <a:gd name="connsiteX7" fmla="*/ 14755 w 18317510"/>
              <a:gd name="connsiteY7" fmla="*/ 3248647 h 3906520"/>
              <a:gd name="connsiteX8" fmla="*/ 14755 w 18317510"/>
              <a:gd name="connsiteY8" fmla="*/ 657873 h 390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17510" h="3906520">
                <a:moveTo>
                  <a:pt x="14755" y="657873"/>
                </a:moveTo>
                <a:cubicBezTo>
                  <a:pt x="14755" y="300151"/>
                  <a:pt x="-30534" y="20320"/>
                  <a:pt x="327188" y="20320"/>
                </a:cubicBezTo>
                <a:lnTo>
                  <a:pt x="18051282" y="0"/>
                </a:lnTo>
                <a:cubicBezTo>
                  <a:pt x="18409004" y="0"/>
                  <a:pt x="18302755" y="300151"/>
                  <a:pt x="18302755" y="657873"/>
                </a:cubicBezTo>
                <a:lnTo>
                  <a:pt x="18302755" y="3248647"/>
                </a:lnTo>
                <a:cubicBezTo>
                  <a:pt x="18302755" y="3606369"/>
                  <a:pt x="18378524" y="3906520"/>
                  <a:pt x="18020802" y="3906520"/>
                </a:cubicBezTo>
                <a:lnTo>
                  <a:pt x="266228" y="3886200"/>
                </a:lnTo>
                <a:cubicBezTo>
                  <a:pt x="-91494" y="3886200"/>
                  <a:pt x="14755" y="3606369"/>
                  <a:pt x="14755" y="3248647"/>
                </a:cubicBezTo>
                <a:lnTo>
                  <a:pt x="14755" y="657873"/>
                </a:lnTo>
                <a:close/>
              </a:path>
            </a:pathLst>
          </a:custGeom>
          <a:solidFill>
            <a:schemeClr val="bg1"/>
          </a:solidFill>
          <a:ln cap="sq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2">
            <a:extLst>
              <a:ext uri="{FF2B5EF4-FFF2-40B4-BE49-F238E27FC236}">
                <a16:creationId xmlns:a16="http://schemas.microsoft.com/office/drawing/2014/main" id="{39F844E5-FCB9-2F62-8498-9EF948DEC23C}"/>
              </a:ext>
            </a:extLst>
          </p:cNvPr>
          <p:cNvSpPr txBox="1"/>
          <p:nvPr/>
        </p:nvSpPr>
        <p:spPr>
          <a:xfrm>
            <a:off x="0" y="442814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accent6">
                    <a:lumMod val="75000"/>
                  </a:schemeClr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PRATIQUE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3CCC49-83AE-3767-B42C-CB332F126E9F}"/>
              </a:ext>
            </a:extLst>
          </p:cNvPr>
          <p:cNvSpPr txBox="1"/>
          <p:nvPr/>
        </p:nvSpPr>
        <p:spPr>
          <a:xfrm>
            <a:off x="4548674" y="4956501"/>
            <a:ext cx="9171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effectLst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8343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017E7-573F-2A36-D7E5-EBEC20F9A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D926927-7F0C-604B-8E1A-43F861F9D3F8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4287A771-D9E3-FFB5-98FE-F2A1FB4E806D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PRATIQUE 10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3927453-1991-508C-7A40-230DCE2230A4}"/>
              </a:ext>
            </a:extLst>
          </p:cNvPr>
          <p:cNvSpPr txBox="1"/>
          <p:nvPr/>
        </p:nvSpPr>
        <p:spPr>
          <a:xfrm>
            <a:off x="7620000" y="3352800"/>
            <a:ext cx="10463967" cy="657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50000"/>
              </a:lnSpc>
              <a:buClr>
                <a:schemeClr val="accent6">
                  <a:lumMod val="75000"/>
                </a:schemeClr>
              </a:buClr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Em um campeonato de futebol com 6 times, cada time jogou exatamente uma vez contra cada um dos outros. Quantos jogos aconteceram?</a:t>
            </a:r>
          </a:p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endParaRPr lang="pt-BR" sz="3600" dirty="0">
              <a:latin typeface="Roboto Mono" panose="00000009000000000000" pitchFamily="49" charset="0"/>
              <a:ea typeface="Roboto Mono" panose="00000009000000000000" pitchFamily="49" charset="0"/>
              <a:cs typeface="Roboto Medium" panose="02000000000000000000" pitchFamily="2" charset="0"/>
            </a:endParaRPr>
          </a:p>
        </p:txBody>
      </p:sp>
      <p:pic>
        <p:nvPicPr>
          <p:cNvPr id="8194" name="Picture 2" descr="Cena de jogo de futebol jogadores de desenhos animados em competição grupo  tenso luta visão panorâmica dinâmica de jogadores em jogo vetor ilustração  panorâmica campeonato esportivo com jogadores de equipe | Vetor">
            <a:extLst>
              <a:ext uri="{FF2B5EF4-FFF2-40B4-BE49-F238E27FC236}">
                <a16:creationId xmlns:a16="http://schemas.microsoft.com/office/drawing/2014/main" id="{75CA39C8-7798-C431-BADF-86A5E9249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62500"/>
            <a:ext cx="634324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5392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418BB-C824-8768-BA31-5EABDCE07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A46024-89C9-5E12-9F72-7CD634EC0444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1924C007-D509-A98C-01BA-7B79B2B1929D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PRATIQUE 11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89E82F-BFFF-A0CF-A5B2-080742E7D49F}"/>
              </a:ext>
            </a:extLst>
          </p:cNvPr>
          <p:cNvSpPr txBox="1"/>
          <p:nvPr/>
        </p:nvSpPr>
        <p:spPr>
          <a:xfrm>
            <a:off x="7620000" y="3352800"/>
            <a:ext cx="10463967" cy="602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Um professor elaborou uma lista de exercícios com 10 questões e pediu que um aluno escolhesse 7 delas para resolver. De quantas formas o aluno pode escolher o conjunto de questões que vai resolver?</a:t>
            </a:r>
          </a:p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endParaRPr lang="pt-BR" sz="3600" dirty="0">
              <a:latin typeface="Roboto Mono" panose="00000009000000000000" pitchFamily="49" charset="0"/>
              <a:ea typeface="Roboto Mono" panose="00000009000000000000" pitchFamily="49" charset="0"/>
              <a:cs typeface="Roboto Medium" panose="02000000000000000000" pitchFamily="2" charset="0"/>
            </a:endParaRPr>
          </a:p>
        </p:txBody>
      </p:sp>
      <p:pic>
        <p:nvPicPr>
          <p:cNvPr id="3" name="Picture 2" descr="fêmea professor quem é convidativo alunos para perguntar questões  ilustraçãofeminina, mulher, pergunta, responda 27654676 Vetor no Vecteezy">
            <a:extLst>
              <a:ext uri="{FF2B5EF4-FFF2-40B4-BE49-F238E27FC236}">
                <a16:creationId xmlns:a16="http://schemas.microsoft.com/office/drawing/2014/main" id="{13637DEE-02A9-38E2-6F91-EDDE60995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05300"/>
            <a:ext cx="625275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3541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C8882-165F-5AED-BB8A-6138952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D13C78E-9236-2FEE-D489-316B6FF5F5D4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597AC6D2-F6F7-E991-5D25-81F9DD670500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DÚVIDAS?</a:t>
            </a:r>
          </a:p>
        </p:txBody>
      </p:sp>
      <p:pic>
        <p:nvPicPr>
          <p:cNvPr id="5124" name="Picture 4" descr="Dúvida - ícones de pessoas grátis">
            <a:extLst>
              <a:ext uri="{FF2B5EF4-FFF2-40B4-BE49-F238E27FC236}">
                <a16:creationId xmlns:a16="http://schemas.microsoft.com/office/drawing/2014/main" id="{FC613A80-9FBD-386E-4957-E7D55C6A3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352800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69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53BE0-714D-F615-DF89-B3DB2FB09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97723F2-3A28-745D-8F96-D56DE3D69BA7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D8151C4D-DB6F-7137-1180-39BA1BF7192D}"/>
              </a:ext>
            </a:extLst>
          </p:cNvPr>
          <p:cNvSpPr txBox="1"/>
          <p:nvPr/>
        </p:nvSpPr>
        <p:spPr>
          <a:xfrm>
            <a:off x="0" y="294928"/>
            <a:ext cx="18288000" cy="2333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PRINCÍPIO FUNDAMENTAL DA CONTAGEM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386A7F1-EAB1-A707-C083-EB0BCA45E248}"/>
              </a:ext>
            </a:extLst>
          </p:cNvPr>
          <p:cNvSpPr txBox="1"/>
          <p:nvPr/>
        </p:nvSpPr>
        <p:spPr>
          <a:xfrm>
            <a:off x="0" y="2628900"/>
            <a:ext cx="18288000" cy="768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Uma maneira simples de contar é fazer uma lista com todas as possibilidades e contá-las uma a uma. Contudo, isso é pouco eficiente e é muito comum que o número de possibilidades seja tão grande que isso se torna até impossível. </a:t>
            </a:r>
          </a:p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Há métodos eficientes de realizarmos esses tipos de contagens. A grande maioria desses métodos baseia-se, direta ou indiretamente, no chamado </a:t>
            </a:r>
            <a:r>
              <a:rPr lang="pt-BR" sz="3600" b="1" dirty="0">
                <a:solidFill>
                  <a:schemeClr val="accent6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Princípio Fundamental da Contagem</a:t>
            </a: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6371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02F94-BB1D-F043-DD22-E86487D63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75A0889-3CEE-F9F3-1A1B-9B31640DCF97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AE67D6C4-AA58-318F-6EF6-0ECCC7FE0A77}"/>
              </a:ext>
            </a:extLst>
          </p:cNvPr>
          <p:cNvSpPr txBox="1"/>
          <p:nvPr/>
        </p:nvSpPr>
        <p:spPr>
          <a:xfrm>
            <a:off x="0" y="730957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EXEMPLO 01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8C5F9B-C28F-75F1-D541-13D538DDBD7F}"/>
              </a:ext>
            </a:extLst>
          </p:cNvPr>
          <p:cNvSpPr txBox="1"/>
          <p:nvPr/>
        </p:nvSpPr>
        <p:spPr>
          <a:xfrm>
            <a:off x="0" y="2628900"/>
            <a:ext cx="18288000" cy="32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Você possui 3 camisas e 2 calças sociais. De quantas maneiras diferentes você pode se vestir (escolhendo exatamente uma das camisas e um das calças)?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D6300AE-4B29-467A-FA4B-CFC11D144649}"/>
              </a:ext>
            </a:extLst>
          </p:cNvPr>
          <p:cNvSpPr/>
          <p:nvPr/>
        </p:nvSpPr>
        <p:spPr>
          <a:xfrm>
            <a:off x="4343400" y="7353300"/>
            <a:ext cx="609600" cy="6858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7093EC6-C25C-7359-F647-3FC3FDAEA6E0}"/>
              </a:ext>
            </a:extLst>
          </p:cNvPr>
          <p:cNvSpPr/>
          <p:nvPr/>
        </p:nvSpPr>
        <p:spPr>
          <a:xfrm>
            <a:off x="6705600" y="6286500"/>
            <a:ext cx="3048000" cy="63129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CAMISA 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EE08B72-3CF3-870B-4BCB-11670608B000}"/>
              </a:ext>
            </a:extLst>
          </p:cNvPr>
          <p:cNvSpPr/>
          <p:nvPr/>
        </p:nvSpPr>
        <p:spPr>
          <a:xfrm>
            <a:off x="6705600" y="7712608"/>
            <a:ext cx="3048000" cy="63129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CAMISA 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715BCD8-355B-18F9-393B-1C0356550955}"/>
              </a:ext>
            </a:extLst>
          </p:cNvPr>
          <p:cNvSpPr/>
          <p:nvPr/>
        </p:nvSpPr>
        <p:spPr>
          <a:xfrm>
            <a:off x="6705600" y="9236608"/>
            <a:ext cx="3048000" cy="63129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CAMISA 3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D5FA5641-5AA6-4AF3-5C2B-CFBA98AB20A1}"/>
              </a:ext>
            </a:extLst>
          </p:cNvPr>
          <p:cNvCxnSpPr>
            <a:stCxn id="3" idx="6"/>
            <a:endCxn id="4" idx="1"/>
          </p:cNvCxnSpPr>
          <p:nvPr/>
        </p:nvCxnSpPr>
        <p:spPr>
          <a:xfrm flipV="1">
            <a:off x="4953000" y="6602146"/>
            <a:ext cx="1752600" cy="1094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07D7EA9-9C44-D3C4-C4D5-7A537412EDD1}"/>
              </a:ext>
            </a:extLst>
          </p:cNvPr>
          <p:cNvCxnSpPr>
            <a:stCxn id="3" idx="6"/>
            <a:endCxn id="6" idx="1"/>
          </p:cNvCxnSpPr>
          <p:nvPr/>
        </p:nvCxnSpPr>
        <p:spPr>
          <a:xfrm>
            <a:off x="4953000" y="7696200"/>
            <a:ext cx="1752600" cy="332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FBE8BF4-0BA4-018C-2661-E9A0E542D09B}"/>
              </a:ext>
            </a:extLst>
          </p:cNvPr>
          <p:cNvCxnSpPr>
            <a:stCxn id="3" idx="6"/>
            <a:endCxn id="8" idx="1"/>
          </p:cNvCxnSpPr>
          <p:nvPr/>
        </p:nvCxnSpPr>
        <p:spPr>
          <a:xfrm>
            <a:off x="4953000" y="7696200"/>
            <a:ext cx="1752600" cy="1856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9E9C1922-26DD-FAB3-38C9-943D450208EB}"/>
              </a:ext>
            </a:extLst>
          </p:cNvPr>
          <p:cNvSpPr/>
          <p:nvPr/>
        </p:nvSpPr>
        <p:spPr>
          <a:xfrm>
            <a:off x="10734040" y="5721309"/>
            <a:ext cx="2448560" cy="6413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CALÇA 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6AB0D8C-57A7-8D30-ECCF-247EADEBDEC8}"/>
              </a:ext>
            </a:extLst>
          </p:cNvPr>
          <p:cNvSpPr/>
          <p:nvPr/>
        </p:nvSpPr>
        <p:spPr>
          <a:xfrm>
            <a:off x="10734040" y="6483309"/>
            <a:ext cx="2448560" cy="6413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CALÇA 2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6A615C0-1BEE-7F1E-8F13-AC5B60AAE0CC}"/>
              </a:ext>
            </a:extLst>
          </p:cNvPr>
          <p:cNvCxnSpPr>
            <a:stCxn id="4" idx="3"/>
            <a:endCxn id="15" idx="2"/>
          </p:cNvCxnSpPr>
          <p:nvPr/>
        </p:nvCxnSpPr>
        <p:spPr>
          <a:xfrm flipV="1">
            <a:off x="9753600" y="6042005"/>
            <a:ext cx="980440" cy="560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C51868D-80AB-FF11-4CA6-34F7E1FCF149}"/>
              </a:ext>
            </a:extLst>
          </p:cNvPr>
          <p:cNvCxnSpPr>
            <a:stCxn id="4" idx="3"/>
            <a:endCxn id="16" idx="2"/>
          </p:cNvCxnSpPr>
          <p:nvPr/>
        </p:nvCxnSpPr>
        <p:spPr>
          <a:xfrm>
            <a:off x="9753600" y="6602146"/>
            <a:ext cx="980440" cy="201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EEE03E29-E7C9-EF1F-D01D-21B54E11ADD2}"/>
              </a:ext>
            </a:extLst>
          </p:cNvPr>
          <p:cNvSpPr/>
          <p:nvPr/>
        </p:nvSpPr>
        <p:spPr>
          <a:xfrm>
            <a:off x="10734040" y="7245309"/>
            <a:ext cx="2448560" cy="6413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CALÇA 1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184E676-BC1D-A0EB-8E46-C27C983BDA51}"/>
              </a:ext>
            </a:extLst>
          </p:cNvPr>
          <p:cNvSpPr/>
          <p:nvPr/>
        </p:nvSpPr>
        <p:spPr>
          <a:xfrm>
            <a:off x="10734040" y="8007309"/>
            <a:ext cx="2448560" cy="6413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CALÇA 2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57E0596-B3D3-172E-8A13-DF561A4A2F6E}"/>
              </a:ext>
            </a:extLst>
          </p:cNvPr>
          <p:cNvCxnSpPr>
            <a:endCxn id="21" idx="2"/>
          </p:cNvCxnSpPr>
          <p:nvPr/>
        </p:nvCxnSpPr>
        <p:spPr>
          <a:xfrm flipV="1">
            <a:off x="9753600" y="7566005"/>
            <a:ext cx="980440" cy="560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DFEC1AB8-A4AF-C6F8-7BDC-453C4A6F52FC}"/>
              </a:ext>
            </a:extLst>
          </p:cNvPr>
          <p:cNvCxnSpPr>
            <a:endCxn id="22" idx="2"/>
          </p:cNvCxnSpPr>
          <p:nvPr/>
        </p:nvCxnSpPr>
        <p:spPr>
          <a:xfrm>
            <a:off x="9753600" y="8126146"/>
            <a:ext cx="980440" cy="201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4804148C-5270-2359-2303-507937D486B7}"/>
              </a:ext>
            </a:extLst>
          </p:cNvPr>
          <p:cNvSpPr/>
          <p:nvPr/>
        </p:nvSpPr>
        <p:spPr>
          <a:xfrm>
            <a:off x="10734040" y="8801100"/>
            <a:ext cx="2448560" cy="6413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CALÇA 1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3E8BABAD-2CEE-36C9-3A3F-E91EAEB6DA91}"/>
              </a:ext>
            </a:extLst>
          </p:cNvPr>
          <p:cNvSpPr/>
          <p:nvPr/>
        </p:nvSpPr>
        <p:spPr>
          <a:xfrm>
            <a:off x="10734040" y="9563100"/>
            <a:ext cx="2448560" cy="6413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CALÇA 2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CC9439DB-13A5-0AC4-CDB6-0CFB07322170}"/>
              </a:ext>
            </a:extLst>
          </p:cNvPr>
          <p:cNvCxnSpPr>
            <a:endCxn id="25" idx="2"/>
          </p:cNvCxnSpPr>
          <p:nvPr/>
        </p:nvCxnSpPr>
        <p:spPr>
          <a:xfrm flipV="1">
            <a:off x="9753600" y="9121796"/>
            <a:ext cx="980440" cy="560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594DD4FC-2AD1-AD21-9416-2489EAE00037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9753600" y="9681937"/>
            <a:ext cx="980440" cy="201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02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3985F-9E21-853B-7082-82158CBAC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7DDE194-7178-BA42-F3A7-6788A7E7CFB4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EEF9DC03-6AD8-F4BF-5DCF-D03CBBF2F822}"/>
              </a:ext>
            </a:extLst>
          </p:cNvPr>
          <p:cNvSpPr txBox="1"/>
          <p:nvPr/>
        </p:nvSpPr>
        <p:spPr>
          <a:xfrm>
            <a:off x="0" y="730957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EXEMPLO 01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F1A298-0014-4467-3624-AE4FFE8262A2}"/>
              </a:ext>
            </a:extLst>
          </p:cNvPr>
          <p:cNvSpPr txBox="1"/>
          <p:nvPr/>
        </p:nvSpPr>
        <p:spPr>
          <a:xfrm>
            <a:off x="0" y="2628900"/>
            <a:ext cx="18288000" cy="657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Veja que você vai executar duas ações: (i) escolher a camisa e (</a:t>
            </a:r>
            <a:r>
              <a:rPr lang="pt-BR" sz="3600" dirty="0" err="1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ii</a:t>
            </a: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) escolher a calça. A ação (i) pode ser executada de 3 maneiras diferentes e, para cada uma dessas maneiras, você poderá executar a ação (</a:t>
            </a:r>
            <a:r>
              <a:rPr lang="pt-BR" sz="3600" dirty="0" err="1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ii</a:t>
            </a: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) de 2 maneiras diferentes. Dessa forma, o número total de maneiras de executar ambas as ações será </a:t>
            </a:r>
            <a:r>
              <a:rPr lang="pt-BR" sz="3600" b="1" dirty="0">
                <a:solidFill>
                  <a:schemeClr val="accent6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3 * 2 = 6 </a:t>
            </a: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formas diferentes.</a:t>
            </a:r>
          </a:p>
        </p:txBody>
      </p:sp>
    </p:spTree>
    <p:extLst>
      <p:ext uri="{BB962C8B-B14F-4D97-AF65-F5344CB8AC3E}">
        <p14:creationId xmlns:p14="http://schemas.microsoft.com/office/powerpoint/2010/main" val="325725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DEF76-A7B5-BEB6-0217-2530E5F27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AD1E85C-6B82-812A-5A5B-3F3937C404E8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4415ABEE-8A87-0F9E-1CF3-B7EE3B933555}"/>
              </a:ext>
            </a:extLst>
          </p:cNvPr>
          <p:cNvSpPr txBox="1"/>
          <p:nvPr/>
        </p:nvSpPr>
        <p:spPr>
          <a:xfrm>
            <a:off x="0" y="730957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EXEMPLO 02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106A49B-FA13-B571-6C53-EE24A7257BE7}"/>
              </a:ext>
            </a:extLst>
          </p:cNvPr>
          <p:cNvSpPr txBox="1"/>
          <p:nvPr/>
        </p:nvSpPr>
        <p:spPr>
          <a:xfrm>
            <a:off x="0" y="2628900"/>
            <a:ext cx="18288000" cy="4361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Em uma competição há 10 atletas, entre eles, Watson. Sabendo que o pódio é constituído dos 3 primeiros e que Watson ganhou medalha, de quantas maneiras distintas pode-se organizar o pódio?</a:t>
            </a:r>
          </a:p>
        </p:txBody>
      </p:sp>
      <p:pic>
        <p:nvPicPr>
          <p:cNvPr id="3" name="Espaço Reservado para Conteúdo 6">
            <a:extLst>
              <a:ext uri="{FF2B5EF4-FFF2-40B4-BE49-F238E27FC236}">
                <a16:creationId xmlns:a16="http://schemas.microsoft.com/office/drawing/2014/main" id="{5F35989F-04C9-4DB2-CC2A-6D533A7EF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896100"/>
            <a:ext cx="1367616" cy="2442171"/>
          </a:xfrm>
          <a:prstGeom prst="rect">
            <a:avLst/>
          </a:prstGeom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0A5AE925-892A-5FA0-7F53-70D3195269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78"/>
          <a:stretch/>
        </p:blipFill>
        <p:spPr bwMode="auto">
          <a:xfrm>
            <a:off x="11334074" y="7335239"/>
            <a:ext cx="1187734" cy="84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https://encrypted-tbn2.gstatic.com/images?q=tbn:ANd9GcQ_D7-SpUJ9FcTHo4bydMBPVuv-nCzgrX7y0pdXLOWWxYfJTS43">
            <a:extLst>
              <a:ext uri="{FF2B5EF4-FFF2-40B4-BE49-F238E27FC236}">
                <a16:creationId xmlns:a16="http://schemas.microsoft.com/office/drawing/2014/main" id="{E1F662A4-4F4A-D2D2-1D95-26BF33B431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60"/>
          <a:stretch/>
        </p:blipFill>
        <p:spPr bwMode="auto">
          <a:xfrm>
            <a:off x="9040688" y="7335239"/>
            <a:ext cx="1120559" cy="77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D2EFC697-1CB5-A393-6856-48ABA89ED5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0" b="13208"/>
          <a:stretch/>
        </p:blipFill>
        <p:spPr bwMode="auto">
          <a:xfrm>
            <a:off x="6884048" y="7335239"/>
            <a:ext cx="915200" cy="730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89278E5-8BCE-3EDF-7808-9103BB8FB5B0}"/>
              </a:ext>
            </a:extLst>
          </p:cNvPr>
          <p:cNvSpPr txBox="1"/>
          <p:nvPr/>
        </p:nvSpPr>
        <p:spPr>
          <a:xfrm>
            <a:off x="8134537" y="8143256"/>
            <a:ext cx="659285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OU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B89446F-6053-733D-9877-C6E96D67D184}"/>
              </a:ext>
            </a:extLst>
          </p:cNvPr>
          <p:cNvSpPr txBox="1"/>
          <p:nvPr/>
        </p:nvSpPr>
        <p:spPr>
          <a:xfrm>
            <a:off x="10441860" y="8095933"/>
            <a:ext cx="659285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OU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A623FA7-0260-761E-B6F2-8A0AE347AA2A}"/>
              </a:ext>
            </a:extLst>
          </p:cNvPr>
          <p:cNvSpPr txBox="1"/>
          <p:nvPr/>
        </p:nvSpPr>
        <p:spPr>
          <a:xfrm>
            <a:off x="7498249" y="8521673"/>
            <a:ext cx="659285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8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53D0A24-D6B8-66B0-723A-3DBA6DE88605}"/>
              </a:ext>
            </a:extLst>
          </p:cNvPr>
          <p:cNvSpPr txBox="1"/>
          <p:nvPr/>
        </p:nvSpPr>
        <p:spPr>
          <a:xfrm>
            <a:off x="6912832" y="8542767"/>
            <a:ext cx="659285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9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803F50-9316-0E04-E036-075BCF7C854F}"/>
              </a:ext>
            </a:extLst>
          </p:cNvPr>
          <p:cNvSpPr txBox="1"/>
          <p:nvPr/>
        </p:nvSpPr>
        <p:spPr>
          <a:xfrm>
            <a:off x="6264760" y="8542767"/>
            <a:ext cx="659285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1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F6ABB0F-7492-C7C4-2108-6694B55A40D3}"/>
              </a:ext>
            </a:extLst>
          </p:cNvPr>
          <p:cNvCxnSpPr/>
          <p:nvPr/>
        </p:nvCxnSpPr>
        <p:spPr>
          <a:xfrm>
            <a:off x="7027132" y="8567839"/>
            <a:ext cx="48605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251F887-0D89-36D3-B9F5-554C35C2DDCA}"/>
              </a:ext>
            </a:extLst>
          </p:cNvPr>
          <p:cNvCxnSpPr/>
          <p:nvPr/>
        </p:nvCxnSpPr>
        <p:spPr>
          <a:xfrm>
            <a:off x="7627486" y="8566248"/>
            <a:ext cx="48605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3CDCB61-EE20-8957-5E9E-A8754BC8BA04}"/>
              </a:ext>
            </a:extLst>
          </p:cNvPr>
          <p:cNvSpPr txBox="1"/>
          <p:nvPr/>
        </p:nvSpPr>
        <p:spPr>
          <a:xfrm>
            <a:off x="6289005" y="8269058"/>
            <a:ext cx="659285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W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4DEF71D-AC30-3A78-A197-EF3A49D0C5E2}"/>
              </a:ext>
            </a:extLst>
          </p:cNvPr>
          <p:cNvSpPr txBox="1"/>
          <p:nvPr/>
        </p:nvSpPr>
        <p:spPr>
          <a:xfrm>
            <a:off x="6289005" y="8817438"/>
            <a:ext cx="2115615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pt-BR" sz="2000" b="1" dirty="0"/>
              <a:t>72 possibilidades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9D64534-4739-CDB5-6BBF-B84C9828ED26}"/>
              </a:ext>
            </a:extLst>
          </p:cNvPr>
          <p:cNvSpPr txBox="1"/>
          <p:nvPr/>
        </p:nvSpPr>
        <p:spPr>
          <a:xfrm>
            <a:off x="9865132" y="8496005"/>
            <a:ext cx="659285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8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CE769A6-AE36-F088-B750-70388E359B53}"/>
              </a:ext>
            </a:extLst>
          </p:cNvPr>
          <p:cNvSpPr txBox="1"/>
          <p:nvPr/>
        </p:nvSpPr>
        <p:spPr>
          <a:xfrm>
            <a:off x="9279715" y="8517098"/>
            <a:ext cx="659285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08C499C-A099-0A41-62B0-DF86CBBB8C1A}"/>
              </a:ext>
            </a:extLst>
          </p:cNvPr>
          <p:cNvSpPr txBox="1"/>
          <p:nvPr/>
        </p:nvSpPr>
        <p:spPr>
          <a:xfrm>
            <a:off x="8631643" y="8517098"/>
            <a:ext cx="659285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9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0397C5D-C7A1-A7C2-E9AF-BB8DD73ABEA1}"/>
              </a:ext>
            </a:extLst>
          </p:cNvPr>
          <p:cNvCxnSpPr/>
          <p:nvPr/>
        </p:nvCxnSpPr>
        <p:spPr>
          <a:xfrm>
            <a:off x="8764877" y="8542170"/>
            <a:ext cx="48605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F2A2789-840D-F3A5-F4D7-595C94D713D7}"/>
              </a:ext>
            </a:extLst>
          </p:cNvPr>
          <p:cNvCxnSpPr/>
          <p:nvPr/>
        </p:nvCxnSpPr>
        <p:spPr>
          <a:xfrm>
            <a:off x="9994369" y="8540579"/>
            <a:ext cx="48605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6BC8B8B-37F0-9B0C-D05E-ACF5BB56FD07}"/>
              </a:ext>
            </a:extLst>
          </p:cNvPr>
          <p:cNvSpPr txBox="1"/>
          <p:nvPr/>
        </p:nvSpPr>
        <p:spPr>
          <a:xfrm>
            <a:off x="9257201" y="8243389"/>
            <a:ext cx="659285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W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8EF1731-9E44-C4FD-BC1D-95278D5F47E0}"/>
              </a:ext>
            </a:extLst>
          </p:cNvPr>
          <p:cNvSpPr txBox="1"/>
          <p:nvPr/>
        </p:nvSpPr>
        <p:spPr>
          <a:xfrm>
            <a:off x="8655888" y="8791769"/>
            <a:ext cx="2115615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pt-BR" sz="2000" b="1" dirty="0"/>
              <a:t>72 possibilidades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CEF68A8-4530-4038-61B0-9436656173B9}"/>
              </a:ext>
            </a:extLst>
          </p:cNvPr>
          <p:cNvSpPr txBox="1"/>
          <p:nvPr/>
        </p:nvSpPr>
        <p:spPr>
          <a:xfrm>
            <a:off x="12079378" y="8511638"/>
            <a:ext cx="659285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99F8C4D-9ACA-2AFB-5CEC-DFAE6736A7B1}"/>
              </a:ext>
            </a:extLst>
          </p:cNvPr>
          <p:cNvSpPr txBox="1"/>
          <p:nvPr/>
        </p:nvSpPr>
        <p:spPr>
          <a:xfrm>
            <a:off x="11493961" y="8532731"/>
            <a:ext cx="659285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8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17ACE91-C102-DE1C-6C62-22B3917447D2}"/>
              </a:ext>
            </a:extLst>
          </p:cNvPr>
          <p:cNvSpPr txBox="1"/>
          <p:nvPr/>
        </p:nvSpPr>
        <p:spPr>
          <a:xfrm>
            <a:off x="10845889" y="8532731"/>
            <a:ext cx="659285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9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4393B08-501A-A814-2074-CB87A397979C}"/>
              </a:ext>
            </a:extLst>
          </p:cNvPr>
          <p:cNvCxnSpPr/>
          <p:nvPr/>
        </p:nvCxnSpPr>
        <p:spPr>
          <a:xfrm>
            <a:off x="10979123" y="8557803"/>
            <a:ext cx="48605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274B0477-EC66-6CA1-7344-2FDFB84092F9}"/>
              </a:ext>
            </a:extLst>
          </p:cNvPr>
          <p:cNvCxnSpPr/>
          <p:nvPr/>
        </p:nvCxnSpPr>
        <p:spPr>
          <a:xfrm>
            <a:off x="11608261" y="8557803"/>
            <a:ext cx="48605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57475F6-9184-B08E-AA74-500C086E4A2C}"/>
              </a:ext>
            </a:extLst>
          </p:cNvPr>
          <p:cNvSpPr txBox="1"/>
          <p:nvPr/>
        </p:nvSpPr>
        <p:spPr>
          <a:xfrm>
            <a:off x="12111068" y="8243389"/>
            <a:ext cx="659285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W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B0F857B-2ABA-06FD-68C3-C026FAD6D462}"/>
              </a:ext>
            </a:extLst>
          </p:cNvPr>
          <p:cNvSpPr txBox="1"/>
          <p:nvPr/>
        </p:nvSpPr>
        <p:spPr>
          <a:xfrm>
            <a:off x="10870134" y="8807402"/>
            <a:ext cx="2115615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pt-BR" sz="2000" b="1" dirty="0"/>
              <a:t>72 possibilidades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FF09F72-59D0-4915-B11D-81A441A7C966}"/>
              </a:ext>
            </a:extLst>
          </p:cNvPr>
          <p:cNvSpPr txBox="1"/>
          <p:nvPr/>
        </p:nvSpPr>
        <p:spPr>
          <a:xfrm>
            <a:off x="13815836" y="8172839"/>
            <a:ext cx="388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accent6"/>
                </a:solidFill>
              </a:rPr>
              <a:t>216 possibilidades</a:t>
            </a:r>
          </a:p>
        </p:txBody>
      </p:sp>
    </p:spTree>
    <p:extLst>
      <p:ext uri="{BB962C8B-B14F-4D97-AF65-F5344CB8AC3E}">
        <p14:creationId xmlns:p14="http://schemas.microsoft.com/office/powerpoint/2010/main" val="348137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/>
      <p:bldP spid="20" grpId="0"/>
      <p:bldP spid="23" grpId="0"/>
      <p:bldP spid="24" grpId="0"/>
      <p:bldP spid="25" grpId="0"/>
      <p:bldP spid="26" grpId="0"/>
      <p:bldP spid="27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66A74-DFA6-BFA3-2DC2-2C3C4F885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6C7AFF6-54B0-778C-048E-31E63AC311C7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778F0E42-EF61-6092-EFDC-F104FFD518E4}"/>
              </a:ext>
            </a:extLst>
          </p:cNvPr>
          <p:cNvSpPr txBox="1"/>
          <p:nvPr/>
        </p:nvSpPr>
        <p:spPr>
          <a:xfrm>
            <a:off x="0" y="294928"/>
            <a:ext cx="18288000" cy="2333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PRINCÍPIO FUNDAMENTAL DA CONTAGEM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239469-1511-FA9D-6883-02A58800C636}"/>
              </a:ext>
            </a:extLst>
          </p:cNvPr>
          <p:cNvSpPr txBox="1">
            <a:spLocks/>
          </p:cNvSpPr>
          <p:nvPr/>
        </p:nvSpPr>
        <p:spPr>
          <a:xfrm>
            <a:off x="4646021" y="7401640"/>
            <a:ext cx="2920752" cy="912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pt-BR" sz="2400" b="1" dirty="0"/>
              <a:t>Multiplicativo</a:t>
            </a:r>
            <a:endParaRPr lang="pt-BR" sz="40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B697FF-BA08-4FB2-357F-D805C2ED4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041" y="4397841"/>
            <a:ext cx="1624712" cy="249245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592ECE4-54DD-0BE9-6C13-933842BD9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229100"/>
            <a:ext cx="2909383" cy="26929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54260DE-A81D-E944-7E80-341E9B796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499" y="4171951"/>
            <a:ext cx="2981516" cy="2765116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9673C1B2-36D4-F1EA-849E-CEA5D64CA25F}"/>
              </a:ext>
            </a:extLst>
          </p:cNvPr>
          <p:cNvSpPr txBox="1">
            <a:spLocks/>
          </p:cNvSpPr>
          <p:nvPr/>
        </p:nvSpPr>
        <p:spPr>
          <a:xfrm>
            <a:off x="9372600" y="7401640"/>
            <a:ext cx="2920752" cy="912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pt-BR" sz="2400" b="1" dirty="0"/>
              <a:t>Aditivo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361964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1466</Words>
  <Application>Microsoft Office PowerPoint</Application>
  <PresentationFormat>Personalizar</PresentationFormat>
  <Paragraphs>159</Paragraphs>
  <Slides>46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7" baseType="lpstr">
      <vt:lpstr>Wingdings</vt:lpstr>
      <vt:lpstr>Arial Black</vt:lpstr>
      <vt:lpstr>Cambria Math</vt:lpstr>
      <vt:lpstr>Aptos</vt:lpstr>
      <vt:lpstr>Roboto Mono Bold</vt:lpstr>
      <vt:lpstr>Castellar</vt:lpstr>
      <vt:lpstr>Roboto</vt:lpstr>
      <vt:lpstr>Roboto Mono</vt:lpstr>
      <vt:lpstr>Calibri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educacional sobre porcentagem de um valor, com estilo alinhado simples, em branco, azul e amarelo</dc:title>
  <cp:lastModifiedBy>Thissiany B Almeida</cp:lastModifiedBy>
  <cp:revision>18</cp:revision>
  <dcterms:created xsi:type="dcterms:W3CDTF">2006-08-16T00:00:00Z</dcterms:created>
  <dcterms:modified xsi:type="dcterms:W3CDTF">2025-08-31T23:08:06Z</dcterms:modified>
  <dc:identifier>DAGvvB1WHvo</dc:identifier>
</cp:coreProperties>
</file>