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9"/>
  </p:notesMasterIdLst>
  <p:sldIdLst>
    <p:sldId id="273" r:id="rId2"/>
    <p:sldId id="274" r:id="rId3"/>
    <p:sldId id="377" r:id="rId4"/>
    <p:sldId id="385" r:id="rId5"/>
    <p:sldId id="386" r:id="rId6"/>
    <p:sldId id="387" r:id="rId7"/>
    <p:sldId id="389" r:id="rId8"/>
    <p:sldId id="388" r:id="rId9"/>
    <p:sldId id="390" r:id="rId10"/>
    <p:sldId id="391" r:id="rId11"/>
    <p:sldId id="392" r:id="rId12"/>
    <p:sldId id="384" r:id="rId13"/>
    <p:sldId id="378" r:id="rId14"/>
    <p:sldId id="379" r:id="rId15"/>
    <p:sldId id="380" r:id="rId16"/>
    <p:sldId id="339" r:id="rId17"/>
    <p:sldId id="399" r:id="rId18"/>
    <p:sldId id="400" r:id="rId19"/>
    <p:sldId id="401" r:id="rId20"/>
    <p:sldId id="402" r:id="rId21"/>
    <p:sldId id="403" r:id="rId22"/>
    <p:sldId id="404" r:id="rId23"/>
    <p:sldId id="405" r:id="rId24"/>
    <p:sldId id="407" r:id="rId25"/>
    <p:sldId id="408" r:id="rId26"/>
    <p:sldId id="406" r:id="rId27"/>
    <p:sldId id="409" r:id="rId28"/>
    <p:sldId id="410" r:id="rId29"/>
    <p:sldId id="375" r:id="rId30"/>
    <p:sldId id="376" r:id="rId31"/>
    <p:sldId id="393" r:id="rId32"/>
    <p:sldId id="394" r:id="rId33"/>
    <p:sldId id="396" r:id="rId34"/>
    <p:sldId id="395" r:id="rId35"/>
    <p:sldId id="397" r:id="rId36"/>
    <p:sldId id="398" r:id="rId37"/>
    <p:sldId id="321" r:id="rId38"/>
  </p:sldIdLst>
  <p:sldSz cx="18288000" cy="10287000"/>
  <p:notesSz cx="6858000" cy="9144000"/>
  <p:embeddedFontLst>
    <p:embeddedFont>
      <p:font typeface="Roboto" panose="02000000000000000000" pitchFamily="2" charset="0"/>
      <p:regular r:id="rId40"/>
      <p:bold r:id="rId41"/>
      <p:italic r:id="rId42"/>
      <p:boldItalic r:id="rId43"/>
    </p:embeddedFont>
    <p:embeddedFont>
      <p:font typeface="Roboto Mono" panose="00000009000000000000" pitchFamily="49" charset="0"/>
      <p:regular r:id="rId44"/>
      <p:bold r:id="rId45"/>
      <p:italic r:id="rId46"/>
      <p:boldItalic r:id="rId47"/>
    </p:embeddedFont>
    <p:embeddedFont>
      <p:font typeface="Roboto Mono Bold" panose="00000009000000000000" charset="0"/>
      <p:regular r:id="rId4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Estilo Médio 1 - Ênfase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158" autoAdjust="0"/>
    <p:restoredTop sz="94622" autoAdjust="0"/>
  </p:normalViewPr>
  <p:slideViewPr>
    <p:cSldViewPr>
      <p:cViewPr varScale="1">
        <p:scale>
          <a:sx n="47" d="100"/>
          <a:sy n="47" d="100"/>
        </p:scale>
        <p:origin x="15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9AA19C-3C13-42D2-AF54-E83A5E3D27EB}" type="datetimeFigureOut">
              <a:rPr lang="pt-BR" smtClean="0"/>
              <a:t>31/08/2025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602B12-8C02-4FBC-A1C0-F5FAEB5306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4698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A9163A-914F-B043-CFF1-82781095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F796EC6-0361-9A45-544C-6061D20625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64E0D72-0ECD-F77F-69CC-29EDB9D701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38F9B04-CB60-CE67-5C74-99C0BD6E9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707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6517E-0074-9DC0-6EC4-D0C5DF584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CC33FD3-2411-0C1B-7C14-FAF11EBA87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66DD9B6-45C3-7CEC-FE30-01FA8C960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C32BB12-5A32-879C-347F-64877FB408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4308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66F91-FFED-A420-66AB-E6786713C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52730E7-FEBA-8BCD-BAE8-0411A90A4F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99B20F04-EFDE-6C28-11B6-028138E87F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D7B5B49-9ECB-BE89-5974-39084FC8B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2888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BADC6-5C8A-E4A5-7B94-F9AFCBED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0BD6BD82-1B09-6A57-1C79-5BFF69E61D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99166C-9668-2E5F-37A9-D0B6F3FFF9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6EEC7BD-AD7B-168E-9127-5F864111C3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57630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5F8DD7-2C2D-FB7A-1ED0-7BAFFE4F6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B74A0B30-9CB3-25BC-BA4E-196C7307E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DAAF885-B76F-BEE9-7521-AF4D97409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4A2B973-F088-BCBA-DE2D-7EB572B8E4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9057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D987-CC1E-EB8C-0763-4D1C066BD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E2CB836-0F6E-380F-4F70-9736189CB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67E5B91-7708-A2F0-2804-AE8BF3FBF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5459178-B5DE-296E-F697-BB416B8FE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37666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7E88A-A10B-1522-B193-DF88CA297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866F8C51-A0BB-24D1-8BE4-962EC12EF6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A07FA228-DDBC-9B2E-9918-842D16124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7801ECB-53C9-A596-DCED-5B913D6A1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602B12-8C02-4FBC-A1C0-F5FAEB530615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3958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9AC742-347F-EC5A-DBAB-58607BCB55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1FC64401-69CC-905E-7C73-43BAAAF6EC16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accent6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4842DF17-EF96-F57B-7B4E-E940E76EAC0D}"/>
              </a:ext>
            </a:extLst>
          </p:cNvPr>
          <p:cNvSpPr txBox="1"/>
          <p:nvPr/>
        </p:nvSpPr>
        <p:spPr>
          <a:xfrm>
            <a:off x="0" y="3967317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76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MATEMÁTICA PARA COMPUTAÇÃO</a:t>
            </a:r>
          </a:p>
        </p:txBody>
      </p:sp>
      <p:sp>
        <p:nvSpPr>
          <p:cNvPr id="19" name="TextBox 21">
            <a:extLst>
              <a:ext uri="{FF2B5EF4-FFF2-40B4-BE49-F238E27FC236}">
                <a16:creationId xmlns:a16="http://schemas.microsoft.com/office/drawing/2014/main" id="{F6E312C7-AF72-81E1-D3C5-9A4E82C10FC2}"/>
              </a:ext>
            </a:extLst>
          </p:cNvPr>
          <p:cNvSpPr txBox="1"/>
          <p:nvPr/>
        </p:nvSpPr>
        <p:spPr>
          <a:xfrm>
            <a:off x="2222419" y="5643717"/>
            <a:ext cx="13885541" cy="608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40"/>
              </a:lnSpc>
            </a:pPr>
            <a:r>
              <a:rPr lang="en-US" sz="38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RELAÇÕES E SUAS PROPRIEDADES</a:t>
            </a:r>
          </a:p>
        </p:txBody>
      </p:sp>
      <p:sp>
        <p:nvSpPr>
          <p:cNvPr id="20" name="Freeform 23">
            <a:extLst>
              <a:ext uri="{FF2B5EF4-FFF2-40B4-BE49-F238E27FC236}">
                <a16:creationId xmlns:a16="http://schemas.microsoft.com/office/drawing/2014/main" id="{61F8A678-306F-F741-38A1-3ED113F171FC}"/>
              </a:ext>
            </a:extLst>
          </p:cNvPr>
          <p:cNvSpPr/>
          <p:nvPr/>
        </p:nvSpPr>
        <p:spPr>
          <a:xfrm rot="20153786">
            <a:off x="15003324" y="6102588"/>
            <a:ext cx="1816534" cy="2239611"/>
          </a:xfrm>
          <a:custGeom>
            <a:avLst/>
            <a:gdLst/>
            <a:ahLst/>
            <a:cxnLst/>
            <a:rect l="l" t="t" r="r" b="b"/>
            <a:pathLst>
              <a:path w="1289170" h="1668338">
                <a:moveTo>
                  <a:pt x="0" y="0"/>
                </a:moveTo>
                <a:lnTo>
                  <a:pt x="1289170" y="0"/>
                </a:lnTo>
                <a:lnTo>
                  <a:pt x="1289170" y="1668338"/>
                </a:lnTo>
                <a:lnTo>
                  <a:pt x="0" y="1668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55022E2F-8D47-8BCD-DDEF-92990FA7FF9F}"/>
              </a:ext>
            </a:extLst>
          </p:cNvPr>
          <p:cNvSpPr/>
          <p:nvPr/>
        </p:nvSpPr>
        <p:spPr>
          <a:xfrm rot="1479237">
            <a:off x="1070768" y="6246079"/>
            <a:ext cx="1926024" cy="2266655"/>
          </a:xfrm>
          <a:custGeom>
            <a:avLst/>
            <a:gdLst/>
            <a:ahLst/>
            <a:cxnLst/>
            <a:rect l="l" t="t" r="r" b="b"/>
            <a:pathLst>
              <a:path w="2167987" h="2785965">
                <a:moveTo>
                  <a:pt x="0" y="0"/>
                </a:moveTo>
                <a:lnTo>
                  <a:pt x="2167987" y="0"/>
                </a:lnTo>
                <a:lnTo>
                  <a:pt x="2167987" y="2785964"/>
                </a:lnTo>
                <a:lnTo>
                  <a:pt x="0" y="27859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56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E9A8-542A-F66E-BBCF-361808BF7D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6D7DC25-8E99-F2A4-236B-83F02D83B8D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F642432-5C8D-0733-1BB7-A960645ACD9C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DIAGRAMA DE SETAS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458404-C15C-AECA-6EBF-8139754804EF}"/>
              </a:ext>
            </a:extLst>
          </p:cNvPr>
          <p:cNvSpPr txBox="1"/>
          <p:nvPr/>
        </p:nvSpPr>
        <p:spPr>
          <a:xfrm>
            <a:off x="0" y="2628900"/>
            <a:ext cx="18288000" cy="26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Mostra os elementos dos dois conjuntos com setas ligando os relacionados.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967966E-82CD-3D9E-C7A0-45CF26D6227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780971" y="5524500"/>
            <a:ext cx="4726057" cy="4367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50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F1CD3-0305-0AB9-E1DA-59DF167BE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9A57090-65D4-8CEF-2B3F-5AB36FC3A4D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818E0BD-2374-1F56-9662-873A029E7044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MATRIZ DE 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8090511-7445-E83F-F0A1-D635ED71DCFE}"/>
              </a:ext>
            </a:extLst>
          </p:cNvPr>
          <p:cNvSpPr txBox="1"/>
          <p:nvPr/>
        </p:nvSpPr>
        <p:spPr>
          <a:xfrm>
            <a:off x="0" y="2628900"/>
            <a:ext cx="18288000" cy="2629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Usada quando os conjuntos têm poucos elementos. Cada célula indica se há relação (1) ou não (0).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2AFFE586-2BEB-294B-64F2-FBB93E91A3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078539"/>
              </p:ext>
            </p:extLst>
          </p:nvPr>
        </p:nvGraphicFramePr>
        <p:xfrm>
          <a:off x="4068000" y="6438900"/>
          <a:ext cx="10152000" cy="183600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384000">
                  <a:extLst>
                    <a:ext uri="{9D8B030D-6E8A-4147-A177-3AD203B41FA5}">
                      <a16:colId xmlns:a16="http://schemas.microsoft.com/office/drawing/2014/main" val="142486212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2334469317"/>
                    </a:ext>
                  </a:extLst>
                </a:gridCol>
                <a:gridCol w="3384000">
                  <a:extLst>
                    <a:ext uri="{9D8B030D-6E8A-4147-A177-3AD203B41FA5}">
                      <a16:colId xmlns:a16="http://schemas.microsoft.com/office/drawing/2014/main" val="4208938498"/>
                    </a:ext>
                  </a:extLst>
                </a:gridCol>
              </a:tblGrid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a R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6205093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0526957"/>
                  </a:ext>
                </a:extLst>
              </a:tr>
              <a:tr h="612000"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9293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629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F333DA-1A49-E7CC-396E-BA187E074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4AB23A60-BAA4-D9AA-B316-FB1333D28868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9EE6BC94-5CF4-741F-D60B-2D69821389EC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PLANO CARTESIANO</a:t>
            </a:r>
          </a:p>
        </p:txBody>
      </p:sp>
    </p:spTree>
    <p:extLst>
      <p:ext uri="{BB962C8B-B14F-4D97-AF65-F5344CB8AC3E}">
        <p14:creationId xmlns:p14="http://schemas.microsoft.com/office/powerpoint/2010/main" val="284452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A5024-8826-5248-3E3A-C711EB780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B777E0-52F9-67F7-A602-DD895C3DC60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E72A678-B527-26C4-DE5A-EA11D2D7CDB2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PLANO CARTESIANO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DD66EB3-7B7F-2B44-1745-98F3788837BD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 plano cartesiano, também conhecido como produto cartesiano, de um conjunto D, representado por 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DxD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é o conjunto de todos os pares ordenados de D.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Suponha que desejamos jogar 2 dados de forma simultânea, para isso podemos definir o conjunto D = {1,2,3,4,5,6}, em que cada elemento do conjunto D representa uma face diferente dos dados.</a:t>
            </a:r>
          </a:p>
        </p:txBody>
      </p:sp>
    </p:spTree>
    <p:extLst>
      <p:ext uri="{BB962C8B-B14F-4D97-AF65-F5344CB8AC3E}">
        <p14:creationId xmlns:p14="http://schemas.microsoft.com/office/powerpoint/2010/main" val="33205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C1DB4-5E64-2A81-37B3-A7B29E715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A7DEEADA-C834-8A45-E3C3-11CEBB220F2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0FA545A5-9542-82F6-5262-AE5D4C7E5588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PLANO CARTESIANO</a:t>
            </a:r>
          </a:p>
        </p:txBody>
      </p:sp>
      <p:pic>
        <p:nvPicPr>
          <p:cNvPr id="1026" name="Picture 2" descr="Design PNG E SVG De Dois Dados Vermelhos Para Camisetas">
            <a:extLst>
              <a:ext uri="{FF2B5EF4-FFF2-40B4-BE49-F238E27FC236}">
                <a16:creationId xmlns:a16="http://schemas.microsoft.com/office/drawing/2014/main" id="{3B4D68AD-C540-7518-6770-58C69FF363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0" y="4610100"/>
            <a:ext cx="4048125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C87EC34-FBC9-CCA7-4BB6-70E092E4968E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0" y="4267200"/>
            <a:ext cx="10379937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80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AE4AB6-9FB0-E7E8-C534-681CBD5D9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980ABB22-3566-7C48-3C6E-AAB13920BE03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D934FCBB-7148-6113-8240-BE286131AF2C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 BINÁRIA</a:t>
            </a:r>
          </a:p>
        </p:txBody>
      </p:sp>
    </p:spTree>
    <p:extLst>
      <p:ext uri="{BB962C8B-B14F-4D97-AF65-F5344CB8AC3E}">
        <p14:creationId xmlns:p14="http://schemas.microsoft.com/office/powerpoint/2010/main" val="235420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53BE0-714D-F615-DF89-B3DB2FB09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97723F2-3A28-745D-8F96-D56DE3D69BA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D8151C4D-DB6F-7137-1180-39BA1BF7192D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 BINÁRIA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386A7F1-EAB1-A707-C083-EB0BCA45E248}"/>
              </a:ext>
            </a:extLst>
          </p:cNvPr>
          <p:cNvSpPr txBox="1"/>
          <p:nvPr/>
        </p:nvSpPr>
        <p:spPr>
          <a:xfrm>
            <a:off x="0" y="2628900"/>
            <a:ext cx="18288000" cy="4361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Dado um conjunto D, uma relação binária R em D é um subconjunto de 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DxD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. Suponha que o conjunto D = {1,2,3,4,5,6} e que desejamos uma relação </a:t>
            </a:r>
            <a:r>
              <a:rPr lang="el-G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ρ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com apenas os pares em que a soma dos pares ordenados é par.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06E4167-F268-26FC-D2F0-0CC1856F7FF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533400" y="7124700"/>
            <a:ext cx="6934200" cy="3003369"/>
          </a:xfrm>
          <a:prstGeom prst="rect">
            <a:avLst/>
          </a:prstGeom>
        </p:spPr>
      </p:pic>
      <p:sp>
        <p:nvSpPr>
          <p:cNvPr id="4" name="Seta: para a Direita 3">
            <a:extLst>
              <a:ext uri="{FF2B5EF4-FFF2-40B4-BE49-F238E27FC236}">
                <a16:creationId xmlns:a16="http://schemas.microsoft.com/office/drawing/2014/main" id="{A71E0790-E03D-CDCB-4979-E00E8E968424}"/>
              </a:ext>
            </a:extLst>
          </p:cNvPr>
          <p:cNvSpPr/>
          <p:nvPr/>
        </p:nvSpPr>
        <p:spPr>
          <a:xfrm>
            <a:off x="7924800" y="8169184"/>
            <a:ext cx="1371600" cy="457200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A25B2103-EEFF-642C-8F76-64124C33E66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1201400" y="6665204"/>
            <a:ext cx="4876800" cy="31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7155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E2247-C63C-4B76-5D1A-8141C2E3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6CDA304-C21A-96FE-84B3-7309F9EF3B4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BE88ADD-6439-2FED-3E18-0069C4B2E7DB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 BINÁRIA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01EEE2D-257A-1DB9-37BC-4C2B71B0D8D9}"/>
              </a:ext>
            </a:extLst>
          </p:cNvPr>
          <p:cNvSpPr txBox="1"/>
          <p:nvPr/>
        </p:nvSpPr>
        <p:spPr>
          <a:xfrm>
            <a:off x="0" y="2628900"/>
            <a:ext cx="18288000" cy="73232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Seja uma relação binária 𝑅 entre dois conjuntos 𝐴 e 𝐵, então: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400" b="1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Domínio de R: </a:t>
            </a:r>
            <a:r>
              <a:rPr lang="pt-BR" sz="34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é o conjunto de todos os elementos de 𝐴 que aparecem relacionados com pelo menos um elemento de 𝐵.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400" b="1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Contradomínio de R</a:t>
            </a:r>
            <a:r>
              <a:rPr lang="pt-BR" sz="34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: é o conjunto 𝐵 considerado como conjunto de chegada da relação.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400" b="1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Imagem de R</a:t>
            </a:r>
            <a:r>
              <a:rPr lang="pt-BR" sz="34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: é o subconjunto de 𝐵 formado apenas pelos elementos que realmente se relacionam com algum do 𝐴. </a:t>
            </a:r>
          </a:p>
        </p:txBody>
      </p:sp>
    </p:spTree>
    <p:extLst>
      <p:ext uri="{BB962C8B-B14F-4D97-AF65-F5344CB8AC3E}">
        <p14:creationId xmlns:p14="http://schemas.microsoft.com/office/powerpoint/2010/main" val="30814255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561B1-0FC8-A083-A0BB-1E9320E31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01DADDD-3E2C-BC97-3D0B-5069821D0D2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2D0B3077-0564-A3A6-7D44-BD7FDF955FD8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 BINÁRIA</a:t>
            </a:r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D058F9FB-F269-990D-2573-6FBAFB000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0484" y="3848100"/>
            <a:ext cx="6967031" cy="5472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590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6DE35-AFE0-C09D-6F74-F291B1396B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44DE436-452F-72A5-41D5-B953933A12EA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BCEAD6BE-6C07-31AE-882C-7199241BE83A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 INVERSA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D311AB-05D4-FCAD-A8A2-F04EAF7A415E}"/>
              </a:ext>
            </a:extLst>
          </p:cNvPr>
          <p:cNvSpPr txBox="1"/>
          <p:nvPr/>
        </p:nvSpPr>
        <p:spPr>
          <a:xfrm>
            <a:off x="0" y="2628900"/>
            <a:ext cx="18288000" cy="214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Seja R uma relação. A inversa de R, denotada por R, é a relação formada invertendo-se a ordem de todos os pares ordenados em R.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2D99BC5-53CA-DA1E-D07B-CFFA8D58F7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5676900"/>
            <a:ext cx="6455829" cy="3705225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943BEA75-4C48-8EE0-0C6D-B30AC6741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0" y="5676900"/>
            <a:ext cx="6455829" cy="3518344"/>
          </a:xfrm>
          <a:prstGeom prst="rect">
            <a:avLst/>
          </a:prstGeom>
          <a:noFill/>
          <a:ln w="38100">
            <a:solidFill>
              <a:schemeClr val="accent6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922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4DB327A-C954-583D-B1D7-9EAF285A98F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1123641-EBBD-C296-4E56-A141D11CE1F1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ROTEIRO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FDB0DBC-CAA4-37F6-2C3B-197E8AF22DA6}"/>
              </a:ext>
            </a:extLst>
          </p:cNvPr>
          <p:cNvSpPr txBox="1"/>
          <p:nvPr/>
        </p:nvSpPr>
        <p:spPr>
          <a:xfrm>
            <a:off x="-5080" y="3086100"/>
            <a:ext cx="18288000" cy="56947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DEFINIÇÕES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RELAÇÕES BINÁRIAS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PROPRIEDADES</a:t>
            </a:r>
          </a:p>
          <a:p>
            <a:pPr marL="457200" indent="-457200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RELAÇÕES DE EQUIVALÊNCIA</a:t>
            </a:r>
          </a:p>
        </p:txBody>
      </p:sp>
      <p:pic>
        <p:nvPicPr>
          <p:cNvPr id="2050" name="Picture 2" descr="Mafalda">
            <a:extLst>
              <a:ext uri="{FF2B5EF4-FFF2-40B4-BE49-F238E27FC236}">
                <a16:creationId xmlns:a16="http://schemas.microsoft.com/office/drawing/2014/main" id="{B307ED77-DE9D-1C27-95F8-145C36C57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0" y="2924175"/>
            <a:ext cx="5715000" cy="6638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157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F4619-16C5-EF7E-2808-C5ECA7E47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35A8104-3073-8B72-34C3-40175C4AF873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D0026B9E-FF37-1ECA-38B8-2B9829EF5E0B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PROPRIEDADES</a:t>
            </a:r>
          </a:p>
        </p:txBody>
      </p:sp>
    </p:spTree>
    <p:extLst>
      <p:ext uri="{BB962C8B-B14F-4D97-AF65-F5344CB8AC3E}">
        <p14:creationId xmlns:p14="http://schemas.microsoft.com/office/powerpoint/2010/main" val="40398177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26EC5-3EC0-166D-27CA-EC90525BE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55403B64-80DF-5859-6783-24B9092337F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70D17B63-BB73-C2B1-9F9F-20F353FDA797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PROPRIEDADE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4CE02F2-D5AB-2925-6E53-BBDD49D894A0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a R b pode ser classificada em: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para um: 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componentes a e b aparecem apenas uma vez em R.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para muitos: 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componente a aparece em mais de um par.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Muitos para um: 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componente b aparece em mais de um par.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b="1" dirty="0">
                <a:solidFill>
                  <a:schemeClr val="accent6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Muitos para muitos: 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componente a e b aparecem em mais de um par.</a:t>
            </a:r>
          </a:p>
        </p:txBody>
      </p:sp>
    </p:spTree>
    <p:extLst>
      <p:ext uri="{BB962C8B-B14F-4D97-AF65-F5344CB8AC3E}">
        <p14:creationId xmlns:p14="http://schemas.microsoft.com/office/powerpoint/2010/main" val="28569022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7CAD2-FBE4-CB55-A01C-AE38FF23A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30848265-4DDA-B297-D341-24EBBBF9F1F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2254CA1-1F1E-08E2-EAFD-2AA51BD48D8B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PROPRIEDADE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35D98E-D490-9E55-E8A5-44A83472BFED}"/>
              </a:ext>
            </a:extLst>
          </p:cNvPr>
          <p:cNvSpPr txBox="1"/>
          <p:nvPr/>
        </p:nvSpPr>
        <p:spPr>
          <a:xfrm>
            <a:off x="0" y="2628900"/>
            <a:ext cx="18288000" cy="76851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Seja R uma relação definida em um conjunto A. Para R, definimos as seguintes propriedades: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Reflexiva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Simétrica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Antissimétrica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Transitiva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11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85C43-FC12-570D-77D7-6DD5A4E21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E1091F-CCF9-2412-1E58-BD0A8C22BA30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16F3A90-68C1-4B80-0545-E3274F68DAAB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REFLEXIVA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492B1C4-AF90-20F6-8DAE-C6F35AE48299}"/>
              </a:ext>
            </a:extLst>
          </p:cNvPr>
          <p:cNvSpPr txBox="1"/>
          <p:nvPr/>
        </p:nvSpPr>
        <p:spPr>
          <a:xfrm>
            <a:off x="0" y="2628900"/>
            <a:ext cx="18288000" cy="693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𝑅 em um conjunto 𝐴 é reflexiva se todo elemento de 𝐴 está relacionado consigo mesmo, ou seja, ∀𝑎 ∈ 𝐴,(𝑎,𝑎)∈ 𝑅. 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Se 𝐴={1,2,3} e 𝑅={(1,1),(2,2),(3,3),(1,2)}, 𝑅 é reflexiva, porque todos os elementos aparecem relacionados consigo mesmos.</a:t>
            </a:r>
          </a:p>
        </p:txBody>
      </p:sp>
    </p:spTree>
    <p:extLst>
      <p:ext uri="{BB962C8B-B14F-4D97-AF65-F5344CB8AC3E}">
        <p14:creationId xmlns:p14="http://schemas.microsoft.com/office/powerpoint/2010/main" val="35534303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6CD00-A2DD-00CA-A57C-EB4D60073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2CFD910-E7EC-711D-BF77-A402E4E2E77C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C10E7E3-6060-FF31-3735-E8AE0A4E5FA9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SIMÉTRICA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40C4675-F221-AB4C-85CD-CAA38641A51B}"/>
              </a:ext>
            </a:extLst>
          </p:cNvPr>
          <p:cNvSpPr txBox="1"/>
          <p:nvPr/>
        </p:nvSpPr>
        <p:spPr>
          <a:xfrm>
            <a:off x="0" y="2628900"/>
            <a:ext cx="18288000" cy="715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𝑅 é simétrica se, sempre que 𝑎 está relacionado a 𝑏, então 𝑏 também está relacionado a 𝑎, ou seja, (𝑎,𝑏)∈ 𝑅 ⟹ (𝑏,𝑎)∈ 𝑅.</a:t>
            </a:r>
          </a:p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Por exemplo, sendo o conjunto A={1,2,3,4}, a relação R={(1,1),(1,2),(2,1),(2,3),(3,2),(4,4)} é simétrica. </a:t>
            </a:r>
          </a:p>
        </p:txBody>
      </p:sp>
    </p:spTree>
    <p:extLst>
      <p:ext uri="{BB962C8B-B14F-4D97-AF65-F5344CB8AC3E}">
        <p14:creationId xmlns:p14="http://schemas.microsoft.com/office/powerpoint/2010/main" val="13401484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819C1-97B2-6FDA-6C79-F356AD1AF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685ABAD-0098-4E6F-417F-33B7C2719F59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C864D818-BA85-1345-30FE-CCD9D7B94F37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ANTISSIMÉTRICA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E8DEF92-9DC3-51FB-F6AB-FB9F529B7892}"/>
              </a:ext>
            </a:extLst>
          </p:cNvPr>
          <p:cNvSpPr txBox="1"/>
          <p:nvPr/>
        </p:nvSpPr>
        <p:spPr>
          <a:xfrm>
            <a:off x="0" y="2628900"/>
            <a:ext cx="18288000" cy="6937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𝑅 é antissimétrica se, sempre que 𝑎 está relacionado a 𝑏 e 𝑏 está relacionado a 𝑎, então 𝑎=𝑏, ou seja, (𝑎,𝑏) ∈ 𝑅 e (𝑏,𝑎) ∈ 𝑅  ⟹  𝑎=𝑏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Para 𝐴={1,2} e 𝑅={(1,1),(2,2),(1,2)}, 𝑅 é antissimétrica, porque a única vez que 𝑎≠𝑏(1 e 2), não temos o par inverso (2,1).</a:t>
            </a:r>
          </a:p>
        </p:txBody>
      </p:sp>
    </p:spTree>
    <p:extLst>
      <p:ext uri="{BB962C8B-B14F-4D97-AF65-F5344CB8AC3E}">
        <p14:creationId xmlns:p14="http://schemas.microsoft.com/office/powerpoint/2010/main" val="3568886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B6B8-467E-4971-2D68-9771CBC3F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B5AE81F-1C80-B25F-6274-1D94F8F5C3F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08133A2-AACF-1BA1-46C7-856FD46767F9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TRANSITIVA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4B135A8C-50CD-A6EE-DCF4-7688C492E0DC}"/>
              </a:ext>
            </a:extLst>
          </p:cNvPr>
          <p:cNvSpPr txBox="1"/>
          <p:nvPr/>
        </p:nvSpPr>
        <p:spPr>
          <a:xfrm>
            <a:off x="0" y="2628900"/>
            <a:ext cx="18288000" cy="6884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𝑅 é transitiva se, sempre que 𝑎 está relacionado a 𝑏 e 𝑏 está relacionado a 𝑐, então 𝑎 está relacionado a 𝑐, ou seja, (𝑎,𝑏) ∈ 𝑅 e (𝑏,𝑐) ∈ 𝑅 ⟹ (𝑎,𝑐) ∈ 𝑅.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8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Para 𝐴={1,2,3} e 𝑅={(1,2),(2,3),(1,3)}, 𝑅 é transitiva, porque o caminho de 1→2 e 2→3 gera 1→3, que está em 𝑅.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endParaRPr lang="pt-BR" sz="3600" dirty="0">
              <a:latin typeface="Roboto Mono" panose="00000009000000000000" pitchFamily="49" charset="0"/>
              <a:ea typeface="Roboto Mono" panose="00000009000000000000" pitchFamily="49" charset="0"/>
              <a:cs typeface="Roboto Mediu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7672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91FF1-42F5-561D-B84C-1A51B6755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A9FDE08-5AB1-40C2-660A-E07D8F87E2F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0ACA6A58-859C-A285-4200-CFCD63E7BCE5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RESUMO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D2C3E7-BC49-CA10-13E1-41FD32843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590" y="3771900"/>
            <a:ext cx="15362819" cy="547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355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6333A-00DB-175E-4DF2-742231C9D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0540FF-5DA4-16D2-E1D3-8D40360216A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13CDBD53-D0E9-1CCC-BF2D-6EDE3FF740B5}"/>
              </a:ext>
            </a:extLst>
          </p:cNvPr>
          <p:cNvSpPr txBox="1"/>
          <p:nvPr/>
        </p:nvSpPr>
        <p:spPr>
          <a:xfrm>
            <a:off x="0" y="6999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RELAÇÕES DE EQUIVALÊNCIA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F1164E6-7BE5-A7AF-F54D-76A4419D6655}"/>
              </a:ext>
            </a:extLst>
          </p:cNvPr>
          <p:cNvSpPr txBox="1"/>
          <p:nvPr/>
        </p:nvSpPr>
        <p:spPr>
          <a:xfrm>
            <a:off x="0" y="2628900"/>
            <a:ext cx="18288000" cy="65771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binária em um conjunto A que é reflexiva, simétrica e transitiva é chamada de relação de equivalência em A. 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R1 ={(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x,y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| x=y}, sobre qualquer conjunto S.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R2 ={(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x,y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| 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x+y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é par}, sobre o conjunto N.</a:t>
            </a:r>
          </a:p>
          <a:p>
            <a:pPr marL="914400" lvl="1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R3 ={(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x,y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| x senta na mesma fileira de y}, sobre {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x|x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 é aluno da turma}.</a:t>
            </a:r>
          </a:p>
        </p:txBody>
      </p:sp>
    </p:spTree>
    <p:extLst>
      <p:ext uri="{BB962C8B-B14F-4D97-AF65-F5344CB8AC3E}">
        <p14:creationId xmlns:p14="http://schemas.microsoft.com/office/powerpoint/2010/main" val="406856707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ED6A7A-76BF-AE42-A06F-43F48F45F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C86B7D7-4818-4B78-729C-1F2CF3232A54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39F844E5-FCB9-2F62-8498-9EF948DEC23C}"/>
              </a:ext>
            </a:extLst>
          </p:cNvPr>
          <p:cNvSpPr txBox="1"/>
          <p:nvPr/>
        </p:nvSpPr>
        <p:spPr>
          <a:xfrm>
            <a:off x="0" y="442814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5D3CCC49-83AE-3767-B42C-CB332F126E9F}"/>
              </a:ext>
            </a:extLst>
          </p:cNvPr>
          <p:cNvSpPr txBox="1"/>
          <p:nvPr/>
        </p:nvSpPr>
        <p:spPr>
          <a:xfrm>
            <a:off x="4548674" y="4956501"/>
            <a:ext cx="9171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dirty="0">
                <a:effectLst/>
              </a:rPr>
              <a:t> 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834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CB9120-EBA1-EB60-B860-056246125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E0F57325-F244-E59D-F98F-D5DF795617F8}"/>
              </a:ext>
            </a:extLst>
          </p:cNvPr>
          <p:cNvSpPr/>
          <p:nvPr/>
        </p:nvSpPr>
        <p:spPr>
          <a:xfrm>
            <a:off x="-29510" y="2898575"/>
            <a:ext cx="18317510" cy="4226125"/>
          </a:xfrm>
          <a:custGeom>
            <a:avLst/>
            <a:gdLst>
              <a:gd name="connsiteX0" fmla="*/ 0 w 18288000"/>
              <a:gd name="connsiteY0" fmla="*/ 647713 h 3886200"/>
              <a:gd name="connsiteX1" fmla="*/ 647713 w 18288000"/>
              <a:gd name="connsiteY1" fmla="*/ 0 h 3886200"/>
              <a:gd name="connsiteX2" fmla="*/ 17640287 w 18288000"/>
              <a:gd name="connsiteY2" fmla="*/ 0 h 3886200"/>
              <a:gd name="connsiteX3" fmla="*/ 18288000 w 18288000"/>
              <a:gd name="connsiteY3" fmla="*/ 647713 h 3886200"/>
              <a:gd name="connsiteX4" fmla="*/ 18288000 w 18288000"/>
              <a:gd name="connsiteY4" fmla="*/ 3238487 h 3886200"/>
              <a:gd name="connsiteX5" fmla="*/ 17640287 w 18288000"/>
              <a:gd name="connsiteY5" fmla="*/ 3886200 h 3886200"/>
              <a:gd name="connsiteX6" fmla="*/ 647713 w 18288000"/>
              <a:gd name="connsiteY6" fmla="*/ 3886200 h 3886200"/>
              <a:gd name="connsiteX7" fmla="*/ 0 w 18288000"/>
              <a:gd name="connsiteY7" fmla="*/ 3238487 h 3886200"/>
              <a:gd name="connsiteX8" fmla="*/ 0 w 18288000"/>
              <a:gd name="connsiteY8" fmla="*/ 647713 h 3886200"/>
              <a:gd name="connsiteX0" fmla="*/ 1848 w 18289848"/>
              <a:gd name="connsiteY0" fmla="*/ 647713 h 3886200"/>
              <a:gd name="connsiteX1" fmla="*/ 314281 w 18289848"/>
              <a:gd name="connsiteY1" fmla="*/ 10160 h 3886200"/>
              <a:gd name="connsiteX2" fmla="*/ 17642135 w 18289848"/>
              <a:gd name="connsiteY2" fmla="*/ 0 h 3886200"/>
              <a:gd name="connsiteX3" fmla="*/ 18289848 w 18289848"/>
              <a:gd name="connsiteY3" fmla="*/ 647713 h 3886200"/>
              <a:gd name="connsiteX4" fmla="*/ 18289848 w 18289848"/>
              <a:gd name="connsiteY4" fmla="*/ 3238487 h 3886200"/>
              <a:gd name="connsiteX5" fmla="*/ 17642135 w 18289848"/>
              <a:gd name="connsiteY5" fmla="*/ 3886200 h 3886200"/>
              <a:gd name="connsiteX6" fmla="*/ 649561 w 18289848"/>
              <a:gd name="connsiteY6" fmla="*/ 3886200 h 3886200"/>
              <a:gd name="connsiteX7" fmla="*/ 1848 w 18289848"/>
              <a:gd name="connsiteY7" fmla="*/ 3238487 h 3886200"/>
              <a:gd name="connsiteX8" fmla="*/ 1848 w 18289848"/>
              <a:gd name="connsiteY8" fmla="*/ 647713 h 3886200"/>
              <a:gd name="connsiteX0" fmla="*/ 14755 w 18302755"/>
              <a:gd name="connsiteY0" fmla="*/ 647713 h 3886200"/>
              <a:gd name="connsiteX1" fmla="*/ 327188 w 18302755"/>
              <a:gd name="connsiteY1" fmla="*/ 10160 h 3886200"/>
              <a:gd name="connsiteX2" fmla="*/ 17655042 w 18302755"/>
              <a:gd name="connsiteY2" fmla="*/ 0 h 3886200"/>
              <a:gd name="connsiteX3" fmla="*/ 18302755 w 18302755"/>
              <a:gd name="connsiteY3" fmla="*/ 647713 h 3886200"/>
              <a:gd name="connsiteX4" fmla="*/ 18302755 w 18302755"/>
              <a:gd name="connsiteY4" fmla="*/ 3238487 h 3886200"/>
              <a:gd name="connsiteX5" fmla="*/ 17655042 w 18302755"/>
              <a:gd name="connsiteY5" fmla="*/ 3886200 h 3886200"/>
              <a:gd name="connsiteX6" fmla="*/ 266228 w 18302755"/>
              <a:gd name="connsiteY6" fmla="*/ 3876040 h 3886200"/>
              <a:gd name="connsiteX7" fmla="*/ 14755 w 18302755"/>
              <a:gd name="connsiteY7" fmla="*/ 3238487 h 3886200"/>
              <a:gd name="connsiteX8" fmla="*/ 14755 w 18302755"/>
              <a:gd name="connsiteY8" fmla="*/ 647713 h 3886200"/>
              <a:gd name="connsiteX0" fmla="*/ 14755 w 18317510"/>
              <a:gd name="connsiteY0" fmla="*/ 657873 h 3896360"/>
              <a:gd name="connsiteX1" fmla="*/ 327188 w 18317510"/>
              <a:gd name="connsiteY1" fmla="*/ 20320 h 3896360"/>
              <a:gd name="connsiteX2" fmla="*/ 18051282 w 18317510"/>
              <a:gd name="connsiteY2" fmla="*/ 0 h 3896360"/>
              <a:gd name="connsiteX3" fmla="*/ 18302755 w 18317510"/>
              <a:gd name="connsiteY3" fmla="*/ 657873 h 3896360"/>
              <a:gd name="connsiteX4" fmla="*/ 18302755 w 18317510"/>
              <a:gd name="connsiteY4" fmla="*/ 3248647 h 3896360"/>
              <a:gd name="connsiteX5" fmla="*/ 17655042 w 18317510"/>
              <a:gd name="connsiteY5" fmla="*/ 3896360 h 3896360"/>
              <a:gd name="connsiteX6" fmla="*/ 266228 w 18317510"/>
              <a:gd name="connsiteY6" fmla="*/ 3886200 h 3896360"/>
              <a:gd name="connsiteX7" fmla="*/ 14755 w 18317510"/>
              <a:gd name="connsiteY7" fmla="*/ 3248647 h 3896360"/>
              <a:gd name="connsiteX8" fmla="*/ 14755 w 18317510"/>
              <a:gd name="connsiteY8" fmla="*/ 657873 h 3896360"/>
              <a:gd name="connsiteX0" fmla="*/ 14755 w 18317510"/>
              <a:gd name="connsiteY0" fmla="*/ 657873 h 3906520"/>
              <a:gd name="connsiteX1" fmla="*/ 327188 w 18317510"/>
              <a:gd name="connsiteY1" fmla="*/ 20320 h 3906520"/>
              <a:gd name="connsiteX2" fmla="*/ 18051282 w 18317510"/>
              <a:gd name="connsiteY2" fmla="*/ 0 h 3906520"/>
              <a:gd name="connsiteX3" fmla="*/ 18302755 w 18317510"/>
              <a:gd name="connsiteY3" fmla="*/ 657873 h 3906520"/>
              <a:gd name="connsiteX4" fmla="*/ 18302755 w 18317510"/>
              <a:gd name="connsiteY4" fmla="*/ 3248647 h 3906520"/>
              <a:gd name="connsiteX5" fmla="*/ 18020802 w 18317510"/>
              <a:gd name="connsiteY5" fmla="*/ 3906520 h 3906520"/>
              <a:gd name="connsiteX6" fmla="*/ 266228 w 18317510"/>
              <a:gd name="connsiteY6" fmla="*/ 3886200 h 3906520"/>
              <a:gd name="connsiteX7" fmla="*/ 14755 w 18317510"/>
              <a:gd name="connsiteY7" fmla="*/ 3248647 h 3906520"/>
              <a:gd name="connsiteX8" fmla="*/ 14755 w 18317510"/>
              <a:gd name="connsiteY8" fmla="*/ 657873 h 3906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317510" h="3906520">
                <a:moveTo>
                  <a:pt x="14755" y="657873"/>
                </a:moveTo>
                <a:cubicBezTo>
                  <a:pt x="14755" y="300151"/>
                  <a:pt x="-30534" y="20320"/>
                  <a:pt x="327188" y="20320"/>
                </a:cubicBezTo>
                <a:lnTo>
                  <a:pt x="18051282" y="0"/>
                </a:lnTo>
                <a:cubicBezTo>
                  <a:pt x="18409004" y="0"/>
                  <a:pt x="18302755" y="300151"/>
                  <a:pt x="18302755" y="657873"/>
                </a:cubicBezTo>
                <a:lnTo>
                  <a:pt x="18302755" y="3248647"/>
                </a:lnTo>
                <a:cubicBezTo>
                  <a:pt x="18302755" y="3606369"/>
                  <a:pt x="18378524" y="3906520"/>
                  <a:pt x="18020802" y="3906520"/>
                </a:cubicBezTo>
                <a:lnTo>
                  <a:pt x="266228" y="3886200"/>
                </a:lnTo>
                <a:cubicBezTo>
                  <a:pt x="-91494" y="3886200"/>
                  <a:pt x="14755" y="3606369"/>
                  <a:pt x="14755" y="3248647"/>
                </a:cubicBezTo>
                <a:lnTo>
                  <a:pt x="14755" y="657873"/>
                </a:lnTo>
                <a:close/>
              </a:path>
            </a:pathLst>
          </a:custGeom>
          <a:solidFill>
            <a:schemeClr val="bg1"/>
          </a:solidFill>
          <a:ln cap="sq">
            <a:solidFill>
              <a:schemeClr val="accent2">
                <a:lumMod val="60000"/>
                <a:lumOff val="40000"/>
              </a:schemeClr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TextBox 22">
            <a:extLst>
              <a:ext uri="{FF2B5EF4-FFF2-40B4-BE49-F238E27FC236}">
                <a16:creationId xmlns:a16="http://schemas.microsoft.com/office/drawing/2014/main" id="{DB57406A-9FC9-741F-7414-FD5EC7D45560}"/>
              </a:ext>
            </a:extLst>
          </p:cNvPr>
          <p:cNvSpPr txBox="1"/>
          <p:nvPr/>
        </p:nvSpPr>
        <p:spPr>
          <a:xfrm>
            <a:off x="0" y="4152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accent6">
                    <a:lumMod val="75000"/>
                  </a:schemeClr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INTRODUÇÃO</a:t>
            </a:r>
          </a:p>
        </p:txBody>
      </p:sp>
    </p:spTree>
    <p:extLst>
      <p:ext uri="{BB962C8B-B14F-4D97-AF65-F5344CB8AC3E}">
        <p14:creationId xmlns:p14="http://schemas.microsoft.com/office/powerpoint/2010/main" val="14106030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017E7-573F-2A36-D7E5-EBEC20F9A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D926927-7F0C-604B-8E1A-43F861F9D3F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287A771-D9E3-FFB5-98FE-F2A1FB4E806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F3927453-1991-508C-7A40-230DCE2230A4}"/>
              </a:ext>
            </a:extLst>
          </p:cNvPr>
          <p:cNvSpPr txBox="1"/>
          <p:nvPr/>
        </p:nvSpPr>
        <p:spPr>
          <a:xfrm>
            <a:off x="152400" y="2614786"/>
            <a:ext cx="17983200" cy="37021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empresa de jogos eletrônicos classifica um jogador de acordo com 2 critérios: (1) gênero do avatar (m=masculino e f=feminino) e (2) nível de experiência ou progressão (i=iniciante, m=mediano, a=avançado, e=elite). Sejam G={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m,f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} e N={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i,m,a,e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}, faça o produto cartesiano 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GxN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, para demonstrar todas as categorias de classificação dos jogadores.</a:t>
            </a:r>
          </a:p>
        </p:txBody>
      </p:sp>
      <p:pic>
        <p:nvPicPr>
          <p:cNvPr id="5122" name="Picture 2" descr="Ilustração vetorial de quadros de fluxo de jogo com um tema de brilho |  vetor Premium gerado com IA">
            <a:extLst>
              <a:ext uri="{FF2B5EF4-FFF2-40B4-BE49-F238E27FC236}">
                <a16:creationId xmlns:a16="http://schemas.microsoft.com/office/drawing/2014/main" id="{5AD4A3B6-698F-7E74-155C-8FED2B2A8B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4" b="17027"/>
          <a:stretch>
            <a:fillRect/>
          </a:stretch>
        </p:blipFill>
        <p:spPr bwMode="auto">
          <a:xfrm>
            <a:off x="6743700" y="6743700"/>
            <a:ext cx="4800600" cy="3243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35392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668FA-5DCB-8008-8C89-27FA0A436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F7CD4895-E82E-BE1C-8F99-4E1FBC3CDB9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B9D43A53-82E5-95B6-1F6D-3BB116DD9292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02 – PARTE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4B1D1CC-235F-5AC7-B5F9-C004DE8FC6A1}"/>
              </a:ext>
            </a:extLst>
          </p:cNvPr>
          <p:cNvSpPr txBox="1"/>
          <p:nvPr/>
        </p:nvSpPr>
        <p:spPr>
          <a:xfrm>
            <a:off x="152400" y="2614786"/>
            <a:ext cx="17983200" cy="7270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Em um estúdio de desenvolvimento de games, os programadores estão testando um sistema de níveis de dificuldade representados pelos números de 1 a 5. Considere que os conjuntos A e B são representados pelos níveis de dificuldade, ou seja, 𝐴=𝐵={1,2,3,4,5}. Define-se a relação 𝑅 como: 𝑎 𝑅 𝑏 se, e somente se,𝑎&lt;𝑏. Ou seja, um nível 𝑎 está relacionado a um nível 𝑏 sempre que 𝑎 representa um desafio mais fácil do que 𝑏.</a:t>
            </a:r>
          </a:p>
        </p:txBody>
      </p:sp>
    </p:spTree>
    <p:extLst>
      <p:ext uri="{BB962C8B-B14F-4D97-AF65-F5344CB8AC3E}">
        <p14:creationId xmlns:p14="http://schemas.microsoft.com/office/powerpoint/2010/main" val="32414480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FF4DE-1F4D-A465-6AE5-6C0FEF805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250D076D-A712-10CE-6200-1F5C17EC0A0B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8B2EF678-23CE-863B-B717-4EC66DB5AECD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02 – PARTE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C8C93F6-B538-A0E1-AE00-00493DA4F82F}"/>
              </a:ext>
            </a:extLst>
          </p:cNvPr>
          <p:cNvSpPr txBox="1"/>
          <p:nvPr/>
        </p:nvSpPr>
        <p:spPr>
          <a:xfrm>
            <a:off x="152400" y="2614786"/>
            <a:ext cx="17983200" cy="23479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Represente essa relação por meio das seguintes formas: (1) pares ordenados, (2) tabela, (3) diagrama de setas e (4) matriz de relação.</a:t>
            </a:r>
          </a:p>
        </p:txBody>
      </p:sp>
      <p:pic>
        <p:nvPicPr>
          <p:cNvPr id="5122" name="Picture 2" descr="Ilustração vetorial de quadros de fluxo de jogo com um tema de brilho |  vetor Premium gerado com IA">
            <a:extLst>
              <a:ext uri="{FF2B5EF4-FFF2-40B4-BE49-F238E27FC236}">
                <a16:creationId xmlns:a16="http://schemas.microsoft.com/office/drawing/2014/main" id="{B2698E83-A445-6E82-9487-108EBE9656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4" b="17027"/>
          <a:stretch>
            <a:fillRect/>
          </a:stretch>
        </p:blipFill>
        <p:spPr bwMode="auto">
          <a:xfrm>
            <a:off x="6292596" y="5981700"/>
            <a:ext cx="5702808" cy="38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23831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82B49-24E5-BF0B-9E89-0EE4BC46F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F43F3C1-7CAE-01F2-AA60-9C5996B491A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E29C6BEC-8038-4517-54E8-0588C8AD26D9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03 – PARTE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F677EA7-C1A6-029A-B917-42373E8C9B04}"/>
              </a:ext>
            </a:extLst>
          </p:cNvPr>
          <p:cNvSpPr txBox="1"/>
          <p:nvPr/>
        </p:nvSpPr>
        <p:spPr>
          <a:xfrm>
            <a:off x="152400" y="2614786"/>
            <a:ext cx="17983200" cy="7526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Num estúdio de criação de games, 𝑎 e 𝑏 representam valores inteiros associados a mecânicas do jogo (por exemplo, nível do inimigo 𝑎 e nível do jogador 𝑏). Considere as relações abaixo sobre os inteiros: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0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𝑅1={(𝑎,𝑏)∣𝑎≤𝑏}(inimigo não é mais forte que o jogador)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0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𝑅2={(𝑎,𝑏)∣𝑎&gt;𝑏}(inimigo é mais forte que o jogador)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0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𝑅3={(𝑎,𝑏)∣𝑎=𝑏 ou 𝑎=−𝑏} (paridade de níveis ou “espelhados”)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0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𝑅4={(𝑎,𝑏)∣𝑎=𝑏+1} (inimigo é um nível acima)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0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𝑅5={(𝑎,𝑏)∣𝑎+𝑏≤3} (soma de níveis não ultrapassa o limite 3)</a:t>
            </a:r>
          </a:p>
        </p:txBody>
      </p:sp>
    </p:spTree>
    <p:extLst>
      <p:ext uri="{BB962C8B-B14F-4D97-AF65-F5344CB8AC3E}">
        <p14:creationId xmlns:p14="http://schemas.microsoft.com/office/powerpoint/2010/main" val="4253607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8EA2E-D05A-05A7-3DAC-3B5B8018F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70D176D-6FB1-C517-71B6-516BB1C81896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B3B37EC-D7D4-EA86-90E6-5196266401B7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03 – PARTE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C89EA7B4-9383-41FB-128D-76FA164F4E96}"/>
              </a:ext>
            </a:extLst>
          </p:cNvPr>
          <p:cNvSpPr txBox="1"/>
          <p:nvPr/>
        </p:nvSpPr>
        <p:spPr>
          <a:xfrm>
            <a:off x="152400" y="2614786"/>
            <a:ext cx="17983200" cy="1917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 base nos dados fornecidos, quais dessas relações contêm cada par ordenado: (1,1), (1,2), (2,1), (1,−1) e (2,2)?</a:t>
            </a:r>
          </a:p>
        </p:txBody>
      </p:sp>
      <p:pic>
        <p:nvPicPr>
          <p:cNvPr id="5122" name="Picture 2" descr="Ilustração vetorial de quadros de fluxo de jogo com um tema de brilho |  vetor Premium gerado com IA">
            <a:extLst>
              <a:ext uri="{FF2B5EF4-FFF2-40B4-BE49-F238E27FC236}">
                <a16:creationId xmlns:a16="http://schemas.microsoft.com/office/drawing/2014/main" id="{57D91CD7-9F17-75AC-0E56-A2119E2AF1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4" b="17027"/>
          <a:stretch>
            <a:fillRect/>
          </a:stretch>
        </p:blipFill>
        <p:spPr bwMode="auto">
          <a:xfrm>
            <a:off x="6292596" y="5981700"/>
            <a:ext cx="5702808" cy="385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28866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E9B0A-E8DE-128E-CC2D-FD22DD0C6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BEA0B358-48F0-E72E-89A0-E623E3329821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3CF3529F-B682-A9E4-39E0-8345E9EABFB3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04 – PARTE 01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A4D8515D-9790-E9D2-5EED-320C706159EF}"/>
              </a:ext>
            </a:extLst>
          </p:cNvPr>
          <p:cNvSpPr txBox="1"/>
          <p:nvPr/>
        </p:nvSpPr>
        <p:spPr>
          <a:xfrm>
            <a:off x="152400" y="2614786"/>
            <a:ext cx="17983200" cy="68414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Em um jogo multiplayer online, considere o conjunto de jogadores:</a:t>
            </a:r>
          </a:p>
          <a:p>
            <a:pPr algn="ctr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𝐽={𝑃1,𝑃2,𝑃3,𝑃4}</a:t>
            </a:r>
          </a:p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Definem-se as seguintes relações binárias sobre 𝐽: 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R₁={(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a,b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∈ J×J | a e b estão no mesmo clã}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R₂={(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a,b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∈ J×J | a derrotou b em uma partida}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R₃={(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a,b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∈ J×J | a tem o mesmo nível que b}</a:t>
            </a:r>
          </a:p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R₄={(</a:t>
            </a:r>
            <a:r>
              <a:rPr lang="pt-BR" sz="32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a,b</a:t>
            </a: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∈ J×J | o nível de a é menor ou igual ao nível de b}.</a:t>
            </a:r>
          </a:p>
        </p:txBody>
      </p:sp>
    </p:spTree>
    <p:extLst>
      <p:ext uri="{BB962C8B-B14F-4D97-AF65-F5344CB8AC3E}">
        <p14:creationId xmlns:p14="http://schemas.microsoft.com/office/powerpoint/2010/main" val="3373595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BF9EA-83AA-2870-83FE-DAD58FCE2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74197F0-FA8C-B617-2ECC-FAD29FB94E9D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AD2FEE46-7128-C9CD-116F-517386E5BA93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PRATIQUE 04 – PARTE 02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DBFAE0-C6C3-8D89-9B93-F46B21E00A6B}"/>
              </a:ext>
            </a:extLst>
          </p:cNvPr>
          <p:cNvSpPr txBox="1"/>
          <p:nvPr/>
        </p:nvSpPr>
        <p:spPr>
          <a:xfrm>
            <a:off x="152400" y="2614786"/>
            <a:ext cx="17983200" cy="29019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</a:pPr>
            <a:r>
              <a:rPr lang="pt-BR" sz="32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Com base nas relações apresentadas, responda: (a) Para cada relação, indique se ela é reflexiva, simétrica, antissimétrica e/ou transitiva e (b) Identifique o domínio e o contradomínio de cada relação.</a:t>
            </a:r>
          </a:p>
        </p:txBody>
      </p:sp>
      <p:pic>
        <p:nvPicPr>
          <p:cNvPr id="5122" name="Picture 2" descr="Ilustração vetorial de quadros de fluxo de jogo com um tema de brilho |  vetor Premium gerado com IA">
            <a:extLst>
              <a:ext uri="{FF2B5EF4-FFF2-40B4-BE49-F238E27FC236}">
                <a16:creationId xmlns:a16="http://schemas.microsoft.com/office/drawing/2014/main" id="{E305341C-B11D-528C-3FB5-5597CE46DB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04" b="17027"/>
          <a:stretch>
            <a:fillRect/>
          </a:stretch>
        </p:blipFill>
        <p:spPr bwMode="auto">
          <a:xfrm>
            <a:off x="6918198" y="6896100"/>
            <a:ext cx="4451604" cy="3007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1533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C8882-165F-5AED-BB8A-6138952D0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9D13C78E-9236-2FEE-D489-316B6FF5F5D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97AC6D2-F6F7-E991-5D25-81F9DD670500}"/>
              </a:ext>
            </a:extLst>
          </p:cNvPr>
          <p:cNvSpPr txBox="1"/>
          <p:nvPr/>
        </p:nvSpPr>
        <p:spPr>
          <a:xfrm>
            <a:off x="0" y="723900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DÚVIDAS?</a:t>
            </a:r>
          </a:p>
        </p:txBody>
      </p:sp>
      <p:pic>
        <p:nvPicPr>
          <p:cNvPr id="5124" name="Picture 4" descr="Dúvida - ícones de pessoas grátis">
            <a:extLst>
              <a:ext uri="{FF2B5EF4-FFF2-40B4-BE49-F238E27FC236}">
                <a16:creationId xmlns:a16="http://schemas.microsoft.com/office/drawing/2014/main" id="{FC613A80-9FBD-386E-4957-E7D55C6A37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3352800"/>
            <a:ext cx="54864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0698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037D4-78A3-F8CC-24E4-5CB219174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69A44399-DC5A-891B-09C4-AB5E9E9F4573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3B53778-0A85-12D8-CACF-9105F1BD84B4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921D1C8-3D0B-2864-E4F3-77446415D900}"/>
              </a:ext>
            </a:extLst>
          </p:cNvPr>
          <p:cNvSpPr txBox="1"/>
          <p:nvPr/>
        </p:nvSpPr>
        <p:spPr>
          <a:xfrm>
            <a:off x="0" y="2628900"/>
            <a:ext cx="18288000" cy="678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Em matemática, uma relação é uma correspondência ou ligação entre elementos de um ou mais conjuntos. </a:t>
            </a:r>
          </a:p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Ela estabelece uma conexão entre esses elementos, definindo quais pares ou conjuntos de elementos estão relacionados de alguma forma.</a:t>
            </a:r>
          </a:p>
        </p:txBody>
      </p:sp>
    </p:spTree>
    <p:extLst>
      <p:ext uri="{BB962C8B-B14F-4D97-AF65-F5344CB8AC3E}">
        <p14:creationId xmlns:p14="http://schemas.microsoft.com/office/powerpoint/2010/main" val="1646352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68D22-67CB-9415-C7A2-5F0C0076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7AB202BF-EAF3-F6C5-F13D-A26280592654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291DACFE-6069-A495-15E8-E6528E253124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EXEMPLOS DE 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EC7E3E01-898C-861F-3567-5E2F432DC6F1}"/>
              </a:ext>
            </a:extLst>
          </p:cNvPr>
          <p:cNvSpPr txBox="1"/>
          <p:nvPr/>
        </p:nvSpPr>
        <p:spPr>
          <a:xfrm>
            <a:off x="0" y="2628900"/>
            <a:ext cx="18288000" cy="214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 01: O casamento define uma relação entre elementos de duas famílias diferentes.</a:t>
            </a:r>
          </a:p>
        </p:txBody>
      </p:sp>
      <p:pic>
        <p:nvPicPr>
          <p:cNvPr id="2050" name="Picture 2" descr="Desenho de casal para o dia do casamento | Vetor Premium">
            <a:extLst>
              <a:ext uri="{FF2B5EF4-FFF2-40B4-BE49-F238E27FC236}">
                <a16:creationId xmlns:a16="http://schemas.microsoft.com/office/drawing/2014/main" id="{BE373D7F-6368-91F2-1F8D-D36EFD750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7600" y="5753100"/>
            <a:ext cx="3662362" cy="3662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82D02994-E692-E2AA-545F-4B97DAD8A4D9}"/>
              </a:ext>
            </a:extLst>
          </p:cNvPr>
          <p:cNvSpPr/>
          <p:nvPr/>
        </p:nvSpPr>
        <p:spPr>
          <a:xfrm>
            <a:off x="9677400" y="5753100"/>
            <a:ext cx="2362200" cy="36623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4000" dirty="0"/>
              <a:t>Paula</a:t>
            </a:r>
          </a:p>
          <a:p>
            <a:pPr algn="ctr">
              <a:lnSpc>
                <a:spcPct val="150000"/>
              </a:lnSpc>
            </a:pPr>
            <a:endParaRPr lang="pt-BR" sz="32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264483D-75C1-554B-BB29-3AA159D5362C}"/>
              </a:ext>
            </a:extLst>
          </p:cNvPr>
          <p:cNvSpPr/>
          <p:nvPr/>
        </p:nvSpPr>
        <p:spPr>
          <a:xfrm>
            <a:off x="13215938" y="5753100"/>
            <a:ext cx="2362200" cy="36623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4000" dirty="0"/>
              <a:t>  Pedro</a:t>
            </a:r>
          </a:p>
          <a:p>
            <a:pPr algn="ctr">
              <a:lnSpc>
                <a:spcPct val="150000"/>
              </a:lnSpc>
            </a:pPr>
            <a:endParaRPr lang="pt-BR" sz="32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83856FEF-64FB-ED3C-0688-BBAFA8B0116D}"/>
              </a:ext>
            </a:extLst>
          </p:cNvPr>
          <p:cNvCxnSpPr>
            <a:cxnSpLocks/>
          </p:cNvCxnSpPr>
          <p:nvPr/>
        </p:nvCxnSpPr>
        <p:spPr>
          <a:xfrm>
            <a:off x="11506200" y="7734300"/>
            <a:ext cx="23622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1817035-CF10-DDB6-A5F9-562FF47C4AC7}"/>
              </a:ext>
            </a:extLst>
          </p:cNvPr>
          <p:cNvSpPr txBox="1"/>
          <p:nvPr/>
        </p:nvSpPr>
        <p:spPr>
          <a:xfrm>
            <a:off x="3657600" y="5219700"/>
            <a:ext cx="366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Paula R1 Pedro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9C3C4D-30EB-4321-D7C1-B1AA62770E6D}"/>
              </a:ext>
            </a:extLst>
          </p:cNvPr>
          <p:cNvSpPr txBox="1"/>
          <p:nvPr/>
        </p:nvSpPr>
        <p:spPr>
          <a:xfrm>
            <a:off x="12039600" y="7124700"/>
            <a:ext cx="117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692470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64CE8-1873-3390-A312-C81B4F525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1C2BE22-D772-C761-00B8-B116206FF56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92BD23E-009C-C574-F626-9B03CDCCBC15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EXEMPLOS DE 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78403122-372B-18C7-EB6B-BA1CB9B5CA19}"/>
              </a:ext>
            </a:extLst>
          </p:cNvPr>
          <p:cNvSpPr txBox="1"/>
          <p:nvPr/>
        </p:nvSpPr>
        <p:spPr>
          <a:xfrm>
            <a:off x="0" y="2628900"/>
            <a:ext cx="18288000" cy="21451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0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Exemplo 02: Entre os times de futebol de um campeonato, o time x jogou com o time y.</a:t>
            </a:r>
          </a:p>
        </p:txBody>
      </p:sp>
      <p:sp>
        <p:nvSpPr>
          <p:cNvPr id="3" name="Elipse 2">
            <a:extLst>
              <a:ext uri="{FF2B5EF4-FFF2-40B4-BE49-F238E27FC236}">
                <a16:creationId xmlns:a16="http://schemas.microsoft.com/office/drawing/2014/main" id="{D5B2A6BB-FB46-F93A-BBB2-AD3CA51F3B17}"/>
              </a:ext>
            </a:extLst>
          </p:cNvPr>
          <p:cNvSpPr/>
          <p:nvPr/>
        </p:nvSpPr>
        <p:spPr>
          <a:xfrm>
            <a:off x="9677400" y="5219700"/>
            <a:ext cx="2362200" cy="36623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4000" dirty="0"/>
              <a:t>x</a:t>
            </a:r>
          </a:p>
          <a:p>
            <a:pPr algn="ctr">
              <a:lnSpc>
                <a:spcPct val="150000"/>
              </a:lnSpc>
            </a:pPr>
            <a:endParaRPr lang="pt-BR" sz="3200" dirty="0"/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4A99A254-A9F7-D1AD-1908-85D8063829E0}"/>
              </a:ext>
            </a:extLst>
          </p:cNvPr>
          <p:cNvSpPr/>
          <p:nvPr/>
        </p:nvSpPr>
        <p:spPr>
          <a:xfrm>
            <a:off x="13215938" y="5219700"/>
            <a:ext cx="2362200" cy="3662362"/>
          </a:xfrm>
          <a:prstGeom prst="ellipse">
            <a:avLst/>
          </a:prstGeom>
          <a:solidFill>
            <a:schemeClr val="accent6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endParaRPr lang="pt-BR" sz="3200" dirty="0"/>
          </a:p>
          <a:p>
            <a:pPr algn="ctr">
              <a:lnSpc>
                <a:spcPct val="150000"/>
              </a:lnSpc>
            </a:pPr>
            <a:r>
              <a:rPr lang="pt-BR" sz="4000" dirty="0"/>
              <a:t>  y</a:t>
            </a:r>
          </a:p>
          <a:p>
            <a:pPr algn="ctr">
              <a:lnSpc>
                <a:spcPct val="150000"/>
              </a:lnSpc>
            </a:pPr>
            <a:endParaRPr lang="pt-BR" sz="3200" dirty="0"/>
          </a:p>
        </p:txBody>
      </p:sp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10FC47E5-F132-4A53-3BD4-0C3FBD798A22}"/>
              </a:ext>
            </a:extLst>
          </p:cNvPr>
          <p:cNvCxnSpPr>
            <a:cxnSpLocks/>
          </p:cNvCxnSpPr>
          <p:nvPr/>
        </p:nvCxnSpPr>
        <p:spPr>
          <a:xfrm>
            <a:off x="11506200" y="7200900"/>
            <a:ext cx="2362200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9E07B591-F66E-5350-BE0A-A2ED7DF400EE}"/>
              </a:ext>
            </a:extLst>
          </p:cNvPr>
          <p:cNvSpPr txBox="1"/>
          <p:nvPr/>
        </p:nvSpPr>
        <p:spPr>
          <a:xfrm>
            <a:off x="3657600" y="5219700"/>
            <a:ext cx="36623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Time X R2 Time Y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A194A47-8480-4BD7-4ED3-993B08184F0D}"/>
              </a:ext>
            </a:extLst>
          </p:cNvPr>
          <p:cNvSpPr txBox="1"/>
          <p:nvPr/>
        </p:nvSpPr>
        <p:spPr>
          <a:xfrm>
            <a:off x="12039600" y="6591300"/>
            <a:ext cx="11763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b="1" dirty="0"/>
              <a:t>R2</a:t>
            </a:r>
          </a:p>
        </p:txBody>
      </p:sp>
      <p:pic>
        <p:nvPicPr>
          <p:cNvPr id="6" name="Picture 2" descr="Cena de jogo de futebol jogadores de desenhos animados em competição grupo  tenso luta visão panorâmica dinâmica de jogadores em jogo vetor ilustração  panorâmica campeonato esportivo com jogadores de equipe | Vetor">
            <a:extLst>
              <a:ext uri="{FF2B5EF4-FFF2-40B4-BE49-F238E27FC236}">
                <a16:creationId xmlns:a16="http://schemas.microsoft.com/office/drawing/2014/main" id="{5B9BA546-D2A0-F900-1719-1EAF1BC75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5792082"/>
            <a:ext cx="4691063" cy="2817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573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83AFB-9DCF-E97A-5458-94BD9A03D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45657EDD-7103-79B5-4FB2-853B4E96B082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5138EBDB-3572-6611-ED8A-78AB92D53C57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RELAÇÃO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8EAF0C55-1367-4D5F-8DE2-F883BB7EEE83}"/>
              </a:ext>
            </a:extLst>
          </p:cNvPr>
          <p:cNvSpPr txBox="1"/>
          <p:nvPr/>
        </p:nvSpPr>
        <p:spPr>
          <a:xfrm>
            <a:off x="0" y="2628900"/>
            <a:ext cx="18288000" cy="678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Uma relação pode ser representada por meio de: 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(1) pares ordenados, 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(2) tabela, 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(3) diagrama de setas e </a:t>
            </a:r>
          </a:p>
          <a:p>
            <a:pPr marL="914400" lvl="1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(4) matriz de relação. </a:t>
            </a:r>
          </a:p>
        </p:txBody>
      </p:sp>
    </p:spTree>
    <p:extLst>
      <p:ext uri="{BB962C8B-B14F-4D97-AF65-F5344CB8AC3E}">
        <p14:creationId xmlns:p14="http://schemas.microsoft.com/office/powerpoint/2010/main" val="3636534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87F2D-1547-B543-A392-03FFC7BD0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186235D5-41D0-A3F6-5EA6-C3911D6ADEA7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453D9E08-9F07-1E25-7C6F-D93A11B0D549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PAR ORDENADO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202E01CD-1311-0522-8C72-3B5402E2F3B5}"/>
              </a:ext>
            </a:extLst>
          </p:cNvPr>
          <p:cNvSpPr txBox="1"/>
          <p:nvPr/>
        </p:nvSpPr>
        <p:spPr>
          <a:xfrm>
            <a:off x="0" y="2628900"/>
            <a:ext cx="18288000" cy="6784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Um par ordenado (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a,b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) é uma lista de objetos a e b em uma ordem estabelecida, com o elemento “a” aparecendo em primeiro e o elemento “b” em segundo. </a:t>
            </a:r>
          </a:p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Se A={1,2} e B={</a:t>
            </a:r>
            <a:r>
              <a:rPr lang="pt-BR" sz="3600" dirty="0" err="1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x,y</a:t>
            </a: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}, uma relação R1 poderia ser expressada por R1={(1,x),(1,y),(2,y)}.</a:t>
            </a:r>
          </a:p>
        </p:txBody>
      </p:sp>
    </p:spTree>
    <p:extLst>
      <p:ext uri="{BB962C8B-B14F-4D97-AF65-F5344CB8AC3E}">
        <p14:creationId xmlns:p14="http://schemas.microsoft.com/office/powerpoint/2010/main" val="3428292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46C4-91E2-730B-31B3-36E46507F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E09F0535-15F1-11AA-C8B4-9594D307BBB8}"/>
              </a:ext>
            </a:extLst>
          </p:cNvPr>
          <p:cNvSpPr/>
          <p:nvPr/>
        </p:nvSpPr>
        <p:spPr>
          <a:xfrm>
            <a:off x="0" y="0"/>
            <a:ext cx="18288000" cy="2628900"/>
          </a:xfrm>
          <a:prstGeom prst="rect">
            <a:avLst/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22">
            <a:extLst>
              <a:ext uri="{FF2B5EF4-FFF2-40B4-BE49-F238E27FC236}">
                <a16:creationId xmlns:a16="http://schemas.microsoft.com/office/drawing/2014/main" id="{B5AA6470-83A1-5D5F-28D3-721C481000CF}"/>
              </a:ext>
            </a:extLst>
          </p:cNvPr>
          <p:cNvSpPr txBox="1"/>
          <p:nvPr/>
        </p:nvSpPr>
        <p:spPr>
          <a:xfrm>
            <a:off x="0" y="623714"/>
            <a:ext cx="18288000" cy="11669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120"/>
              </a:lnSpc>
            </a:pPr>
            <a:r>
              <a:rPr lang="en-US" sz="8400" b="1" dirty="0">
                <a:solidFill>
                  <a:schemeClr val="bg1"/>
                </a:solidFill>
                <a:latin typeface="Roboto Mono Bold"/>
                <a:ea typeface="Roboto Mono Bold"/>
                <a:cs typeface="Roboto Mono Bold"/>
                <a:sym typeface="Roboto Mono Bold"/>
              </a:rPr>
              <a:t>TABELA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B089D3FC-8456-246A-A7F4-84F237594C0E}"/>
              </a:ext>
            </a:extLst>
          </p:cNvPr>
          <p:cNvSpPr txBox="1"/>
          <p:nvPr/>
        </p:nvSpPr>
        <p:spPr>
          <a:xfrm>
            <a:off x="0" y="2628900"/>
            <a:ext cx="18288000" cy="12448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250000"/>
              </a:lnSpc>
              <a:buClr>
                <a:schemeClr val="accent6">
                  <a:lumMod val="75000"/>
                </a:schemeClr>
              </a:buClr>
              <a:buFont typeface="Wingdings" panose="05000000000000000000" pitchFamily="2" charset="2"/>
              <a:buChar char="v"/>
            </a:pPr>
            <a:r>
              <a:rPr lang="pt-BR" sz="3600" dirty="0">
                <a:latin typeface="Roboto Mono" panose="00000009000000000000" pitchFamily="49" charset="0"/>
                <a:ea typeface="Roboto Mono" panose="00000009000000000000" pitchFamily="49" charset="0"/>
                <a:cs typeface="Roboto Medium" panose="02000000000000000000" pitchFamily="2" charset="0"/>
              </a:rPr>
              <a:t>Organiza os pares em colunas, facilitando a visualização.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FCEC4F49-F3B9-8D88-2C18-D4D7A98A99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6710086"/>
              </p:ext>
            </p:extLst>
          </p:nvPr>
        </p:nvGraphicFramePr>
        <p:xfrm>
          <a:off x="4305300" y="4914900"/>
          <a:ext cx="9677400" cy="4023652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4838700">
                  <a:extLst>
                    <a:ext uri="{9D8B030D-6E8A-4147-A177-3AD203B41FA5}">
                      <a16:colId xmlns:a16="http://schemas.microsoft.com/office/drawing/2014/main" val="250971106"/>
                    </a:ext>
                  </a:extLst>
                </a:gridCol>
                <a:gridCol w="4838700">
                  <a:extLst>
                    <a:ext uri="{9D8B030D-6E8A-4147-A177-3AD203B41FA5}">
                      <a16:colId xmlns:a16="http://schemas.microsoft.com/office/drawing/2014/main" val="3677253824"/>
                    </a:ext>
                  </a:extLst>
                </a:gridCol>
              </a:tblGrid>
              <a:tr h="100591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Elemento de 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Relacionado com 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3591510"/>
                  </a:ext>
                </a:extLst>
              </a:tr>
              <a:tr h="100591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792334"/>
                  </a:ext>
                </a:extLst>
              </a:tr>
              <a:tr h="100591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11228065"/>
                  </a:ext>
                </a:extLst>
              </a:tr>
              <a:tr h="1005913"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2600" dirty="0"/>
                        <a:t>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785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72452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1194</TotalTime>
  <Words>1628</Words>
  <Application>Microsoft Office PowerPoint</Application>
  <PresentationFormat>Personalizar</PresentationFormat>
  <Paragraphs>141</Paragraphs>
  <Slides>37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37</vt:i4>
      </vt:variant>
    </vt:vector>
  </HeadingPairs>
  <TitlesOfParts>
    <vt:vector size="45" baseType="lpstr">
      <vt:lpstr>Roboto Mono Bold</vt:lpstr>
      <vt:lpstr>Wingdings</vt:lpstr>
      <vt:lpstr>Roboto Mono</vt:lpstr>
      <vt:lpstr>Roboto</vt:lpstr>
      <vt:lpstr>Aptos</vt:lpstr>
      <vt:lpstr>Calibri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educacional sobre porcentagem de um valor, com estilo alinhado simples, em branco, azul e amarelo</dc:title>
  <cp:lastModifiedBy>Thissiany B Almeida</cp:lastModifiedBy>
  <cp:revision>22</cp:revision>
  <dcterms:created xsi:type="dcterms:W3CDTF">2006-08-16T00:00:00Z</dcterms:created>
  <dcterms:modified xsi:type="dcterms:W3CDTF">2025-09-01T03:44:49Z</dcterms:modified>
  <dc:identifier>DAGvvB1WHvo</dc:identifier>
</cp:coreProperties>
</file>