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73" r:id="rId2"/>
    <p:sldId id="274" r:id="rId3"/>
    <p:sldId id="275" r:id="rId4"/>
    <p:sldId id="338" r:id="rId5"/>
    <p:sldId id="339" r:id="rId6"/>
    <p:sldId id="340" r:id="rId7"/>
    <p:sldId id="337" r:id="rId8"/>
    <p:sldId id="278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316" r:id="rId18"/>
    <p:sldId id="335" r:id="rId19"/>
    <p:sldId id="336" r:id="rId20"/>
    <p:sldId id="332" r:id="rId21"/>
    <p:sldId id="333" r:id="rId22"/>
    <p:sldId id="334" r:id="rId23"/>
    <p:sldId id="326" r:id="rId24"/>
    <p:sldId id="327" r:id="rId25"/>
    <p:sldId id="328" r:id="rId26"/>
    <p:sldId id="329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31" r:id="rId37"/>
    <p:sldId id="330" r:id="rId38"/>
    <p:sldId id="323" r:id="rId39"/>
    <p:sldId id="324" r:id="rId40"/>
    <p:sldId id="325" r:id="rId41"/>
    <p:sldId id="317" r:id="rId42"/>
    <p:sldId id="318" r:id="rId43"/>
    <p:sldId id="319" r:id="rId44"/>
    <p:sldId id="320" r:id="rId45"/>
    <p:sldId id="322" r:id="rId46"/>
    <p:sldId id="321" r:id="rId47"/>
  </p:sldIdLst>
  <p:sldSz cx="18288000" cy="10287000"/>
  <p:notesSz cx="6858000" cy="9144000"/>
  <p:embeddedFontLs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Roboto Mono" panose="00000009000000000000" pitchFamily="49" charset="0"/>
      <p:regular r:id="rId53"/>
      <p:bold r:id="rId54"/>
      <p:italic r:id="rId55"/>
      <p:boldItalic r:id="rId56"/>
    </p:embeddedFont>
    <p:embeddedFont>
      <p:font typeface="Roboto Mono Bold" panose="00000009000000000000" charset="0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83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A19C-3C13-42D2-AF54-E83A5E3D27EB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2B12-8C02-4FBC-A1C0-F5FAEB530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09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AC742-347F-EC5A-DBAB-58607BCB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FC64401-69CC-905E-7C73-43BAAAF6EC16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accent6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4842DF17-EF96-F57B-7B4E-E940E76EAC0D}"/>
              </a:ext>
            </a:extLst>
          </p:cNvPr>
          <p:cNvSpPr txBox="1"/>
          <p:nvPr/>
        </p:nvSpPr>
        <p:spPr>
          <a:xfrm>
            <a:off x="0" y="3967317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MATEMÁTICA PARA COMPUTAÇÃO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F6E312C7-AF72-81E1-D3C5-9A4E82C10FC2}"/>
              </a:ext>
            </a:extLst>
          </p:cNvPr>
          <p:cNvSpPr txBox="1"/>
          <p:nvPr/>
        </p:nvSpPr>
        <p:spPr>
          <a:xfrm>
            <a:off x="2222419" y="5643717"/>
            <a:ext cx="13885541" cy="60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APRESENTAÇÃO DA DISCIPLINA</a:t>
            </a:r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61F8A678-306F-F741-38A1-3ED113F171FC}"/>
              </a:ext>
            </a:extLst>
          </p:cNvPr>
          <p:cNvSpPr/>
          <p:nvPr/>
        </p:nvSpPr>
        <p:spPr>
          <a:xfrm rot="20153786">
            <a:off x="15003324" y="6102588"/>
            <a:ext cx="1816534" cy="2239611"/>
          </a:xfrm>
          <a:custGeom>
            <a:avLst/>
            <a:gdLst/>
            <a:ahLst/>
            <a:cxnLst/>
            <a:rect l="l" t="t" r="r" b="b"/>
            <a:pathLst>
              <a:path w="1289170" h="1668338">
                <a:moveTo>
                  <a:pt x="0" y="0"/>
                </a:moveTo>
                <a:lnTo>
                  <a:pt x="1289170" y="0"/>
                </a:lnTo>
                <a:lnTo>
                  <a:pt x="1289170" y="1668338"/>
                </a:lnTo>
                <a:lnTo>
                  <a:pt x="0" y="1668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55022E2F-8D47-8BCD-DDEF-92990FA7FF9F}"/>
              </a:ext>
            </a:extLst>
          </p:cNvPr>
          <p:cNvSpPr/>
          <p:nvPr/>
        </p:nvSpPr>
        <p:spPr>
          <a:xfrm rot="1479237">
            <a:off x="1070768" y="6246079"/>
            <a:ext cx="1926024" cy="2266655"/>
          </a:xfrm>
          <a:custGeom>
            <a:avLst/>
            <a:gdLst/>
            <a:ahLst/>
            <a:cxnLst/>
            <a:rect l="l" t="t" r="r" b="b"/>
            <a:pathLst>
              <a:path w="2167987" h="2785965">
                <a:moveTo>
                  <a:pt x="0" y="0"/>
                </a:moveTo>
                <a:lnTo>
                  <a:pt x="2167987" y="0"/>
                </a:lnTo>
                <a:lnTo>
                  <a:pt x="2167987" y="2785964"/>
                </a:lnTo>
                <a:lnTo>
                  <a:pt x="0" y="2785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279DA-CD19-E53B-4BBB-D7ED8EB9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0F749E-C34A-0986-BAED-7798603E219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9C57CC6B-2F38-C509-CBCB-5C1CF810030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LÓGICA MATEMÁTICA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10747D-2676-3EAF-DED2-8315443D8669}"/>
              </a:ext>
            </a:extLst>
          </p:cNvPr>
          <p:cNvSpPr txBox="1"/>
          <p:nvPr/>
        </p:nvSpPr>
        <p:spPr>
          <a:xfrm>
            <a:off x="0" y="2628900"/>
            <a:ext cx="18288000" cy="332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Lógica Matemática analisa determinada proposição buscando identificar se representa uma afirmação como VERDADEIRA ou FALSA. É uma importante ferramenta para a programação de computadores.</a:t>
            </a:r>
          </a:p>
        </p:txBody>
      </p:sp>
      <p:pic>
        <p:nvPicPr>
          <p:cNvPr id="3074" name="Picture 2" descr="icono del concepto de lógica. Ilustración de línea fina de proceso de ...">
            <a:extLst>
              <a:ext uri="{FF2B5EF4-FFF2-40B4-BE49-F238E27FC236}">
                <a16:creationId xmlns:a16="http://schemas.microsoft.com/office/drawing/2014/main" id="{5A3CD85A-79E2-3C35-DBEA-C692FDFEE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9183" r="17347" b="30218"/>
          <a:stretch>
            <a:fillRect/>
          </a:stretch>
        </p:blipFill>
        <p:spPr bwMode="auto">
          <a:xfrm>
            <a:off x="7090996" y="5852688"/>
            <a:ext cx="4491404" cy="416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2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A58B55-9AE0-133C-7066-AC5BAC410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5E1F153-3B09-B140-75D1-B864DCC30A39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50881FDD-BB3F-8056-1067-6133D678A649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PROPOSIÇÕES</a:t>
            </a:r>
          </a:p>
        </p:txBody>
      </p:sp>
    </p:spTree>
    <p:extLst>
      <p:ext uri="{BB962C8B-B14F-4D97-AF65-F5344CB8AC3E}">
        <p14:creationId xmlns:p14="http://schemas.microsoft.com/office/powerpoint/2010/main" val="234051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50C3-E725-3862-E876-F898F738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147177D-DBB0-612B-4673-ADDD73F4EFC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FD14A97-FCAE-546F-8187-F09D4C2F084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PROPOSIÇÕES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3F91AC-3285-D7E2-CC1E-489C15A5DA61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As proposições são palavras ou símbolos que expressam um pensamento com um sentido completo e indicam afirmações de fatos ou de ideias.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Essas afirmações assumem valores lógicos que podem ser verdadeiros ou falsos e para representar uma proposição usualmente utilizamos as letras p e q.</a:t>
            </a:r>
          </a:p>
        </p:txBody>
      </p:sp>
    </p:spTree>
    <p:extLst>
      <p:ext uri="{BB962C8B-B14F-4D97-AF65-F5344CB8AC3E}">
        <p14:creationId xmlns:p14="http://schemas.microsoft.com/office/powerpoint/2010/main" val="90950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0B7FB-668A-E60B-E395-DA66A190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3686AE-E1A6-D738-1BD8-43E809E00AAE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022D7F77-8B73-ECE4-C615-A33DA2687ABE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PROPOSIÇÕES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6DAD11-F0E8-41DC-09F1-3599D086C5AE}"/>
              </a:ext>
            </a:extLst>
          </p:cNvPr>
          <p:cNvSpPr txBox="1"/>
          <p:nvPr/>
        </p:nvSpPr>
        <p:spPr>
          <a:xfrm>
            <a:off x="0" y="2628900"/>
            <a:ext cx="18288000" cy="69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São exemplos de proposições: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cidade de Registro está localizada no Estado de São Paulo.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VERDADEIRA)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Terra é um dos planetas do sistema solar.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VERDADEIRA)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resultado da operação 1+1 é 3.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FALSA)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FATEC de Registro é uma instituição de Ensino Superior. </a:t>
            </a:r>
            <a:r>
              <a:rPr lang="pt-BR" sz="32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VERDADEIRA)</a:t>
            </a:r>
          </a:p>
        </p:txBody>
      </p:sp>
    </p:spTree>
    <p:extLst>
      <p:ext uri="{BB962C8B-B14F-4D97-AF65-F5344CB8AC3E}">
        <p14:creationId xmlns:p14="http://schemas.microsoft.com/office/powerpoint/2010/main" val="375374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517B-2DB8-4CEE-1076-B270E6FF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359178-67FC-8A58-D1E8-7A44C930CA3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A387941-60B8-71B0-1A97-480BE019FCB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PROPOSIÇÕES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BE3CD9-2AB3-CA9F-E58E-19ACD03F46D3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proposição não pode ser ao mesmo tempo VERDADEIRA e FALSA. Além disso, não existe a possibilidade de uma terceira situação diferente de VERDADEIRO ou FALSO.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As proposições podem ser simples, quando apresentam apenas uma sentença, e compostas quando são formadas pela combinação de duas ou mais proposições simples.</a:t>
            </a:r>
          </a:p>
        </p:txBody>
      </p:sp>
    </p:spTree>
    <p:extLst>
      <p:ext uri="{BB962C8B-B14F-4D97-AF65-F5344CB8AC3E}">
        <p14:creationId xmlns:p14="http://schemas.microsoft.com/office/powerpoint/2010/main" val="129908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0E2C9-8565-6FE6-1D29-6C8D01FDD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6CABAE-EDCD-7F6F-8377-8A232084A37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FDE3D19-F231-E696-0818-C49EAEF3583E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PROPOSIÇÕES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24DC7C-D3CD-9ECF-D053-FB4BE867106A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Exemplos: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céu é azul.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SIMPLES)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As nuvens são brancas.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SIMPLES)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céu é azul e as nuvens são brancas.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COMPOSTA)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Toda baleia é um mamífero.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SIMPLES)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Toda baleia é um mamífero e tem pulmões.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(PROPOSIÇÃO COMPOSTA)</a:t>
            </a:r>
          </a:p>
        </p:txBody>
      </p:sp>
    </p:spTree>
    <p:extLst>
      <p:ext uri="{BB962C8B-B14F-4D97-AF65-F5344CB8AC3E}">
        <p14:creationId xmlns:p14="http://schemas.microsoft.com/office/powerpoint/2010/main" val="204042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E5CC0-0106-A43A-99DA-E7C5448E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3BF7675-D837-47A8-14EA-725FCCB82698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575A73C0-959C-1DBE-1751-B4AA524C9847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CONECTIVOS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BD585A-6D54-3456-787D-A6C7AFE9580B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394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618D6-3B2E-1206-3CE4-9C1EDAB77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6F8C3E-B541-E863-720E-F4B18B8A7136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24535BCB-0486-BE4E-B210-A79365318E91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CONECTIVOS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4F7CA2-2691-351F-17F9-CB8BC5D054F9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As proposições simples que formam uma proposição composta são ligadas por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CONECTIVOS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. Além disso, podemos utilizar conectivos para modificar uma proposição.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Na proposição “O céu é azul e as nuvens são brancas”, o elemento </a:t>
            </a:r>
            <a:r>
              <a:rPr lang="pt-BR" sz="3600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é um conectivo que une duas proposições, já na proposição “O céu não é azul” o conectivo não modifica a proposição.</a:t>
            </a:r>
          </a:p>
        </p:txBody>
      </p:sp>
    </p:spTree>
    <p:extLst>
      <p:ext uri="{BB962C8B-B14F-4D97-AF65-F5344CB8AC3E}">
        <p14:creationId xmlns:p14="http://schemas.microsoft.com/office/powerpoint/2010/main" val="40907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D7B9-92A2-6CF4-AA08-E305ACBBB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BC8404-45DD-5F81-73DF-4341F680053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080E2D8-D92A-F964-D046-5815C999252C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CONECTIVOS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DD066B-B9FF-B3B7-A5EB-ED43FBAC1228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Os conectivos da lógica são: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NOT (NÃO) também representado por !, ~ ou ⌐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AND (E) também representado por &amp;&amp;, ^ ou &amp;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OR (OU) também representado por || ou v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XOR (OU EXCLUSIVO) 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-&gt; (ENTÃO)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&lt;-&gt; (SE E SOMENTE SE)</a:t>
            </a:r>
          </a:p>
        </p:txBody>
      </p:sp>
    </p:spTree>
    <p:extLst>
      <p:ext uri="{BB962C8B-B14F-4D97-AF65-F5344CB8AC3E}">
        <p14:creationId xmlns:p14="http://schemas.microsoft.com/office/powerpoint/2010/main" val="415170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394AD-00DF-57DE-FF5A-11E8FF51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23B7BC-E935-4B1A-6A27-93615294F6CE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3275BE7E-29C5-EF74-93AD-C25D8B556CD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CONECTIVOS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D8FC5B-7F92-BC9E-E0B7-A879144C5939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 mais de uma proposição podemos usar os conectivos e formar: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CONJUNÇÃO: p AND q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DISJUNÇÃO: p OR q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DISJUNÇÃO EXCLUSIVA: p XOR q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CONDICIONAIS: p -&gt; q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BICONDICIONAIS: p &lt;-&gt; q</a:t>
            </a:r>
          </a:p>
        </p:txBody>
      </p:sp>
    </p:spTree>
    <p:extLst>
      <p:ext uri="{BB962C8B-B14F-4D97-AF65-F5344CB8AC3E}">
        <p14:creationId xmlns:p14="http://schemas.microsoft.com/office/powerpoint/2010/main" val="17520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DB327A-C954-583D-B1D7-9EAF285A98F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1123641-EBBD-C296-4E56-A141D11CE1F1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ROTEIRO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B0DBC-CAA4-37F6-2C3B-197E8AF22DA6}"/>
              </a:ext>
            </a:extLst>
          </p:cNvPr>
          <p:cNvSpPr txBox="1"/>
          <p:nvPr/>
        </p:nvSpPr>
        <p:spPr>
          <a:xfrm>
            <a:off x="0" y="2628900"/>
            <a:ext cx="18288000" cy="693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ARGUMENTO LÓGICO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LÓGICA MATEMÁTICA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PROPOSIÇÕES E CONECTIVOS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TABELA-VERDADE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ORDEM DE PRECEDÊNCIA</a:t>
            </a:r>
          </a:p>
          <a:p>
            <a:pPr marL="457200" indent="-45720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TAUTOLOGIA</a:t>
            </a:r>
          </a:p>
        </p:txBody>
      </p:sp>
      <p:pic>
        <p:nvPicPr>
          <p:cNvPr id="2050" name="Picture 2" descr="Mafalda">
            <a:extLst>
              <a:ext uri="{FF2B5EF4-FFF2-40B4-BE49-F238E27FC236}">
                <a16:creationId xmlns:a16="http://schemas.microsoft.com/office/drawing/2014/main" id="{B307ED77-DE9D-1C27-95F8-145C36C5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2924175"/>
            <a:ext cx="57150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55DA7-16DD-86ED-EF5F-D46A892A3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7115E5C-7839-4973-5350-7385924074E3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D1B75393-2AE1-E7BC-20DC-888F95669C64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TABELA-VERDADE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384D77-8378-67D4-576E-3C76975C1ECA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05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3EE53-7C54-1C4D-F409-638C2843B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6684D0-5BD1-4A8C-9685-F545EFD3D689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229449E2-5E46-3217-80C3-B402C4F48F3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TABELA-VERDADE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A74EF3-33AE-5779-D4C9-093246A696E1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Quando temos proposições compostas, os valores lógicos resultantes dependem única e exclusivamente dos valores de cada proposição simples.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Diante disso, utilizamos um dispositivo chamado tabela-verdade, onde são colocados os valores de cada proposição composta, sendo que em cada coluna é colocada uma proposição.</a:t>
            </a:r>
          </a:p>
        </p:txBody>
      </p:sp>
    </p:spTree>
    <p:extLst>
      <p:ext uri="{BB962C8B-B14F-4D97-AF65-F5344CB8AC3E}">
        <p14:creationId xmlns:p14="http://schemas.microsoft.com/office/powerpoint/2010/main" val="199267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BAA3-5322-DDF4-B9CA-01774689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2C2825-4A77-8911-3E7B-44A6CB344C2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12AE7BA8-C488-6F1C-993F-1126A2314EBF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TABELA-VERDADE</a:t>
            </a:r>
          </a:p>
        </p:txBody>
      </p:sp>
      <p:pic>
        <p:nvPicPr>
          <p:cNvPr id="2050" name="Picture 2" descr="Lógica Matemática - Toda Matéria">
            <a:extLst>
              <a:ext uri="{FF2B5EF4-FFF2-40B4-BE49-F238E27FC236}">
                <a16:creationId xmlns:a16="http://schemas.microsoft.com/office/drawing/2014/main" id="{61E7FAF7-DFC7-1A91-C7B8-C112EA52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083720"/>
            <a:ext cx="9001125" cy="695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16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35CCE-1AA6-3339-004B-17D27F67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430619F-5ECA-503C-4CAD-D37C4AB22D9B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768D6F11-216E-12D3-EAF2-AE24E0DB4E30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OPERAÇÕES LÓGICAS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ACBF7A-A22F-F321-5295-D63BF6B91A40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955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25D31-06B8-7634-A6ED-34E2045B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351732A-F53D-5097-AF57-F0B7CFA4C36B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9AB73534-CEA0-9C43-FB8A-86281533840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OPERAÇÕES LÓGICAS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290388-71ED-2B05-9BA6-025546CE3AB0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As operações feitas a partir de proposições são chamadas de operações lógicas. Este tipo de operação segue as regras do chamado cálculo proposicional.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As operações lógicas fundamentais: negação, conjunção, disjunção, disjunção exclusiva, condicional e bi condicional.</a:t>
            </a:r>
          </a:p>
        </p:txBody>
      </p:sp>
    </p:spTree>
    <p:extLst>
      <p:ext uri="{BB962C8B-B14F-4D97-AF65-F5344CB8AC3E}">
        <p14:creationId xmlns:p14="http://schemas.microsoft.com/office/powerpoint/2010/main" val="305109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283D-CBAF-654E-80DC-475BC797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088E510-5DE8-A1CB-F3BE-199F66FBCC7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6AE6B89-DBC3-C56D-4F6A-96578A193F30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NEGAÇÃO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5F612F-47D4-14A3-E3B9-BFE6292BA047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Esta operação representa o valor lógico oposto de uma dada proposição. Desta forma, quando uma proposição é verdadeira, a não proposição será falsa.</a:t>
            </a:r>
          </a:p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 o objetivo de indicar a negação de uma proposição colocamos o símbolo de ~ na frente da letra que representa a proposição, assim, ~p significa a negação de p.</a:t>
            </a:r>
          </a:p>
        </p:txBody>
      </p:sp>
    </p:spTree>
    <p:extLst>
      <p:ext uri="{BB962C8B-B14F-4D97-AF65-F5344CB8AC3E}">
        <p14:creationId xmlns:p14="http://schemas.microsoft.com/office/powerpoint/2010/main" val="30482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A23B9-ABCB-B91E-01EF-54FD9B128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00DA881-C1DE-9138-FA8A-6C5946B6FA1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A1CE53C-A92A-00E9-A9AF-1F9F652E5A36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NEGAÇÃO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A811BD-242C-76B1-DC53-1B3BCD9D9268}"/>
              </a:ext>
            </a:extLst>
          </p:cNvPr>
          <p:cNvSpPr txBox="1"/>
          <p:nvPr/>
        </p:nvSpPr>
        <p:spPr>
          <a:xfrm>
            <a:off x="0" y="2628900"/>
            <a:ext cx="18288000" cy="477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Exemplo:</a:t>
            </a:r>
          </a:p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p: Maria estuda muito.</a:t>
            </a:r>
          </a:p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~p: Maria não estuda muito.</a:t>
            </a:r>
          </a:p>
        </p:txBody>
      </p:sp>
      <p:pic>
        <p:nvPicPr>
          <p:cNvPr id="3" name="Picture 2" descr="Lógica Matemática - Toda Matéria">
            <a:extLst>
              <a:ext uri="{FF2B5EF4-FFF2-40B4-BE49-F238E27FC236}">
                <a16:creationId xmlns:a16="http://schemas.microsoft.com/office/drawing/2014/main" id="{7A9D3354-3E70-9C7E-C1DE-2332F498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97" y="4125086"/>
            <a:ext cx="5272659" cy="41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3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77B6-253F-872E-FC2A-3AC6E465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DE8586E-EDAB-9E50-DB2D-066F4152403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4F565F6-3689-6F41-A251-115F35C5413C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CONJUNÇÃO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D2CFF4-1F70-FD25-84F0-E8E072D53D17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conjunção é utilizada quando entre as proposições existe o conectivo e. Esta operação será verdadeira quando todas as proposições forem verdadeiras.</a:t>
            </a:r>
          </a:p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símbolo utilizado para representar essa operação é o ^, colocado entre as proposições. Desta forma, quando temos p ^ q, significa “p e q”.</a:t>
            </a:r>
          </a:p>
        </p:txBody>
      </p:sp>
    </p:spTree>
    <p:extLst>
      <p:ext uri="{BB962C8B-B14F-4D97-AF65-F5344CB8AC3E}">
        <p14:creationId xmlns:p14="http://schemas.microsoft.com/office/powerpoint/2010/main" val="191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AE6D-EE65-21A6-9E48-0AB19C0B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CB63AC-441C-7718-DD1B-9B73368D6D95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DE9A1F2-27D2-44B0-692E-48F92D28FC52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CONJUNÇÃO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7A5548-0ADA-0168-86B8-F627FF991234}"/>
              </a:ext>
            </a:extLst>
          </p:cNvPr>
          <p:cNvSpPr txBox="1"/>
          <p:nvPr/>
        </p:nvSpPr>
        <p:spPr>
          <a:xfrm>
            <a:off x="0" y="2628900"/>
            <a:ext cx="18288000" cy="528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Exemplo: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p: Quero jogar tênis.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Tempo ensolarado.</a:t>
            </a:r>
          </a:p>
        </p:txBody>
      </p:sp>
      <p:pic>
        <p:nvPicPr>
          <p:cNvPr id="4" name="Picture 2" descr=" ">
            <a:extLst>
              <a:ext uri="{FF2B5EF4-FFF2-40B4-BE49-F238E27FC236}">
                <a16:creationId xmlns:a16="http://schemas.microsoft.com/office/drawing/2014/main" id="{A7D88D57-EFB4-43C1-3048-2ADD1107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3321273"/>
            <a:ext cx="6042470" cy="539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2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2E30-0DF4-0A99-DC15-B1BC50BD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F4CC87-ECAE-6CBA-9F5F-2AAB410154E0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5D9D074-D1DD-A10A-9F27-347989DB942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DISJUNÇÃO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363546-DC72-C31A-AA2F-3397A175EB59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Nesta operação, o resultado será verdadeiro quando pelo menos uma das proposições é verdadeira. Sendo assim, será falso apenas quando todas as proposições forem falsas.</a:t>
            </a:r>
          </a:p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disjunção é usada quando entre as proposições existe o conectivo ou e para representar esta operação é usado o símbolo v entre as proposições, assim, p v q significa “p ou q”.</a:t>
            </a:r>
          </a:p>
        </p:txBody>
      </p:sp>
    </p:spTree>
    <p:extLst>
      <p:ext uri="{BB962C8B-B14F-4D97-AF65-F5344CB8AC3E}">
        <p14:creationId xmlns:p14="http://schemas.microsoft.com/office/powerpoint/2010/main" val="103661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61BD9DD-C1C7-C347-EB98-69C356B5A604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11197B33-D099-DF43-F45A-21AE4939EF0A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ARGUMENTO LÓGICO</a:t>
            </a:r>
          </a:p>
        </p:txBody>
      </p:sp>
    </p:spTree>
    <p:extLst>
      <p:ext uri="{BB962C8B-B14F-4D97-AF65-F5344CB8AC3E}">
        <p14:creationId xmlns:p14="http://schemas.microsoft.com/office/powerpoint/2010/main" val="2403467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41EF5-01A4-7D4B-6065-7B4694C2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E2A53A-C58A-E614-CB36-08919438921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5CE2CD6-D890-83E3-5919-238006A78ADA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DISJUNÇÃO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82E250-39F8-3E9E-7FC3-570E4EADB356}"/>
              </a:ext>
            </a:extLst>
          </p:cNvPr>
          <p:cNvSpPr txBox="1"/>
          <p:nvPr/>
        </p:nvSpPr>
        <p:spPr>
          <a:xfrm>
            <a:off x="0" y="2628900"/>
            <a:ext cx="18288000" cy="477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Exemplo: (Chance de aprovação)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p: Tirar nota acima de 6.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q: Tirar nota acima de 2.</a:t>
            </a:r>
          </a:p>
        </p:txBody>
      </p:sp>
      <p:pic>
        <p:nvPicPr>
          <p:cNvPr id="3" name="Picture 2" descr=" ">
            <a:extLst>
              <a:ext uri="{FF2B5EF4-FFF2-40B4-BE49-F238E27FC236}">
                <a16:creationId xmlns:a16="http://schemas.microsoft.com/office/drawing/2014/main" id="{83342416-0A2B-7676-E348-BD8B0D4E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029" y="3757040"/>
            <a:ext cx="5840444" cy="518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58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DB7F6-564B-2E0C-270B-5385EF9E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A659072-FEF4-10AD-65C5-D264129D8A16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489181F-CFCB-88CD-009E-BA44CE221585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DISJUNÇÃO EXCLUSIVA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610D18-C478-5EB2-6306-B5D105AE1EC5}"/>
              </a:ext>
            </a:extLst>
          </p:cNvPr>
          <p:cNvSpPr txBox="1"/>
          <p:nvPr/>
        </p:nvSpPr>
        <p:spPr>
          <a:xfrm>
            <a:off x="0" y="2628900"/>
            <a:ext cx="182880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Nesta operação, o resultado será verdadeiro quando o valor da proposição p e q forem opostos. O operador utilizado será o XOR.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BEB90D-1EE6-3295-596F-E5C10F17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8010" y="5870449"/>
            <a:ext cx="8331980" cy="34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8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DFE0-C456-6874-7F34-9DD6B0AD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6BF408-96F4-4A33-D120-0BDC0BF0BC7E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2A98684-05D0-CE74-E002-660CE538BA7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CONDICIONAL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07C4F-E612-194B-2814-5B603930F8AF}"/>
              </a:ext>
            </a:extLst>
          </p:cNvPr>
          <p:cNvSpPr txBox="1"/>
          <p:nvPr/>
        </p:nvSpPr>
        <p:spPr>
          <a:xfrm>
            <a:off x="0" y="2628900"/>
            <a:ext cx="18288000" cy="664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condicional é a operação realizada quando na proposição utiliza-se o conectivo “se então”. Para representar esse operador usamos o símbolo -&gt;. Assim, p -&gt; q significa “se p, então q”.</a:t>
            </a:r>
          </a:p>
          <a:p>
            <a:pPr marL="571500" indent="-571500"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resultado desta operação só será falso quando a primeira proposição for verdadeira e a consequente for falsa. É importante ressaltar que uma operação condicional não significa que uma proposição é a consequência da outra.</a:t>
            </a:r>
          </a:p>
        </p:txBody>
      </p:sp>
    </p:spTree>
    <p:extLst>
      <p:ext uri="{BB962C8B-B14F-4D97-AF65-F5344CB8AC3E}">
        <p14:creationId xmlns:p14="http://schemas.microsoft.com/office/powerpoint/2010/main" val="3451445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5887-8E85-09F5-A961-60878462D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E3599B-5586-8105-88A3-F23DC6CC785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0279B10-CF5A-D0EC-64AD-DCC46191973E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CONDICIONAL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3A5542-E249-8233-1490-E41D01DCB1C7}"/>
              </a:ext>
            </a:extLst>
          </p:cNvPr>
          <p:cNvSpPr txBox="1"/>
          <p:nvPr/>
        </p:nvSpPr>
        <p:spPr>
          <a:xfrm>
            <a:off x="0" y="2628900"/>
            <a:ext cx="18288000" cy="477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Exemplo: 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p: Está chovendo.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q: Vou levar um guarda-chuva.</a:t>
            </a:r>
          </a:p>
        </p:txBody>
      </p:sp>
      <p:pic>
        <p:nvPicPr>
          <p:cNvPr id="3" name="Picture 2" descr="Objeção dor de estômago textura condicional logica proposicional ...">
            <a:extLst>
              <a:ext uri="{FF2B5EF4-FFF2-40B4-BE49-F238E27FC236}">
                <a16:creationId xmlns:a16="http://schemas.microsoft.com/office/drawing/2014/main" id="{B0C5BC2F-377E-E118-F0AF-B4B27863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29" y="3646838"/>
            <a:ext cx="6208091" cy="508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59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E980-A247-F748-4B5C-A4377635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85066B5-E86B-4E6C-00D8-3E2F321938A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84235AA-2FD2-F6CC-21AD-A06E24503449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BICONDICIONAL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852BF9-3924-4D9E-68EA-952880A48ED7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operador 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bicondicional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é representado pelo símbolo &lt;-&gt; e indica uma proposição do tipo “se e somente se”. Portanto, p &lt;-&gt; q significa “p se e somente se q”, ou seja, p é condição necessária e suficiente para q.</a:t>
            </a:r>
          </a:p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Ao usar esse operador, a sentença será verdadeira quando as proposições forem ambas verdadeiras ou ambas falsas. </a:t>
            </a:r>
          </a:p>
        </p:txBody>
      </p:sp>
    </p:spTree>
    <p:extLst>
      <p:ext uri="{BB962C8B-B14F-4D97-AF65-F5344CB8AC3E}">
        <p14:creationId xmlns:p14="http://schemas.microsoft.com/office/powerpoint/2010/main" val="4229054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456A-8B44-A7A0-9BE9-40FC5973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940CEFE-8011-48BD-472E-758A0DA029F6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90EF06D-29FA-9680-245C-6F5D9D8F13A4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BICONDICIONAL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A464B9-56A5-DE86-8FCF-384633CD1AB3}"/>
              </a:ext>
            </a:extLst>
          </p:cNvPr>
          <p:cNvSpPr txBox="1"/>
          <p:nvPr/>
        </p:nvSpPr>
        <p:spPr>
          <a:xfrm>
            <a:off x="0" y="2628900"/>
            <a:ext cx="18288000" cy="4776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Exemplo: 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p: Estudo para a prova.</a:t>
            </a:r>
          </a:p>
          <a:p>
            <a:pPr marL="1028700" lvl="1" indent="-571500" algn="just">
              <a:lnSpc>
                <a:spcPct val="3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q: Tiro uma boa nota.</a:t>
            </a:r>
          </a:p>
        </p:txBody>
      </p:sp>
      <p:pic>
        <p:nvPicPr>
          <p:cNvPr id="3" name="Picture 2" descr=" ">
            <a:extLst>
              <a:ext uri="{FF2B5EF4-FFF2-40B4-BE49-F238E27FC236}">
                <a16:creationId xmlns:a16="http://schemas.microsoft.com/office/drawing/2014/main" id="{3BA629C7-D1E3-A50E-9185-F53CEE46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042" y="3526442"/>
            <a:ext cx="5562695" cy="45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4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F1C0F-2FA2-CB33-8FD7-789054AF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8F97EF-DF50-B357-A2AC-79AE4399148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CFF5195-7065-2470-4913-2852F903CCDE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RESUMO DAS OPERAÇÕES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63E2CB-8BBF-C228-B17D-6C7C6B4E4A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7908" y="3753619"/>
            <a:ext cx="15132185" cy="531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4C5FC-C4A7-221E-77D7-67B1B8A6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7D344E-FCC3-203D-B104-DF17E0857619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D0C2A6C-5206-DB1C-5CE1-6F55E7AD908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ORDEM DE PRECEDÊNCIA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BDDC11-7363-FA78-3F98-B58D001281CD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Ao montar a tabela-verdade precisamos nos atentar para a precedência dos conectivos:</a:t>
            </a:r>
          </a:p>
          <a:p>
            <a:pPr marL="1028700" lvl="1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Parênteses</a:t>
            </a:r>
          </a:p>
          <a:p>
            <a:pPr marL="1028700" lvl="1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Negações</a:t>
            </a:r>
          </a:p>
          <a:p>
            <a:pPr marL="1028700" lvl="1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Conjunções e disjunções na sequência</a:t>
            </a:r>
          </a:p>
          <a:p>
            <a:pPr marL="1028700" lvl="1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Condicionais</a:t>
            </a:r>
          </a:p>
          <a:p>
            <a:pPr marL="1028700" lvl="1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Bi condicionais</a:t>
            </a:r>
          </a:p>
        </p:txBody>
      </p:sp>
    </p:spTree>
    <p:extLst>
      <p:ext uri="{BB962C8B-B14F-4D97-AF65-F5344CB8AC3E}">
        <p14:creationId xmlns:p14="http://schemas.microsoft.com/office/powerpoint/2010/main" val="725718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DE19A-28C9-73B6-FC3F-924BB76C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A9D9BBD-4CCD-95A4-3568-6CD72D843F7A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76DB9D73-EB73-5478-9B4C-6B31007169A9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TAUTOLOGIA E CONTRADIÇÃO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D64A22-87E4-E213-6A1A-39052EF1C85E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701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77DFD-FDF0-7200-7957-4D3B36E42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E81B58-4F69-525F-2057-8A9C8524BA3B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BF60BA0-29B3-1111-456F-A9ABE08DDFAA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TAUTOLOGIA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762406-40CF-6223-6912-15E52679F287}"/>
              </a:ext>
            </a:extLst>
          </p:cNvPr>
          <p:cNvSpPr txBox="1"/>
          <p:nvPr/>
        </p:nvSpPr>
        <p:spPr>
          <a:xfrm>
            <a:off x="0" y="2628900"/>
            <a:ext cx="182880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É toda proposição composta em cuja última coluna da sua tabela só aparece V(VERDADEIRO). Em outras palavras, independentemente do valor de p e q, R(resultado) é sempre verdade.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937D8C-7BE0-4851-3B7B-9FAC8B29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75571" y="6768713"/>
            <a:ext cx="6736857" cy="27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53C41-1E94-3348-D457-3E8AECD0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0B10A0-8F6D-A12A-13EF-4082B047F010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B8D8CF9-F70D-3C54-A6DF-39B260D0E832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ARGUMENTO LÓGICO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4556B0-BDCD-C281-2A74-4950E85ECFE4}"/>
              </a:ext>
            </a:extLst>
          </p:cNvPr>
          <p:cNvSpPr txBox="1"/>
          <p:nvPr/>
        </p:nvSpPr>
        <p:spPr>
          <a:xfrm>
            <a:off x="0" y="2628900"/>
            <a:ext cx="182880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É a afirmação de que um grupo de proposições iniciais resulta em uma proposição final, consequência das primeiras. As proposições iniciais são as PREMISSAS e a final é a CONCLUSÃO.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D5E3794-A0DC-CE6A-F51C-AE6D4C2E1ED8}"/>
              </a:ext>
            </a:extLst>
          </p:cNvPr>
          <p:cNvSpPr/>
          <p:nvPr/>
        </p:nvSpPr>
        <p:spPr>
          <a:xfrm>
            <a:off x="990600" y="6286500"/>
            <a:ext cx="5029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 adolescente joga vídeo game.</a:t>
            </a:r>
          </a:p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Todo jogo é divertido.</a:t>
            </a:r>
          </a:p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Todo adolescente se diverte.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F29046-CAFE-8B85-1AA9-E5FC1F689657}"/>
              </a:ext>
            </a:extLst>
          </p:cNvPr>
          <p:cNvSpPr/>
          <p:nvPr/>
        </p:nvSpPr>
        <p:spPr>
          <a:xfrm>
            <a:off x="6629400" y="6286500"/>
            <a:ext cx="5029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Todos os jogos são caros.</a:t>
            </a:r>
          </a:p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Mário é um jogo.</a:t>
            </a:r>
          </a:p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Mário é caro.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DD5C524-25CC-78D7-41CB-77E3658C9A5C}"/>
              </a:ext>
            </a:extLst>
          </p:cNvPr>
          <p:cNvSpPr/>
          <p:nvPr/>
        </p:nvSpPr>
        <p:spPr>
          <a:xfrm>
            <a:off x="12344400" y="6286500"/>
            <a:ext cx="5029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P1: Todo músico é inteligente.</a:t>
            </a:r>
          </a:p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P2: Fulano é músico.</a:t>
            </a:r>
          </a:p>
          <a:p>
            <a:pPr lvl="1" algn="just">
              <a:lnSpc>
                <a:spcPct val="150000"/>
              </a:lnSpc>
            </a:pP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C: Fulano é inteligente.</a:t>
            </a:r>
          </a:p>
        </p:txBody>
      </p:sp>
    </p:spTree>
    <p:extLst>
      <p:ext uri="{BB962C8B-B14F-4D97-AF65-F5344CB8AC3E}">
        <p14:creationId xmlns:p14="http://schemas.microsoft.com/office/powerpoint/2010/main" val="204218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4876-FC47-DABA-67D7-93CD87BB5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99BC65-A738-8948-4C57-6A0591743EB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32F48424-F7E9-0D9F-18F7-BDFC88B2A731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CONTRADIÇÃO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D00D0A-014B-42F7-CB11-A8CC5E9A4348}"/>
              </a:ext>
            </a:extLst>
          </p:cNvPr>
          <p:cNvSpPr txBox="1"/>
          <p:nvPr/>
        </p:nvSpPr>
        <p:spPr>
          <a:xfrm>
            <a:off x="0" y="2628900"/>
            <a:ext cx="18288000" cy="32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É toda proposição cuja última coluna só tem F (falso). Em outras palavras, não importa o valor de p e q, R (resultado) é sempre FALSO.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27865F-7A73-81CF-48AF-80C3B6223A5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638" y="6004137"/>
            <a:ext cx="8180724" cy="340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94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C9C7A-2FB5-C86C-ECB6-DF472D8A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A5C9363-71AB-502A-A0CB-A9524FBF5EFF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EF8F17B7-24A8-B74D-EF98-00A7E3E768A7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8EA94C-326C-7946-D97F-CCD35A757C4C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251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26A2-0CE9-BD4E-7D85-7D63CCF7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1304EA-C760-83ED-426B-05DB9E95D12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F3A5A754-41D4-BF15-C846-DB076E3C259C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01 – PARTE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A9DBF0-01B6-79DC-B294-6BA1AF0D6774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Na ilha de Anchúria, há três tipos de pessoas: os heróis que sempre falam a verdade, os ladrões que sempre mentem e as pessoas comuns que ás vezes mentem e ás vezes falam a verdade. Certa vez, um viajante chegou a ilha e encontrou-se com três moradoras: Andressa (A), Beatriz (B) e Carolina (C), tendo escutado delas as seguintes frases:</a:t>
            </a:r>
          </a:p>
        </p:txBody>
      </p:sp>
    </p:spTree>
    <p:extLst>
      <p:ext uri="{BB962C8B-B14F-4D97-AF65-F5344CB8AC3E}">
        <p14:creationId xmlns:p14="http://schemas.microsoft.com/office/powerpoint/2010/main" val="3149436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673E-4891-2C32-8151-04677AB27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61D9D7-DA42-5FF6-DEF1-68D1C972CB1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2BECBB1-F052-E790-7287-3724D447E854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01 – PARTE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562016-FAF4-78F4-4B3F-A7F67F826BF8}"/>
              </a:ext>
            </a:extLst>
          </p:cNvPr>
          <p:cNvSpPr txBox="1"/>
          <p:nvPr/>
        </p:nvSpPr>
        <p:spPr>
          <a:xfrm>
            <a:off x="0" y="2628900"/>
            <a:ext cx="18288000" cy="546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A: Eu sou uma pessoa comum.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B: Andressa diz a verdade.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C: Eu não sou uma pessoa comum.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Sabendo que dentre essas pessoas há uma de cada tipo, quem é o herói, quem é o ladrão e quem é a pessoa comum?</a:t>
            </a:r>
          </a:p>
        </p:txBody>
      </p:sp>
    </p:spTree>
    <p:extLst>
      <p:ext uri="{BB962C8B-B14F-4D97-AF65-F5344CB8AC3E}">
        <p14:creationId xmlns:p14="http://schemas.microsoft.com/office/powerpoint/2010/main" val="2574655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F1C7-160B-47FF-6910-25F5A91DB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B9068E-69BB-EB5E-3108-6D36A4F4C01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0003EB0-792E-68EC-B6AF-2EDF6E740607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DF18D1-E96D-B3AA-D91D-B415A5981255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João mente nas terças, quintas e sábados e no resto dos dias fala a verdade. Um dia, Pedro encontra João: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P: Que dia é hoje?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J: Sábado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P: Que dia será amanhã?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J: Quarta-feira.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Que dia da semana Pedro encontrou João?</a:t>
            </a:r>
          </a:p>
        </p:txBody>
      </p:sp>
    </p:spTree>
    <p:extLst>
      <p:ext uri="{BB962C8B-B14F-4D97-AF65-F5344CB8AC3E}">
        <p14:creationId xmlns:p14="http://schemas.microsoft.com/office/powerpoint/2010/main" val="3455387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3E35A-F7CA-AE12-2D79-C6BDAA49F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514B4C-527B-22C5-FE6B-539F934BF5B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5A13757-DB89-B4C4-5DA7-B51E607879F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F8537B-329F-4457-9081-56069A32683C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Monte a tabela verdade para as seguintes proposições: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a) p v ~(p ^ q)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b) p ^ q -&gt; (p &lt;-&gt; q)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c) </a:t>
            </a:r>
            <a:r>
              <a:rPr lang="fr-F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(p ^ q) ^ ~(p v q)</a:t>
            </a: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d) ~p ^ (p ^ ~q)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e) (q -&gt; p) -&gt; (p -&gt; q)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f) </a:t>
            </a:r>
            <a:r>
              <a:rPr lang="fr-F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 v (q ^ ~q) &lt;-&gt; p</a:t>
            </a: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8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C8882-165F-5AED-BB8A-6138952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13C78E-9236-2FEE-D489-316B6FF5F5D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97AC6D2-F6F7-E991-5D25-81F9DD670500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DÚVIDAS?</a:t>
            </a:r>
          </a:p>
        </p:txBody>
      </p:sp>
      <p:pic>
        <p:nvPicPr>
          <p:cNvPr id="5124" name="Picture 4" descr="Dúvida - ícones de pessoas grátis">
            <a:extLst>
              <a:ext uri="{FF2B5EF4-FFF2-40B4-BE49-F238E27FC236}">
                <a16:creationId xmlns:a16="http://schemas.microsoft.com/office/drawing/2014/main" id="{FC613A80-9FBD-386E-4957-E7D55C6A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52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9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E260-611B-AC02-E088-65C62D6C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94E7F7-A419-283B-005B-2BCADC4C43D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9DE4753E-ED9A-83DB-BA58-5FF65F7F158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SILOGISMO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D35768-09BD-A842-FEDC-5CA4A8B73A92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argumento é válido quando sua conclusão é consequência obrigatória de suas premissas. Não leva em conta a realidade dos fatos.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P1: Todos os homens são peixes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P2: Nenhum peixe é animal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C: Nenhum homem é animal</a:t>
            </a:r>
          </a:p>
        </p:txBody>
      </p:sp>
    </p:spTree>
    <p:extLst>
      <p:ext uri="{BB962C8B-B14F-4D97-AF65-F5344CB8AC3E}">
        <p14:creationId xmlns:p14="http://schemas.microsoft.com/office/powerpoint/2010/main" val="173436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CDE8-B84C-846C-D7FA-735CAC804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A904A1-187D-0C91-2CE0-A8C8501B8FF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56916CF-3F70-F103-BB05-9062B8F160DA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FALÁCIA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36121D-2C69-EC21-2ED9-E9459F370982}"/>
              </a:ext>
            </a:extLst>
          </p:cNvPr>
          <p:cNvSpPr txBox="1"/>
          <p:nvPr/>
        </p:nvSpPr>
        <p:spPr>
          <a:xfrm>
            <a:off x="0" y="2628900"/>
            <a:ext cx="18288000" cy="678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argumento é inválido quando a verdade das premissas não é suficiente para garantir a verdade da conclusão. 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P1: Toda criança gosta de doce.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P2: Fulano não é criança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C: Portanto, Fulano não gosta de doce.</a:t>
            </a:r>
          </a:p>
        </p:txBody>
      </p:sp>
    </p:spTree>
    <p:extLst>
      <p:ext uri="{BB962C8B-B14F-4D97-AF65-F5344CB8AC3E}">
        <p14:creationId xmlns:p14="http://schemas.microsoft.com/office/powerpoint/2010/main" val="17639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9FDB9-3670-E48C-BB62-724870D2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DD2C95-D088-AB55-4D37-8C1997A9615F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85603D27-AD21-D7C5-D034-250E6F53371B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LÓGICA MATEMÁTICA</a:t>
            </a:r>
          </a:p>
        </p:txBody>
      </p:sp>
    </p:spTree>
    <p:extLst>
      <p:ext uri="{BB962C8B-B14F-4D97-AF65-F5344CB8AC3E}">
        <p14:creationId xmlns:p14="http://schemas.microsoft.com/office/powerpoint/2010/main" val="37790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720E1-EBA4-D94C-ABA3-704FE49C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990FA8D-D7CA-24B8-AC37-00845DB1351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32E1D5D-9FCC-0B82-BFD8-69D10A73E554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LÓGICA MATEMÁTICA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C973C7-1D05-98AC-DF44-71A67C640DEC}"/>
              </a:ext>
            </a:extLst>
          </p:cNvPr>
          <p:cNvSpPr txBox="1"/>
          <p:nvPr/>
        </p:nvSpPr>
        <p:spPr>
          <a:xfrm>
            <a:off x="0" y="2628900"/>
            <a:ext cx="18288000" cy="713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É o ramo da matemática que estuda o raciocínio válido por meio de sistemas formais — isto é, linguagens simbólicas com regras precisas de significado (semântica) e de demonstração (provas). </a:t>
            </a:r>
          </a:p>
          <a:p>
            <a:pPr algn="just"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Ela busca separar a forma do argumento do seu conteúdo, para decidir quando uma conclusão decorre necessariamente das premissas.</a:t>
            </a:r>
          </a:p>
        </p:txBody>
      </p:sp>
    </p:spTree>
    <p:extLst>
      <p:ext uri="{BB962C8B-B14F-4D97-AF65-F5344CB8AC3E}">
        <p14:creationId xmlns:p14="http://schemas.microsoft.com/office/powerpoint/2010/main" val="29839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7B1B3-6DC9-CD66-62E2-B45611F5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307C16-59ED-DC00-529C-0BE13B748633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F4B3CC6-C54C-ECA8-8D2A-4EEC74836E68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LÓGICA MATEMÁTICA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14BA69-45F7-37EE-890F-F7EC50D47045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 princípio, a Lógica era ligada a filosofia, que se baseava na teoria do silogismo, ou seja, em argumentações válidas. 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Ela passou a ser uma área da Matemática, a partir dos trabalhos de 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Boole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e Morgan, quando eles apresentaram os fundamentos da Lógica Algébrica. </a:t>
            </a:r>
          </a:p>
        </p:txBody>
      </p:sp>
    </p:spTree>
    <p:extLst>
      <p:ext uri="{BB962C8B-B14F-4D97-AF65-F5344CB8AC3E}">
        <p14:creationId xmlns:p14="http://schemas.microsoft.com/office/powerpoint/2010/main" val="206081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1656</Words>
  <Application>Microsoft Office PowerPoint</Application>
  <PresentationFormat>Personalizar</PresentationFormat>
  <Paragraphs>171</Paragraphs>
  <Slides>46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Roboto</vt:lpstr>
      <vt:lpstr>Calibri</vt:lpstr>
      <vt:lpstr>Roboto Mono Bold</vt:lpstr>
      <vt:lpstr>Arial</vt:lpstr>
      <vt:lpstr>Wingdings</vt:lpstr>
      <vt:lpstr>Roboto Mono</vt:lpstr>
      <vt:lpstr>Aptos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educacional sobre porcentagem de um valor, com estilo alinhado simples, em branco, azul e amarelo</dc:title>
  <cp:lastModifiedBy>THISSIANY BEATRIZ ALMEIDA</cp:lastModifiedBy>
  <cp:revision>9</cp:revision>
  <dcterms:created xsi:type="dcterms:W3CDTF">2006-08-16T00:00:00Z</dcterms:created>
  <dcterms:modified xsi:type="dcterms:W3CDTF">2025-08-11T22:36:23Z</dcterms:modified>
  <dc:identifier>DAGvvB1WHvo</dc:identifier>
</cp:coreProperties>
</file>