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22" r:id="rId3"/>
    <p:sldId id="284" r:id="rId4"/>
    <p:sldId id="257" r:id="rId5"/>
    <p:sldId id="262" r:id="rId6"/>
    <p:sldId id="298" r:id="rId7"/>
    <p:sldId id="287" r:id="rId8"/>
    <p:sldId id="260" r:id="rId9"/>
    <p:sldId id="292" r:id="rId10"/>
    <p:sldId id="321" r:id="rId11"/>
    <p:sldId id="302" r:id="rId12"/>
    <p:sldId id="269" r:id="rId13"/>
    <p:sldId id="310" r:id="rId14"/>
    <p:sldId id="274" r:id="rId15"/>
    <p:sldId id="268" r:id="rId16"/>
    <p:sldId id="319" r:id="rId17"/>
    <p:sldId id="288" r:id="rId18"/>
    <p:sldId id="267" r:id="rId19"/>
    <p:sldId id="266" r:id="rId20"/>
    <p:sldId id="308" r:id="rId21"/>
    <p:sldId id="296" r:id="rId22"/>
    <p:sldId id="293" r:id="rId23"/>
    <p:sldId id="281" r:id="rId24"/>
    <p:sldId id="306" r:id="rId25"/>
    <p:sldId id="323" r:id="rId26"/>
    <p:sldId id="290" r:id="rId27"/>
    <p:sldId id="312" r:id="rId28"/>
    <p:sldId id="270" r:id="rId29"/>
    <p:sldId id="294" r:id="rId30"/>
    <p:sldId id="297" r:id="rId31"/>
    <p:sldId id="313" r:id="rId32"/>
    <p:sldId id="314" r:id="rId33"/>
    <p:sldId id="315" r:id="rId34"/>
    <p:sldId id="318" r:id="rId35"/>
    <p:sldId id="320" r:id="rId36"/>
    <p:sldId id="299" r:id="rId37"/>
    <p:sldId id="301" r:id="rId38"/>
    <p:sldId id="30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39"/>
    <p:restoredTop sz="95915"/>
  </p:normalViewPr>
  <p:slideViewPr>
    <p:cSldViewPr>
      <p:cViewPr>
        <p:scale>
          <a:sx n="60" d="100"/>
          <a:sy n="60" d="100"/>
        </p:scale>
        <p:origin x="-1264" y="-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D20A6-8BFD-498F-91E6-855A766D3500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205E6-F511-4357-A24C-DD2889C53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0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205E6-F511-4357-A24C-DD2889C5356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52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205E6-F511-4357-A24C-DD2889C5356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87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8AD7-2795-4070-A6C9-BE559213287B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6DB-D3A6-4DE8-B7D1-5EC8F1922877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D62B-9B31-41C2-98F5-B29FC9A499CD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8241-1990-4F37-8DF9-8F8E9F0C19CB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7420-2BA1-433C-9D81-74C59743A61D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082-0B95-4289-8B23-2D01234DF444}" type="datetime1">
              <a:rPr lang="fr-FR" smtClean="0"/>
              <a:t>24/04/2017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493-3BF8-423D-9FA3-9C4D48E12896}" type="datetime1">
              <a:rPr lang="fr-FR" smtClean="0"/>
              <a:t>24/04/2017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2072-8D82-420F-A1A6-7BF41D599211}" type="datetime1">
              <a:rPr lang="fr-FR" smtClean="0"/>
              <a:t>24/04/2017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4DAF-AA42-4176-B1F7-3D8C474D6235}" type="datetime1">
              <a:rPr lang="fr-FR" smtClean="0"/>
              <a:t>24/04/2017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CD5B-DE59-4BBC-8778-0CCDC64D3A45}" type="datetime1">
              <a:rPr lang="fr-FR" smtClean="0"/>
              <a:t>24/04/2017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F2EB-A51C-44A9-A664-0F17428DED65}" type="datetime1">
              <a:rPr lang="fr-FR" smtClean="0"/>
              <a:t>24/04/2017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4E96-C454-43F1-A2C2-ABC8AAEAA515}" type="datetime1">
              <a:rPr lang="fr-FR" smtClean="0"/>
              <a:t>24/04/2017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28801"/>
            <a:ext cx="8892480" cy="1974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infrastructure </a:t>
            </a:r>
            <a:r>
              <a:rPr lang="en-US" dirty="0" smtClean="0"/>
              <a:t>and accessibility : how to foster the impacts on economic development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Emile Quinet</a:t>
            </a:r>
          </a:p>
          <a:p>
            <a:r>
              <a:rPr lang="fr-FR" smtClean="0"/>
              <a:t>PSE-école des ponts, Paris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33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Railways</a:t>
            </a:r>
            <a:r>
              <a:rPr lang="fr-FR" dirty="0" smtClean="0"/>
              <a:t> change </a:t>
            </a:r>
            <a:r>
              <a:rPr lang="fr-FR" dirty="0" err="1" smtClean="0"/>
              <a:t>accessibility</a:t>
            </a:r>
            <a:r>
              <a:rPr lang="fr-FR" dirty="0" smtClean="0"/>
              <a:t>: the case of </a:t>
            </a:r>
            <a:r>
              <a:rPr lang="fr-FR" dirty="0" err="1" smtClean="0"/>
              <a:t>Netherlands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Maps</a:t>
            </a:r>
            <a:r>
              <a:rPr lang="fr-FR" dirty="0" smtClean="0"/>
              <a:t> of successive relative </a:t>
            </a:r>
            <a:r>
              <a:rPr lang="fr-FR" dirty="0" err="1" smtClean="0"/>
              <a:t>accessibility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(Koopmans and </a:t>
            </a:r>
            <a:r>
              <a:rPr lang="fr-FR" dirty="0" err="1" smtClean="0"/>
              <a:t>alii</a:t>
            </a:r>
            <a:r>
              <a:rPr lang="fr-FR" dirty="0" smtClean="0"/>
              <a:t>):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area to the </a:t>
            </a: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accessibility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of the country</a:t>
            </a:r>
          </a:p>
          <a:p>
            <a:pPr lvl="1"/>
            <a:r>
              <a:rPr lang="fr-FR" dirty="0" smtClean="0"/>
              <a:t>Rail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increases</a:t>
            </a:r>
            <a:r>
              <a:rPr lang="fr-FR" dirty="0" smtClean="0"/>
              <a:t> </a:t>
            </a:r>
            <a:r>
              <a:rPr lang="fr-FR" dirty="0" err="1" smtClean="0"/>
              <a:t>disparities</a:t>
            </a:r>
            <a:r>
              <a:rPr lang="fr-FR" dirty="0" smtClean="0"/>
              <a:t>, </a:t>
            </a:r>
            <a:r>
              <a:rPr lang="fr-FR" dirty="0" err="1" smtClean="0"/>
              <a:t>induce</a:t>
            </a:r>
            <a:r>
              <a:rPr lang="fr-FR" dirty="0" smtClean="0"/>
              <a:t> </a:t>
            </a:r>
            <a:r>
              <a:rPr lang="fr-FR" dirty="0" err="1" smtClean="0"/>
              <a:t>polarization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628800"/>
            <a:ext cx="45402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1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changes locations</a:t>
            </a:r>
            <a:r>
              <a:rPr lang="en-US" dirty="0" smtClean="0"/>
              <a:t>: </a:t>
            </a:r>
            <a:r>
              <a:rPr lang="en-US" dirty="0"/>
              <a:t>the case of Netherlands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Consequences</a:t>
            </a:r>
            <a:r>
              <a:rPr lang="fr-FR" dirty="0" smtClean="0"/>
              <a:t> for population location (Koopmans </a:t>
            </a:r>
            <a:r>
              <a:rPr lang="fr-FR" dirty="0"/>
              <a:t>and </a:t>
            </a:r>
            <a:r>
              <a:rPr lang="fr-FR" dirty="0" err="1" smtClean="0"/>
              <a:t>alii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rail </a:t>
            </a:r>
            <a:r>
              <a:rPr lang="fr-FR" dirty="0" err="1" smtClean="0"/>
              <a:t>accessibility</a:t>
            </a:r>
            <a:r>
              <a:rPr lang="fr-FR" dirty="0" smtClean="0"/>
              <a:t> and </a:t>
            </a:r>
            <a:r>
              <a:rPr lang="fr-FR" dirty="0" err="1" smtClean="0"/>
              <a:t>growth</a:t>
            </a:r>
            <a:r>
              <a:rPr lang="fr-FR" dirty="0" smtClean="0"/>
              <a:t> of population</a:t>
            </a:r>
          </a:p>
          <a:p>
            <a:pPr lvl="2"/>
            <a:r>
              <a:rPr lang="fr-FR" dirty="0" smtClean="0"/>
              <a:t>Rail </a:t>
            </a:r>
            <a:r>
              <a:rPr lang="fr-FR" dirty="0" err="1" smtClean="0"/>
              <a:t>accessibility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induce</a:t>
            </a:r>
            <a:r>
              <a:rPr lang="fr-FR" dirty="0" smtClean="0"/>
              <a:t> population </a:t>
            </a:r>
            <a:r>
              <a:rPr lang="fr-FR" dirty="0" err="1" smtClean="0"/>
              <a:t>increases</a:t>
            </a:r>
            <a:endParaRPr lang="fr-FR" dirty="0" smtClean="0"/>
          </a:p>
          <a:p>
            <a:pPr lvl="2"/>
            <a:r>
              <a:rPr lang="fr-FR" dirty="0" smtClean="0"/>
              <a:t>But to a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extent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urbanization</a:t>
            </a:r>
            <a:r>
              <a:rPr lang="fr-FR" dirty="0" smtClean="0"/>
              <a:t>/</a:t>
            </a:r>
            <a:r>
              <a:rPr lang="fr-FR" dirty="0" err="1" smtClean="0"/>
              <a:t>crowding</a:t>
            </a:r>
            <a:r>
              <a:rPr lang="fr-FR" dirty="0" smtClean="0"/>
              <a:t> trends (5 to 10%?)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753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lessons</a:t>
            </a:r>
            <a:r>
              <a:rPr lang="fr-FR" dirty="0" smtClean="0"/>
              <a:t> of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geography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 transport  </a:t>
            </a:r>
            <a:r>
              <a:rPr lang="fr-FR" dirty="0" err="1" smtClean="0"/>
              <a:t>costs</a:t>
            </a:r>
            <a:r>
              <a:rPr lang="fr-FR" dirty="0" smtClean="0"/>
              <a:t> </a:t>
            </a:r>
            <a:r>
              <a:rPr lang="fr-FR" dirty="0" err="1" smtClean="0"/>
              <a:t>decrease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Polarization</a:t>
            </a:r>
            <a:r>
              <a:rPr lang="fr-FR" dirty="0" smtClean="0"/>
              <a:t> and concentration</a:t>
            </a:r>
          </a:p>
          <a:p>
            <a:pPr lvl="1"/>
            <a:r>
              <a:rPr lang="fr-FR" dirty="0" err="1" smtClean="0"/>
              <a:t>Peri-urbanisation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smtClean="0"/>
              <a:t>stations, connections </a:t>
            </a:r>
            <a:r>
              <a:rPr lang="fr-FR" dirty="0" smtClean="0"/>
              <a:t>and </a:t>
            </a:r>
            <a:r>
              <a:rPr lang="fr-FR" dirty="0" err="1" smtClean="0"/>
              <a:t>interchanges</a:t>
            </a:r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a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agglomerations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Migrations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smaller</a:t>
            </a:r>
            <a:r>
              <a:rPr lang="fr-FR" dirty="0" smtClean="0"/>
              <a:t> to the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agglomeration</a:t>
            </a:r>
            <a:endParaRPr lang="fr-FR" dirty="0" smtClean="0"/>
          </a:p>
          <a:p>
            <a:r>
              <a:rPr lang="fr-FR" dirty="0" err="1" smtClean="0"/>
              <a:t>Checked</a:t>
            </a:r>
            <a:r>
              <a:rPr lang="fr-FR" dirty="0" smtClean="0"/>
              <a:t> </a:t>
            </a:r>
            <a:r>
              <a:rPr lang="fr-FR" dirty="0" smtClean="0"/>
              <a:t>by </a:t>
            </a:r>
            <a:r>
              <a:rPr lang="fr-FR" dirty="0" err="1" smtClean="0"/>
              <a:t>econometric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466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Spatial </a:t>
            </a:r>
            <a:r>
              <a:rPr lang="fr-FR" dirty="0" err="1" smtClean="0"/>
              <a:t>Modelling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principles</a:t>
            </a:r>
            <a:r>
              <a:rPr lang="fr-FR" dirty="0" smtClean="0"/>
              <a:t> of spatial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smtClean="0"/>
              <a:t>A transport </a:t>
            </a:r>
            <a:r>
              <a:rPr lang="fr-FR" dirty="0" err="1" smtClean="0"/>
              <a:t>submodel</a:t>
            </a:r>
            <a:r>
              <a:rPr lang="fr-FR" dirty="0" smtClean="0"/>
              <a:t>, </a:t>
            </a:r>
            <a:r>
              <a:rPr lang="fr-FR" dirty="0" err="1" smtClean="0"/>
              <a:t>modelling</a:t>
            </a:r>
            <a:r>
              <a:rPr lang="fr-FR" dirty="0" smtClean="0"/>
              <a:t> the transport </a:t>
            </a:r>
            <a:r>
              <a:rPr lang="fr-FR" dirty="0" err="1" smtClean="0"/>
              <a:t>flows</a:t>
            </a:r>
            <a:r>
              <a:rPr lang="fr-FR" dirty="0" smtClean="0"/>
              <a:t> </a:t>
            </a:r>
            <a:r>
              <a:rPr lang="fr-FR" dirty="0" err="1" smtClean="0"/>
              <a:t>issued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endParaRPr lang="fr-FR" dirty="0" smtClean="0"/>
          </a:p>
          <a:p>
            <a:pPr lvl="1"/>
            <a:r>
              <a:rPr lang="fr-FR" dirty="0" smtClean="0"/>
              <a:t>An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model, </a:t>
            </a:r>
            <a:r>
              <a:rPr lang="fr-FR" dirty="0" err="1" smtClean="0"/>
              <a:t>analysing</a:t>
            </a:r>
            <a:r>
              <a:rPr lang="fr-FR" dirty="0" smtClean="0"/>
              <a:t> how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and the </a:t>
            </a:r>
            <a:r>
              <a:rPr lang="fr-FR" dirty="0" err="1" smtClean="0"/>
              <a:t>corresponding</a:t>
            </a:r>
            <a:r>
              <a:rPr lang="fr-FR" dirty="0" smtClean="0"/>
              <a:t> transport </a:t>
            </a:r>
            <a:r>
              <a:rPr lang="fr-FR" dirty="0" err="1" smtClean="0"/>
              <a:t>flows</a:t>
            </a:r>
            <a:r>
              <a:rPr lang="fr-FR" dirty="0" smtClean="0"/>
              <a:t> are </a:t>
            </a:r>
            <a:r>
              <a:rPr lang="fr-FR" dirty="0" err="1" smtClean="0"/>
              <a:t>shaped</a:t>
            </a:r>
            <a:r>
              <a:rPr lang="fr-FR" dirty="0" smtClean="0"/>
              <a:t> by transport </a:t>
            </a:r>
            <a:r>
              <a:rPr lang="fr-FR" dirty="0" err="1" smtClean="0"/>
              <a:t>costs</a:t>
            </a:r>
            <a:endParaRPr lang="fr-FR" dirty="0" smtClean="0"/>
          </a:p>
          <a:p>
            <a:pPr lvl="1"/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: </a:t>
            </a:r>
            <a:r>
              <a:rPr lang="fr-FR" dirty="0" err="1" smtClean="0"/>
              <a:t>CGEurope</a:t>
            </a:r>
            <a:r>
              <a:rPr lang="fr-FR" dirty="0" smtClean="0"/>
              <a:t>, </a:t>
            </a:r>
            <a:r>
              <a:rPr lang="fr-FR" dirty="0" err="1" smtClean="0"/>
              <a:t>Rhomolo</a:t>
            </a:r>
            <a:r>
              <a:rPr lang="fr-FR" dirty="0" smtClean="0"/>
              <a:t>, Delta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88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957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Modelling</a:t>
            </a:r>
            <a:r>
              <a:rPr lang="fr-FR" dirty="0" smtClean="0"/>
              <a:t>: the case of the Grand Paris Express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625" y="1863374"/>
            <a:ext cx="6552727" cy="4135967"/>
          </a:xfrm>
        </p:spPr>
      </p:pic>
    </p:spTree>
    <p:extLst>
      <p:ext uri="{BB962C8B-B14F-4D97-AF65-F5344CB8AC3E}">
        <p14:creationId xmlns:p14="http://schemas.microsoft.com/office/powerpoint/2010/main" val="296182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Lessons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ex post </a:t>
            </a:r>
            <a:r>
              <a:rPr lang="fr-FR" dirty="0" err="1" smtClean="0"/>
              <a:t>studies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Effects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stations (maximum 1 km):</a:t>
            </a:r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urbanization</a:t>
            </a:r>
            <a:endParaRPr lang="fr-FR" dirty="0" smtClean="0"/>
          </a:p>
          <a:p>
            <a:pPr lvl="1"/>
            <a:r>
              <a:rPr lang="fr-FR" dirty="0" err="1" smtClean="0"/>
              <a:t>Increase</a:t>
            </a:r>
            <a:r>
              <a:rPr lang="fr-FR" dirty="0" smtClean="0"/>
              <a:t> in </a:t>
            </a:r>
            <a:r>
              <a:rPr lang="fr-FR" dirty="0" err="1" smtClean="0"/>
              <a:t>density</a:t>
            </a:r>
            <a:endParaRPr lang="fr-FR" dirty="0" smtClean="0"/>
          </a:p>
          <a:p>
            <a:r>
              <a:rPr lang="fr-FR" dirty="0" smtClean="0"/>
              <a:t>Extension of </a:t>
            </a:r>
            <a:r>
              <a:rPr lang="fr-FR" dirty="0" err="1" smtClean="0"/>
              <a:t>commuting</a:t>
            </a:r>
            <a:r>
              <a:rPr lang="fr-FR" dirty="0" smtClean="0"/>
              <a:t> to distances up to 100 km → sleeping </a:t>
            </a:r>
            <a:r>
              <a:rPr lang="fr-FR" dirty="0" err="1" smtClean="0"/>
              <a:t>cities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014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Stylized</a:t>
            </a:r>
            <a:r>
              <a:rPr lang="fr-FR" dirty="0" smtClean="0"/>
              <a:t> </a:t>
            </a:r>
            <a:r>
              <a:rPr lang="fr-FR" dirty="0" err="1" smtClean="0"/>
              <a:t>facts</a:t>
            </a:r>
            <a:r>
              <a:rPr lang="fr-FR" dirty="0" smtClean="0"/>
              <a:t> about the </a:t>
            </a:r>
            <a:r>
              <a:rPr lang="fr-FR" dirty="0" err="1" smtClean="0"/>
              <a:t>urban</a:t>
            </a:r>
            <a:r>
              <a:rPr lang="fr-FR" dirty="0" smtClean="0"/>
              <a:t> location </a:t>
            </a:r>
            <a:r>
              <a:rPr lang="fr-FR" dirty="0" err="1" smtClean="0"/>
              <a:t>effects</a:t>
            </a:r>
            <a:r>
              <a:rPr lang="fr-FR" dirty="0" smtClean="0"/>
              <a:t> for USA (Turner 2009) 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Effects of roads</a:t>
            </a:r>
          </a:p>
          <a:p>
            <a:pPr lvl="1"/>
            <a:r>
              <a:rPr lang="en-US" dirty="0" smtClean="0"/>
              <a:t>Roads </a:t>
            </a:r>
            <a:r>
              <a:rPr lang="en-US" dirty="0"/>
              <a:t>increase the population density nearby land.</a:t>
            </a:r>
            <a:endParaRPr lang="fr-FR" dirty="0"/>
          </a:p>
          <a:p>
            <a:pPr lvl="1"/>
            <a:r>
              <a:rPr lang="en-US" dirty="0"/>
              <a:t>Roads change the composition of production and population.</a:t>
            </a:r>
            <a:endParaRPr lang="fr-FR" dirty="0"/>
          </a:p>
          <a:p>
            <a:pPr lvl="1"/>
            <a:r>
              <a:rPr lang="en-US" dirty="0"/>
              <a:t>Roads </a:t>
            </a:r>
            <a:r>
              <a:rPr lang="en-US" dirty="0" err="1"/>
              <a:t>disportionately</a:t>
            </a:r>
            <a:r>
              <a:rPr lang="en-US" dirty="0"/>
              <a:t> attract wealthier people.</a:t>
            </a:r>
            <a:endParaRPr lang="fr-FR" dirty="0"/>
          </a:p>
          <a:p>
            <a:pPr lvl="1"/>
            <a:r>
              <a:rPr lang="en-US" dirty="0"/>
              <a:t>Roads decrease density in cities.</a:t>
            </a:r>
            <a:endParaRPr lang="fr-FR" dirty="0"/>
          </a:p>
          <a:p>
            <a:pPr lvl="0"/>
            <a:r>
              <a:rPr lang="en-US" dirty="0" smtClean="0"/>
              <a:t>Effects of mass transit</a:t>
            </a:r>
            <a:endParaRPr lang="fr-FR" dirty="0"/>
          </a:p>
          <a:p>
            <a:pPr lvl="1"/>
            <a:r>
              <a:rPr lang="en-US" dirty="0"/>
              <a:t>Transit increases the population of cities.</a:t>
            </a:r>
            <a:endParaRPr lang="fr-FR" dirty="0"/>
          </a:p>
          <a:p>
            <a:pPr lvl="1"/>
            <a:r>
              <a:rPr lang="en-US" dirty="0"/>
              <a:t>Transit </a:t>
            </a:r>
            <a:r>
              <a:rPr lang="en-US" dirty="0" err="1"/>
              <a:t>disportionately</a:t>
            </a:r>
            <a:r>
              <a:rPr lang="en-US" dirty="0"/>
              <a:t> attracts poorer people to cities.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1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growth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Infrastructure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induce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in GDP, to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extents</a:t>
            </a:r>
            <a:r>
              <a:rPr lang="fr-FR" smtClean="0"/>
              <a:t> and 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heterogeneities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116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loose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accessibility</a:t>
            </a:r>
            <a:r>
              <a:rPr lang="fr-FR" dirty="0" smtClean="0"/>
              <a:t> and </a:t>
            </a:r>
            <a:r>
              <a:rPr lang="fr-FR" dirty="0" err="1" smtClean="0"/>
              <a:t>growth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7729" y="1628800"/>
            <a:ext cx="4248471" cy="468052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323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Accessibility</a:t>
            </a:r>
            <a:r>
              <a:rPr lang="fr-FR" dirty="0" smtClean="0"/>
              <a:t> and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growth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649" y="1700809"/>
            <a:ext cx="4358396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6792"/>
            <a:ext cx="2952328" cy="17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861049"/>
            <a:ext cx="3688599" cy="28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24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Beyond CBA: the final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know about location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know about </a:t>
            </a:r>
            <a:r>
              <a:rPr lang="fr-FR" dirty="0" err="1" smtClean="0"/>
              <a:t>growth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 smtClean="0"/>
              <a:t>Impact of </a:t>
            </a:r>
            <a:r>
              <a:rPr lang="fr-FR" dirty="0" err="1" smtClean="0"/>
              <a:t>policies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001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Impact of public infrastructures on GDP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lot of </a:t>
            </a:r>
            <a:r>
              <a:rPr lang="fr-FR" dirty="0" err="1" smtClean="0"/>
              <a:t>econometric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r>
              <a:rPr lang="fr-FR" dirty="0"/>
              <a:t> </a:t>
            </a:r>
            <a:r>
              <a:rPr lang="fr-FR" dirty="0" smtClean="0"/>
              <a:t>(Graham and Melo 2013)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31" y="2348880"/>
            <a:ext cx="8448847" cy="390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2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Urban</a:t>
            </a:r>
            <a:r>
              <a:rPr lang="fr-FR" dirty="0" smtClean="0"/>
              <a:t> </a:t>
            </a:r>
            <a:r>
              <a:rPr lang="fr-FR" dirty="0" err="1" smtClean="0"/>
              <a:t>economics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The </a:t>
            </a:r>
            <a:r>
              <a:rPr lang="fr-FR" dirty="0" err="1" smtClean="0"/>
              <a:t>agglomeration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r>
              <a:rPr lang="fr-FR" dirty="0" smtClean="0"/>
              <a:t>, </a:t>
            </a:r>
            <a:r>
              <a:rPr lang="fr-FR" dirty="0" err="1" smtClean="0"/>
              <a:t>productivity</a:t>
            </a:r>
            <a:r>
              <a:rPr lang="fr-FR" dirty="0" smtClean="0"/>
              <a:t> and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grows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 on </a:t>
            </a:r>
            <a:r>
              <a:rPr lang="fr-FR" dirty="0" err="1" smtClean="0"/>
              <a:t>productivity</a:t>
            </a:r>
            <a:endParaRPr lang="fr-FR" dirty="0" smtClean="0"/>
          </a:p>
          <a:p>
            <a:pPr lvl="1"/>
            <a:r>
              <a:rPr lang="fr-FR" dirty="0" smtClean="0"/>
              <a:t>Sharing</a:t>
            </a:r>
          </a:p>
          <a:p>
            <a:pPr lvl="1"/>
            <a:r>
              <a:rPr lang="fr-FR" dirty="0" err="1" smtClean="0"/>
              <a:t>Matching</a:t>
            </a:r>
            <a:endParaRPr lang="fr-FR" dirty="0" smtClean="0"/>
          </a:p>
          <a:p>
            <a:pPr lvl="1"/>
            <a:r>
              <a:rPr lang="fr-FR" dirty="0" smtClean="0"/>
              <a:t>Learning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effect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mainly</a:t>
            </a:r>
            <a:r>
              <a:rPr lang="fr-FR" dirty="0" smtClean="0"/>
              <a:t> intra-</a:t>
            </a:r>
            <a:r>
              <a:rPr lang="fr-FR" dirty="0" err="1" smtClean="0"/>
              <a:t>urban</a:t>
            </a:r>
            <a:endParaRPr lang="fr-FR" dirty="0" smtClean="0"/>
          </a:p>
          <a:p>
            <a:r>
              <a:rPr lang="fr-FR" dirty="0" err="1" smtClean="0"/>
              <a:t>Elasticity</a:t>
            </a:r>
            <a:r>
              <a:rPr lang="fr-FR" dirty="0" smtClean="0"/>
              <a:t> of </a:t>
            </a:r>
            <a:r>
              <a:rPr lang="fr-FR" dirty="0" err="1" smtClean="0"/>
              <a:t>productivity</a:t>
            </a:r>
            <a:r>
              <a:rPr lang="fr-FR" dirty="0" smtClean="0"/>
              <a:t> to </a:t>
            </a:r>
            <a:r>
              <a:rPr lang="fr-FR" dirty="0" err="1" smtClean="0"/>
              <a:t>accessibility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In the range of 2%-5%</a:t>
            </a:r>
          </a:p>
          <a:p>
            <a:pPr lvl="1"/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sector</a:t>
            </a:r>
            <a:r>
              <a:rPr lang="fr-FR" dirty="0" smtClean="0"/>
              <a:t>: </a:t>
            </a:r>
            <a:r>
              <a:rPr lang="fr-FR" dirty="0" err="1" smtClean="0"/>
              <a:t>larger</a:t>
            </a:r>
            <a:r>
              <a:rPr lang="fr-FR" dirty="0" smtClean="0"/>
              <a:t> in services, </a:t>
            </a:r>
            <a:r>
              <a:rPr lang="fr-FR" dirty="0" err="1" smtClean="0"/>
              <a:t>lower</a:t>
            </a:r>
            <a:r>
              <a:rPr lang="fr-FR" dirty="0" smtClean="0"/>
              <a:t> in </a:t>
            </a:r>
            <a:r>
              <a:rPr lang="fr-FR" dirty="0" err="1" smtClean="0"/>
              <a:t>primary</a:t>
            </a:r>
            <a:r>
              <a:rPr lang="fr-FR" dirty="0" smtClean="0"/>
              <a:t> industries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effects</a:t>
            </a:r>
            <a:r>
              <a:rPr lang="fr-FR" dirty="0" smtClean="0"/>
              <a:t> </a:t>
            </a:r>
            <a:r>
              <a:rPr lang="fr-FR" dirty="0" err="1" smtClean="0"/>
              <a:t>vanish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distance: 80% </a:t>
            </a:r>
            <a:r>
              <a:rPr lang="fr-FR" dirty="0" err="1" smtClean="0"/>
              <a:t>within</a:t>
            </a:r>
            <a:r>
              <a:rPr lang="fr-FR" dirty="0" smtClean="0"/>
              <a:t>  50 km</a:t>
            </a:r>
          </a:p>
          <a:p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 err="1"/>
              <a:t>accessibility</a:t>
            </a:r>
            <a:r>
              <a:rPr lang="fr-FR" dirty="0"/>
              <a:t> </a:t>
            </a:r>
            <a:r>
              <a:rPr lang="fr-FR" dirty="0" err="1"/>
              <a:t>positively</a:t>
            </a:r>
            <a:r>
              <a:rPr lang="fr-FR" dirty="0"/>
              <a:t> </a:t>
            </a:r>
            <a:r>
              <a:rPr lang="fr-FR" dirty="0" smtClean="0"/>
              <a:t>impacts </a:t>
            </a:r>
            <a:r>
              <a:rPr lang="fr-FR" dirty="0"/>
              <a:t>the  labour </a:t>
            </a:r>
            <a:r>
              <a:rPr lang="fr-FR" dirty="0" err="1"/>
              <a:t>market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Decrease</a:t>
            </a:r>
            <a:r>
              <a:rPr lang="fr-FR" dirty="0"/>
              <a:t> of </a:t>
            </a:r>
            <a:r>
              <a:rPr lang="fr-FR" dirty="0" err="1"/>
              <a:t>unemployment</a:t>
            </a:r>
            <a:endParaRPr lang="fr-FR" dirty="0"/>
          </a:p>
          <a:p>
            <a:pPr lvl="1"/>
            <a:r>
              <a:rPr lang="fr-FR" dirty="0" err="1"/>
              <a:t>Reducing</a:t>
            </a:r>
            <a:r>
              <a:rPr lang="fr-FR" dirty="0"/>
              <a:t> exclusion zones</a:t>
            </a:r>
          </a:p>
          <a:p>
            <a:pPr lvl="1"/>
            <a:r>
              <a:rPr lang="fr-FR" dirty="0" err="1"/>
              <a:t>Improve</a:t>
            </a:r>
            <a:r>
              <a:rPr lang="fr-FR" dirty="0"/>
              <a:t> the situation of </a:t>
            </a:r>
            <a:r>
              <a:rPr lang="fr-FR" dirty="0" err="1"/>
              <a:t>remote</a:t>
            </a:r>
            <a:r>
              <a:rPr lang="fr-FR" dirty="0"/>
              <a:t> areas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3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Lessons</a:t>
            </a:r>
            <a:r>
              <a:rPr lang="fr-FR" dirty="0" smtClean="0"/>
              <a:t> of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geography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General </a:t>
            </a:r>
            <a:r>
              <a:rPr lang="fr-FR" dirty="0" err="1" smtClean="0"/>
              <a:t>lesson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Decrease</a:t>
            </a:r>
            <a:r>
              <a:rPr lang="fr-FR" dirty="0" smtClean="0"/>
              <a:t> in transport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induce</a:t>
            </a:r>
            <a:r>
              <a:rPr lang="fr-FR" dirty="0" smtClean="0"/>
              <a:t> </a:t>
            </a:r>
            <a:r>
              <a:rPr lang="fr-FR" dirty="0" err="1" smtClean="0"/>
              <a:t>polarization</a:t>
            </a:r>
            <a:r>
              <a:rPr lang="fr-FR" dirty="0" smtClean="0"/>
              <a:t> and concentration</a:t>
            </a:r>
          </a:p>
          <a:p>
            <a:pPr lvl="1"/>
            <a:r>
              <a:rPr lang="fr-FR" dirty="0" smtClean="0"/>
              <a:t>Due to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returns</a:t>
            </a:r>
            <a:r>
              <a:rPr lang="fr-FR" dirty="0" smtClean="0"/>
              <a:t> to </a:t>
            </a:r>
            <a:r>
              <a:rPr lang="fr-FR" dirty="0" err="1" smtClean="0"/>
              <a:t>scale</a:t>
            </a:r>
            <a:r>
              <a:rPr lang="fr-FR" dirty="0" smtClean="0"/>
              <a:t> and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variety</a:t>
            </a:r>
            <a:r>
              <a:rPr lang="fr-FR" dirty="0" smtClean="0"/>
              <a:t> of </a:t>
            </a:r>
            <a:r>
              <a:rPr lang="fr-FR" dirty="0" err="1" smtClean="0"/>
              <a:t>goods</a:t>
            </a:r>
            <a:r>
              <a:rPr lang="fr-FR" dirty="0" smtClean="0"/>
              <a:t>, and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market</a:t>
            </a:r>
            <a:r>
              <a:rPr lang="fr-FR" dirty="0" smtClean="0"/>
              <a:t>, the « </a:t>
            </a:r>
            <a:r>
              <a:rPr lang="fr-FR" dirty="0" err="1" smtClean="0"/>
              <a:t>big</a:t>
            </a:r>
            <a:r>
              <a:rPr lang="fr-FR" dirty="0" smtClean="0"/>
              <a:t> » </a:t>
            </a:r>
            <a:r>
              <a:rPr lang="fr-FR" dirty="0" err="1" smtClean="0"/>
              <a:t>agglomeration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more</a:t>
            </a:r>
          </a:p>
          <a:p>
            <a:r>
              <a:rPr lang="fr-FR" dirty="0" smtClean="0"/>
              <a:t>The « </a:t>
            </a:r>
            <a:r>
              <a:rPr lang="fr-FR" dirty="0" err="1" smtClean="0"/>
              <a:t>problem</a:t>
            </a:r>
            <a:r>
              <a:rPr lang="fr-FR" dirty="0" smtClean="0"/>
              <a:t> of the </a:t>
            </a:r>
            <a:r>
              <a:rPr lang="fr-FR" dirty="0" err="1" smtClean="0"/>
              <a:t>three</a:t>
            </a:r>
            <a:r>
              <a:rPr lang="fr-FR" dirty="0" smtClean="0"/>
              <a:t> bodies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614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1504" y="116632"/>
            <a:ext cx="8928992" cy="2016224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 of </a:t>
            </a:r>
            <a:r>
              <a:rPr lang="fr-FR" dirty="0" err="1" smtClean="0"/>
              <a:t>modelling</a:t>
            </a:r>
            <a:r>
              <a:rPr lang="fr-FR" dirty="0" smtClean="0"/>
              <a:t> (SASI): </a:t>
            </a:r>
            <a:r>
              <a:rPr lang="fr-FR" dirty="0"/>
              <a:t>changes in </a:t>
            </a:r>
            <a:r>
              <a:rPr lang="fr-FR" dirty="0" err="1"/>
              <a:t>accessibility</a:t>
            </a:r>
            <a:r>
              <a:rPr lang="fr-FR" dirty="0"/>
              <a:t>                       GDP</a:t>
            </a:r>
            <a:br>
              <a:rPr lang="fr-FR" dirty="0"/>
            </a:br>
            <a:r>
              <a:rPr lang="fr-FR" dirty="0"/>
              <a:t>↓                                      ↓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420888"/>
            <a:ext cx="2895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276872"/>
            <a:ext cx="29146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60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Lessons</a:t>
            </a:r>
            <a:r>
              <a:rPr lang="fr-FR" dirty="0" smtClean="0"/>
              <a:t> of ex post </a:t>
            </a:r>
            <a:r>
              <a:rPr lang="fr-FR" dirty="0" err="1" smtClean="0"/>
              <a:t>studies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Rail </a:t>
            </a:r>
            <a:r>
              <a:rPr lang="fr-FR" dirty="0" err="1" smtClean="0"/>
              <a:t>effects</a:t>
            </a:r>
            <a:r>
              <a:rPr lang="fr-FR" dirty="0" smtClean="0"/>
              <a:t> </a:t>
            </a:r>
            <a:r>
              <a:rPr lang="fr-FR" dirty="0"/>
              <a:t>on </a:t>
            </a:r>
            <a:r>
              <a:rPr lang="fr-FR" dirty="0" err="1"/>
              <a:t>firms</a:t>
            </a:r>
            <a:endParaRPr lang="fr-FR" dirty="0"/>
          </a:p>
          <a:p>
            <a:pPr lvl="1"/>
            <a:r>
              <a:rPr lang="fr-FR" dirty="0" err="1"/>
              <a:t>Re-organization</a:t>
            </a:r>
            <a:r>
              <a:rPr lang="fr-FR" dirty="0"/>
              <a:t> of </a:t>
            </a:r>
            <a:r>
              <a:rPr lang="fr-FR" dirty="0" err="1"/>
              <a:t>firm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headquarters</a:t>
            </a:r>
            <a:r>
              <a:rPr lang="fr-FR" dirty="0"/>
              <a:t> and </a:t>
            </a:r>
            <a:r>
              <a:rPr lang="fr-FR" dirty="0" err="1"/>
              <a:t>affiliates</a:t>
            </a:r>
            <a:endParaRPr lang="fr-FR" dirty="0"/>
          </a:p>
          <a:p>
            <a:pPr lvl="2"/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in </a:t>
            </a:r>
            <a:r>
              <a:rPr lang="fr-FR" dirty="0" err="1"/>
              <a:t>productivity</a:t>
            </a:r>
            <a:r>
              <a:rPr lang="fr-FR" dirty="0"/>
              <a:t> and in </a:t>
            </a:r>
            <a:r>
              <a:rPr lang="fr-FR" dirty="0" err="1" smtClean="0"/>
              <a:t>employment</a:t>
            </a:r>
            <a:endParaRPr lang="fr-FR" dirty="0" smtClean="0"/>
          </a:p>
          <a:p>
            <a:pPr lvl="1"/>
            <a:r>
              <a:rPr lang="fr-FR" dirty="0" err="1" smtClean="0"/>
              <a:t>Mainly</a:t>
            </a:r>
            <a:r>
              <a:rPr lang="fr-FR" dirty="0" smtClean="0"/>
              <a:t> on services and </a:t>
            </a:r>
            <a:r>
              <a:rPr lang="fr-FR" dirty="0" err="1" smtClean="0"/>
              <a:t>tourism</a:t>
            </a:r>
            <a:endParaRPr lang="fr-FR" dirty="0" smtClean="0"/>
          </a:p>
          <a:p>
            <a:pPr lvl="1"/>
            <a:r>
              <a:rPr lang="fr-FR" dirty="0" err="1" smtClean="0"/>
              <a:t>Depending</a:t>
            </a:r>
            <a:r>
              <a:rPr lang="fr-FR" dirty="0" smtClean="0"/>
              <a:t> on the size of the </a:t>
            </a:r>
            <a:r>
              <a:rPr lang="fr-FR" dirty="0" err="1" smtClean="0"/>
              <a:t>agglomeration</a:t>
            </a:r>
            <a:r>
              <a:rPr lang="fr-FR" dirty="0" smtClean="0"/>
              <a:t> (</a:t>
            </a:r>
            <a:r>
              <a:rPr lang="fr-FR" dirty="0" err="1" smtClean="0"/>
              <a:t>larger</a:t>
            </a:r>
            <a:r>
              <a:rPr lang="fr-FR" dirty="0" smtClean="0"/>
              <a:t> for large </a:t>
            </a:r>
            <a:r>
              <a:rPr lang="fr-FR" dirty="0" err="1" smtClean="0"/>
              <a:t>agglomerations</a:t>
            </a:r>
            <a:r>
              <a:rPr lang="fr-FR" dirty="0" smtClean="0"/>
              <a:t>)</a:t>
            </a:r>
          </a:p>
          <a:p>
            <a:r>
              <a:rPr lang="fr-FR" dirty="0" smtClean="0"/>
              <a:t>Road </a:t>
            </a:r>
            <a:r>
              <a:rPr lang="fr-FR" dirty="0" err="1" smtClean="0"/>
              <a:t>effects</a:t>
            </a:r>
            <a:r>
              <a:rPr lang="fr-FR" dirty="0" smtClean="0"/>
              <a:t> on </a:t>
            </a:r>
            <a:r>
              <a:rPr lang="fr-FR" dirty="0" err="1" smtClean="0"/>
              <a:t>firms</a:t>
            </a:r>
            <a:endParaRPr lang="fr-FR" dirty="0" smtClean="0"/>
          </a:p>
          <a:p>
            <a:pPr lvl="1"/>
            <a:r>
              <a:rPr lang="fr-FR" dirty="0" err="1" smtClean="0"/>
              <a:t>Enlargement</a:t>
            </a:r>
            <a:r>
              <a:rPr lang="fr-FR" dirty="0" smtClean="0"/>
              <a:t> of </a:t>
            </a:r>
            <a:r>
              <a:rPr lang="fr-FR" dirty="0" err="1" smtClean="0"/>
              <a:t>markets</a:t>
            </a:r>
            <a:endParaRPr lang="fr-FR" dirty="0" smtClean="0"/>
          </a:p>
          <a:p>
            <a:pPr lvl="1"/>
            <a:r>
              <a:rPr lang="fr-FR" dirty="0" err="1" smtClean="0"/>
              <a:t>Increase</a:t>
            </a:r>
            <a:r>
              <a:rPr lang="fr-FR" dirty="0" smtClean="0"/>
              <a:t> in </a:t>
            </a:r>
            <a:r>
              <a:rPr lang="fr-FR" dirty="0" err="1" smtClean="0"/>
              <a:t>competition→increase</a:t>
            </a:r>
            <a:r>
              <a:rPr lang="fr-FR" dirty="0" smtClean="0"/>
              <a:t> in </a:t>
            </a:r>
            <a:r>
              <a:rPr lang="fr-FR" dirty="0" err="1" smtClean="0"/>
              <a:t>variety</a:t>
            </a:r>
            <a:r>
              <a:rPr lang="fr-FR" dirty="0" smtClean="0"/>
              <a:t> of </a:t>
            </a:r>
            <a:r>
              <a:rPr lang="fr-FR" dirty="0" err="1" smtClean="0"/>
              <a:t>goods</a:t>
            </a:r>
            <a:r>
              <a:rPr lang="fr-FR" dirty="0" smtClean="0"/>
              <a:t> and services, </a:t>
            </a:r>
            <a:r>
              <a:rPr lang="fr-FR" dirty="0" err="1" smtClean="0"/>
              <a:t>decrease</a:t>
            </a:r>
            <a:r>
              <a:rPr lang="fr-FR" dirty="0" smtClean="0"/>
              <a:t> of </a:t>
            </a:r>
            <a:r>
              <a:rPr lang="fr-FR" dirty="0" err="1" smtClean="0"/>
              <a:t>prices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63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additionality</a:t>
            </a:r>
            <a:r>
              <a:rPr lang="fr-FR" dirty="0" smtClean="0"/>
              <a:t> issue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 smtClean="0"/>
          </a:p>
          <a:p>
            <a:pPr lvl="1"/>
            <a:r>
              <a:rPr lang="fr-FR" dirty="0" err="1" smtClean="0"/>
              <a:t>Macro-economic</a:t>
            </a:r>
            <a:r>
              <a:rPr lang="fr-FR" dirty="0" smtClean="0"/>
              <a:t> impact of infrastructure on GDP</a:t>
            </a:r>
          </a:p>
          <a:p>
            <a:pPr lvl="1"/>
            <a:r>
              <a:rPr lang="fr-FR" dirty="0" err="1" smtClean="0"/>
              <a:t>Agglomeration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 smtClean="0"/>
          </a:p>
          <a:p>
            <a:pPr lvl="1"/>
            <a:r>
              <a:rPr lang="fr-FR" dirty="0" err="1" smtClean="0"/>
              <a:t>Results</a:t>
            </a:r>
            <a:r>
              <a:rPr lang="fr-FR" dirty="0" smtClean="0"/>
              <a:t> of large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smtClean="0"/>
              <a:t>Case </a:t>
            </a:r>
            <a:r>
              <a:rPr lang="fr-FR" dirty="0" err="1" smtClean="0"/>
              <a:t>studies</a:t>
            </a:r>
            <a:endParaRPr lang="fr-FR" dirty="0" smtClean="0"/>
          </a:p>
          <a:p>
            <a:r>
              <a:rPr lang="fr-FR" dirty="0" smtClean="0"/>
              <a:t>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or </a:t>
            </a:r>
            <a:r>
              <a:rPr lang="fr-FR" dirty="0" err="1" smtClean="0"/>
              <a:t>overlap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overlap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robust</a:t>
            </a:r>
            <a:r>
              <a:rPr lang="fr-FR" dirty="0" smtClean="0"/>
              <a:t> one are </a:t>
            </a:r>
            <a:r>
              <a:rPr lang="fr-FR" dirty="0" err="1" smtClean="0"/>
              <a:t>agglomeration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 smtClean="0"/>
              <a:t>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to CBA </a:t>
            </a:r>
            <a:r>
              <a:rPr lang="fr-FR" dirty="0" err="1" smtClean="0"/>
              <a:t>results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743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of </a:t>
            </a:r>
            <a:r>
              <a:rPr lang="fr-FR" dirty="0" err="1" smtClean="0"/>
              <a:t>policies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703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Preconizations</a:t>
            </a:r>
            <a:r>
              <a:rPr lang="fr-FR" dirty="0" smtClean="0"/>
              <a:t> are </a:t>
            </a:r>
            <a:r>
              <a:rPr lang="fr-FR" dirty="0" err="1" smtClean="0"/>
              <a:t>hasardous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3552" y="1700809"/>
            <a:ext cx="8229600" cy="4525963"/>
          </a:xfrm>
        </p:spPr>
        <p:txBody>
          <a:bodyPr/>
          <a:lstStyle/>
          <a:p>
            <a:r>
              <a:rPr lang="fr-FR" dirty="0" smtClean="0"/>
              <a:t>No </a:t>
            </a:r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outcome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Specificity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situation</a:t>
            </a:r>
          </a:p>
          <a:p>
            <a:pPr lvl="1"/>
            <a:r>
              <a:rPr lang="fr-FR" dirty="0" smtClean="0"/>
              <a:t>HST in Spain</a:t>
            </a:r>
          </a:p>
          <a:p>
            <a:r>
              <a:rPr lang="fr-FR" dirty="0" smtClean="0"/>
              <a:t>A lot of </a:t>
            </a:r>
            <a:r>
              <a:rPr lang="fr-FR" dirty="0" err="1" smtClean="0"/>
              <a:t>uncertainty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05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Lessons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ex post </a:t>
            </a:r>
            <a:r>
              <a:rPr lang="fr-FR" dirty="0" err="1" smtClean="0"/>
              <a:t>studies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Beneficial</a:t>
            </a:r>
            <a:r>
              <a:rPr lang="fr-FR" dirty="0" smtClean="0"/>
              <a:t> </a:t>
            </a:r>
            <a:r>
              <a:rPr lang="fr-FR" dirty="0" err="1" smtClean="0"/>
              <a:t>consequences</a:t>
            </a:r>
            <a:r>
              <a:rPr lang="fr-FR" dirty="0" smtClean="0"/>
              <a:t> are not </a:t>
            </a:r>
            <a:r>
              <a:rPr lang="fr-FR" dirty="0" err="1" smtClean="0"/>
              <a:t>automatic</a:t>
            </a:r>
            <a:endParaRPr lang="fr-FR" dirty="0" smtClean="0"/>
          </a:p>
          <a:p>
            <a:pPr lvl="1"/>
            <a:r>
              <a:rPr lang="fr-FR" dirty="0" smtClean="0"/>
              <a:t>The size of </a:t>
            </a:r>
            <a:r>
              <a:rPr lang="fr-FR" dirty="0" err="1" smtClean="0"/>
              <a:t>agglomeration</a:t>
            </a:r>
            <a:r>
              <a:rPr lang="fr-FR" dirty="0" smtClean="0"/>
              <a:t> </a:t>
            </a:r>
            <a:r>
              <a:rPr lang="fr-FR" dirty="0" err="1" smtClean="0"/>
              <a:t>matters</a:t>
            </a:r>
            <a:r>
              <a:rPr lang="fr-FR" dirty="0" smtClean="0"/>
              <a:t>, as </a:t>
            </a:r>
            <a:r>
              <a:rPr lang="fr-FR" dirty="0" err="1" smtClean="0"/>
              <a:t>well</a:t>
            </a:r>
            <a:r>
              <a:rPr lang="fr-FR" dirty="0" smtClean="0"/>
              <a:t> as the </a:t>
            </a:r>
            <a:r>
              <a:rPr lang="fr-FR" dirty="0" err="1" smtClean="0"/>
              <a:t>proximity</a:t>
            </a:r>
            <a:r>
              <a:rPr lang="fr-FR" dirty="0" smtClean="0"/>
              <a:t> of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cities</a:t>
            </a:r>
            <a:r>
              <a:rPr lang="fr-FR" dirty="0" smtClean="0"/>
              <a:t>,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large or </a:t>
            </a:r>
            <a:r>
              <a:rPr lang="fr-FR" dirty="0" err="1" smtClean="0"/>
              <a:t>small</a:t>
            </a:r>
            <a:r>
              <a:rPr lang="fr-FR" dirty="0" smtClean="0"/>
              <a:t>: the Lille and Macon cases</a:t>
            </a:r>
          </a:p>
          <a:p>
            <a:pPr lvl="1"/>
            <a:r>
              <a:rPr lang="fr-FR" dirty="0" err="1" smtClean="0"/>
              <a:t>Urbanism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stations </a:t>
            </a:r>
          </a:p>
          <a:p>
            <a:pPr lvl="1"/>
            <a:r>
              <a:rPr lang="fr-FR" dirty="0" smtClean="0"/>
              <a:t>The importance of a </a:t>
            </a:r>
            <a:r>
              <a:rPr lang="fr-FR" dirty="0" err="1" smtClean="0"/>
              <a:t>pre-existing</a:t>
            </a:r>
            <a:r>
              <a:rPr lang="fr-FR" dirty="0" smtClean="0"/>
              <a:t>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potential</a:t>
            </a:r>
            <a:endParaRPr lang="fr-FR" dirty="0" smtClean="0"/>
          </a:p>
          <a:p>
            <a:pPr lvl="2"/>
            <a:r>
              <a:rPr lang="fr-FR" dirty="0" smtClean="0"/>
              <a:t>The indirect </a:t>
            </a:r>
            <a:r>
              <a:rPr lang="fr-FR" dirty="0" err="1" smtClean="0"/>
              <a:t>effects</a:t>
            </a:r>
            <a:r>
              <a:rPr lang="fr-FR" dirty="0" smtClean="0"/>
              <a:t> are </a:t>
            </a:r>
            <a:r>
              <a:rPr lang="fr-FR" dirty="0" err="1" smtClean="0"/>
              <a:t>linked</a:t>
            </a:r>
            <a:r>
              <a:rPr lang="fr-FR" dirty="0" smtClean="0"/>
              <a:t> to direct </a:t>
            </a:r>
            <a:r>
              <a:rPr lang="fr-FR" dirty="0" err="1" smtClean="0"/>
              <a:t>effects</a:t>
            </a:r>
            <a:endParaRPr lang="fr-FR" dirty="0" smtClean="0"/>
          </a:p>
          <a:p>
            <a:pPr lvl="1"/>
            <a:r>
              <a:rPr lang="fr-FR" dirty="0" err="1" smtClean="0"/>
              <a:t>Dynamism</a:t>
            </a:r>
            <a:r>
              <a:rPr lang="fr-FR" dirty="0" smtClean="0"/>
              <a:t> of local </a:t>
            </a:r>
            <a:r>
              <a:rPr lang="fr-FR" dirty="0" err="1" smtClean="0"/>
              <a:t>authorities</a:t>
            </a:r>
            <a:r>
              <a:rPr lang="fr-FR" dirty="0" smtClean="0"/>
              <a:t> and </a:t>
            </a:r>
            <a:r>
              <a:rPr lang="fr-FR" dirty="0" err="1" smtClean="0"/>
              <a:t>entrepreneurship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728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Lille (1,2 </a:t>
            </a:r>
            <a:r>
              <a:rPr lang="fr-FR" dirty="0" err="1" smtClean="0"/>
              <a:t>Minhab</a:t>
            </a:r>
            <a:r>
              <a:rPr lang="fr-FR" dirty="0" smtClean="0"/>
              <a:t>, 600 km²) : Euralille</a:t>
            </a:r>
            <a:br>
              <a:rPr lang="fr-FR" dirty="0" smtClean="0"/>
            </a:br>
            <a:r>
              <a:rPr lang="fr-FR" dirty="0" smtClean="0"/>
              <a:t>600 000 m² of offices and </a:t>
            </a:r>
            <a:r>
              <a:rPr lang="fr-FR" dirty="0" err="1" smtClean="0"/>
              <a:t>houses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2935450"/>
            <a:ext cx="4038600" cy="185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77" y="1600201"/>
            <a:ext cx="15682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0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Beyond </a:t>
            </a:r>
            <a:r>
              <a:rPr lang="fr-FR" dirty="0" err="1" smtClean="0"/>
              <a:t>cba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assess</a:t>
            </a:r>
            <a:r>
              <a:rPr lang="fr-FR" dirty="0" smtClean="0"/>
              <a:t> location and </a:t>
            </a:r>
            <a:r>
              <a:rPr lang="fr-FR" dirty="0" err="1" smtClean="0"/>
              <a:t>growth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to go </a:t>
            </a:r>
            <a:r>
              <a:rPr lang="fr-FR" dirty="0" err="1" smtClean="0"/>
              <a:t>beyond</a:t>
            </a:r>
            <a:r>
              <a:rPr lang="fr-FR" dirty="0" smtClean="0"/>
              <a:t> CBA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2033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Macon (60 000 </a:t>
            </a:r>
            <a:r>
              <a:rPr lang="fr-FR" dirty="0" err="1" smtClean="0"/>
              <a:t>inhabitants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784" y="1285181"/>
            <a:ext cx="3960440" cy="502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9108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role</a:t>
            </a:r>
            <a:r>
              <a:rPr lang="fr-FR" dirty="0" smtClean="0"/>
              <a:t> of public </a:t>
            </a:r>
            <a:r>
              <a:rPr lang="fr-FR" dirty="0" err="1" smtClean="0"/>
              <a:t>policies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Transport </a:t>
            </a:r>
            <a:r>
              <a:rPr lang="fr-FR" dirty="0" err="1" smtClean="0"/>
              <a:t>policy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Importance of  the feeders to the main infrastructure</a:t>
            </a:r>
          </a:p>
          <a:p>
            <a:pPr lvl="1"/>
            <a:r>
              <a:rPr lang="fr-FR" dirty="0" err="1" smtClean="0"/>
              <a:t>Organization</a:t>
            </a:r>
            <a:r>
              <a:rPr lang="fr-FR" dirty="0" smtClean="0"/>
              <a:t> of parkings </a:t>
            </a:r>
            <a:r>
              <a:rPr lang="fr-FR" dirty="0" err="1" smtClean="0"/>
              <a:t>around</a:t>
            </a:r>
            <a:r>
              <a:rPr lang="fr-FR" dirty="0" smtClean="0"/>
              <a:t> the stations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public </a:t>
            </a:r>
            <a:r>
              <a:rPr lang="fr-FR" dirty="0" err="1" smtClean="0"/>
              <a:t>policies</a:t>
            </a:r>
            <a:endParaRPr lang="fr-FR" dirty="0" smtClean="0"/>
          </a:p>
          <a:p>
            <a:pPr lvl="1"/>
            <a:r>
              <a:rPr lang="fr-FR" dirty="0" err="1" smtClean="0"/>
              <a:t>Urban</a:t>
            </a:r>
            <a:r>
              <a:rPr lang="fr-FR" dirty="0" smtClean="0"/>
              <a:t> </a:t>
            </a:r>
            <a:r>
              <a:rPr lang="fr-FR" dirty="0" err="1" smtClean="0"/>
              <a:t>regulation</a:t>
            </a:r>
            <a:r>
              <a:rPr lang="fr-FR" dirty="0" smtClean="0"/>
              <a:t> for </a:t>
            </a:r>
            <a:r>
              <a:rPr lang="fr-FR" dirty="0" err="1" smtClean="0"/>
              <a:t>housing</a:t>
            </a:r>
            <a:r>
              <a:rPr lang="fr-FR" dirty="0" smtClean="0"/>
              <a:t> and offices </a:t>
            </a:r>
            <a:r>
              <a:rPr lang="fr-FR" dirty="0" err="1" smtClean="0"/>
              <a:t>around</a:t>
            </a:r>
            <a:r>
              <a:rPr lang="fr-FR" dirty="0" smtClean="0"/>
              <a:t> the stations, and </a:t>
            </a:r>
            <a:r>
              <a:rPr lang="fr-FR" dirty="0" err="1" smtClean="0"/>
              <a:t>farther</a:t>
            </a:r>
            <a:endParaRPr lang="fr-FR" dirty="0" smtClean="0"/>
          </a:p>
          <a:p>
            <a:pPr lvl="2"/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facilitate</a:t>
            </a:r>
            <a:r>
              <a:rPr lang="fr-FR" dirty="0" smtClean="0"/>
              <a:t> the migrations and changes </a:t>
            </a:r>
            <a:r>
              <a:rPr lang="fr-FR" dirty="0" err="1" smtClean="0"/>
              <a:t>induced</a:t>
            </a:r>
            <a:r>
              <a:rPr lang="fr-FR" dirty="0" smtClean="0"/>
              <a:t> by the new infrastructure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0374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HSTs</a:t>
            </a:r>
            <a:r>
              <a:rPr lang="fr-FR" dirty="0" smtClean="0"/>
              <a:t> and </a:t>
            </a:r>
            <a:r>
              <a:rPr lang="fr-FR" dirty="0" err="1" smtClean="0"/>
              <a:t>TGVs</a:t>
            </a:r>
            <a:r>
              <a:rPr lang="fr-FR" dirty="0" smtClean="0"/>
              <a:t> in France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33" y="1600201"/>
            <a:ext cx="42849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620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Cooperation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public </a:t>
            </a:r>
            <a:r>
              <a:rPr lang="fr-FR" dirty="0" err="1" smtClean="0"/>
              <a:t>authorities</a:t>
            </a:r>
            <a:r>
              <a:rPr lang="fr-FR" dirty="0" smtClean="0"/>
              <a:t> and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firms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careful</a:t>
            </a:r>
            <a:r>
              <a:rPr lang="fr-FR" dirty="0" smtClean="0"/>
              <a:t> design and monitoring of </a:t>
            </a:r>
            <a:r>
              <a:rPr lang="fr-FR" dirty="0" err="1" smtClean="0"/>
              <a:t>urban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Examples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Société du Grand Paris: </a:t>
            </a:r>
            <a:r>
              <a:rPr lang="fr-FR" dirty="0" err="1" smtClean="0"/>
              <a:t>working</a:t>
            </a:r>
            <a:r>
              <a:rPr lang="fr-FR" dirty="0" smtClean="0"/>
              <a:t> groups </a:t>
            </a:r>
            <a:r>
              <a:rPr lang="fr-FR" dirty="0" err="1" smtClean="0"/>
              <a:t>gathering</a:t>
            </a:r>
            <a:r>
              <a:rPr lang="fr-FR" dirty="0" smtClean="0"/>
              <a:t> the major </a:t>
            </a:r>
            <a:r>
              <a:rPr lang="fr-FR" dirty="0" err="1" smtClean="0"/>
              <a:t>actors</a:t>
            </a:r>
            <a:r>
              <a:rPr lang="fr-FR" dirty="0" smtClean="0"/>
              <a:t> of </a:t>
            </a:r>
            <a:r>
              <a:rPr lang="fr-FR" dirty="0" err="1" smtClean="0"/>
              <a:t>urban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station</a:t>
            </a:r>
          </a:p>
          <a:p>
            <a:pPr lvl="1"/>
            <a:r>
              <a:rPr lang="fr-FR" dirty="0" smtClean="0"/>
              <a:t>Seine Nord Escaut: « road shows » for </a:t>
            </a:r>
            <a:r>
              <a:rPr lang="fr-FR" dirty="0" err="1" smtClean="0"/>
              <a:t>attracting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firms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the </a:t>
            </a:r>
            <a:r>
              <a:rPr lang="fr-FR" dirty="0" err="1" smtClean="0"/>
              <a:t>waterway</a:t>
            </a:r>
            <a:r>
              <a:rPr lang="fr-FR" dirty="0" smtClean="0"/>
              <a:t>, and </a:t>
            </a:r>
            <a:r>
              <a:rPr lang="fr-FR" dirty="0" err="1" smtClean="0"/>
              <a:t>fostering</a:t>
            </a:r>
            <a:r>
              <a:rPr lang="fr-FR" dirty="0" smtClean="0"/>
              <a:t> intermodal </a:t>
            </a:r>
            <a:r>
              <a:rPr lang="fr-FR" dirty="0" err="1" smtClean="0"/>
              <a:t>platforms</a:t>
            </a:r>
            <a:endParaRPr lang="fr-FR" dirty="0" smtClean="0"/>
          </a:p>
          <a:p>
            <a:pPr lvl="1"/>
            <a:r>
              <a:rPr lang="fr-FR" dirty="0" err="1" smtClean="0"/>
              <a:t>Japan</a:t>
            </a:r>
            <a:r>
              <a:rPr lang="fr-FR" dirty="0" smtClean="0"/>
              <a:t> </a:t>
            </a:r>
            <a:r>
              <a:rPr lang="fr-FR" dirty="0" err="1" smtClean="0"/>
              <a:t>Railways</a:t>
            </a:r>
            <a:r>
              <a:rPr lang="fr-FR" dirty="0" smtClean="0"/>
              <a:t>: the station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 smtClean="0"/>
              <a:t>act</a:t>
            </a:r>
            <a:r>
              <a:rPr lang="fr-FR" dirty="0" smtClean="0"/>
              <a:t> as </a:t>
            </a:r>
            <a:r>
              <a:rPr lang="fr-FR" dirty="0" err="1" smtClean="0"/>
              <a:t>developers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stations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015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role</a:t>
            </a:r>
            <a:r>
              <a:rPr lang="fr-FR" dirty="0" smtClean="0"/>
              <a:t> of </a:t>
            </a:r>
            <a:r>
              <a:rPr lang="fr-FR" dirty="0" err="1" smtClean="0"/>
              <a:t>nodes</a:t>
            </a:r>
            <a:endParaRPr lang="fr-FR" dirty="0" smtClean="0"/>
          </a:p>
          <a:p>
            <a:pPr lvl="1"/>
            <a:r>
              <a:rPr lang="fr-FR" dirty="0" smtClean="0"/>
              <a:t>Stations are not </a:t>
            </a:r>
            <a:r>
              <a:rPr lang="fr-FR" dirty="0" err="1" smtClean="0"/>
              <a:t>just</a:t>
            </a:r>
            <a:r>
              <a:rPr lang="fr-FR" dirty="0" smtClean="0"/>
              <a:t> transport exchanges</a:t>
            </a:r>
          </a:p>
          <a:p>
            <a:pPr lvl="1"/>
            <a:r>
              <a:rPr lang="fr-FR" dirty="0" smtClean="0"/>
              <a:t>Intermodal </a:t>
            </a:r>
            <a:r>
              <a:rPr lang="fr-FR" dirty="0" err="1" smtClean="0"/>
              <a:t>platforms</a:t>
            </a:r>
            <a:r>
              <a:rPr lang="fr-FR" dirty="0" smtClean="0"/>
              <a:t> </a:t>
            </a:r>
            <a:r>
              <a:rPr lang="fr-FR" dirty="0" err="1" smtClean="0"/>
              <a:t>foster</a:t>
            </a:r>
            <a:r>
              <a:rPr lang="fr-FR" dirty="0" smtClean="0"/>
              <a:t> location of </a:t>
            </a:r>
            <a:r>
              <a:rPr lang="fr-FR" dirty="0" err="1" smtClean="0"/>
              <a:t>activities</a:t>
            </a:r>
            <a:endParaRPr lang="fr-FR" dirty="0" smtClean="0"/>
          </a:p>
          <a:p>
            <a:r>
              <a:rPr lang="fr-FR" dirty="0" smtClean="0"/>
              <a:t>Target the right </a:t>
            </a:r>
            <a:r>
              <a:rPr lang="fr-FR" dirty="0" err="1" smtClean="0"/>
              <a:t>sectors</a:t>
            </a:r>
            <a:endParaRPr lang="fr-FR" dirty="0" smtClean="0"/>
          </a:p>
          <a:p>
            <a:pPr lvl="1"/>
            <a:r>
              <a:rPr lang="fr-FR" dirty="0" smtClean="0"/>
              <a:t>Services and </a:t>
            </a:r>
            <a:r>
              <a:rPr lang="fr-FR" dirty="0" err="1" smtClean="0"/>
              <a:t>tourism</a:t>
            </a:r>
            <a:r>
              <a:rPr lang="fr-FR" dirty="0" smtClean="0"/>
              <a:t> for high speed transports</a:t>
            </a:r>
          </a:p>
          <a:p>
            <a:pPr lvl="1"/>
            <a:r>
              <a:rPr lang="fr-FR" dirty="0" smtClean="0"/>
              <a:t>Shoping and </a:t>
            </a:r>
            <a:r>
              <a:rPr lang="fr-FR" dirty="0" err="1" smtClean="0"/>
              <a:t>delivery</a:t>
            </a:r>
            <a:r>
              <a:rPr lang="fr-FR" dirty="0" smtClean="0"/>
              <a:t> for </a:t>
            </a:r>
            <a:r>
              <a:rPr lang="fr-FR" dirty="0" err="1" smtClean="0"/>
              <a:t>roads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4783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Infrastructures </a:t>
            </a:r>
            <a:r>
              <a:rPr lang="fr-FR" dirty="0" err="1" smtClean="0"/>
              <a:t>induce</a:t>
            </a:r>
            <a:r>
              <a:rPr lang="fr-FR" dirty="0" smtClean="0"/>
              <a:t> location </a:t>
            </a:r>
            <a:r>
              <a:rPr lang="fr-FR" dirty="0" err="1" smtClean="0"/>
              <a:t>effects</a:t>
            </a:r>
            <a:r>
              <a:rPr lang="fr-FR" dirty="0" smtClean="0"/>
              <a:t> and </a:t>
            </a:r>
            <a:r>
              <a:rPr lang="fr-FR" dirty="0" err="1" smtClean="0"/>
              <a:t>foster</a:t>
            </a:r>
            <a:r>
              <a:rPr lang="fr-FR" dirty="0" smtClean="0"/>
              <a:t>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endParaRPr lang="fr-FR" dirty="0" smtClean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extents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on the mode and on the </a:t>
            </a:r>
            <a:r>
              <a:rPr lang="fr-FR" dirty="0" err="1" smtClean="0"/>
              <a:t>specific</a:t>
            </a:r>
            <a:r>
              <a:rPr lang="fr-FR" dirty="0" smtClean="0"/>
              <a:t> situation </a:t>
            </a:r>
            <a:endParaRPr lang="fr-FR" dirty="0"/>
          </a:p>
          <a:p>
            <a:pPr lvl="1"/>
            <a:r>
              <a:rPr lang="fr-FR" dirty="0" smtClean="0"/>
              <a:t>The size of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the direct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 err="1" smtClean="0"/>
              <a:t>Beneficial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 are not certain</a:t>
            </a:r>
          </a:p>
          <a:p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First on </a:t>
            </a:r>
            <a:r>
              <a:rPr lang="fr-FR" dirty="0" err="1" smtClean="0"/>
              <a:t>natural</a:t>
            </a:r>
            <a:r>
              <a:rPr lang="fr-FR" dirty="0" smtClean="0"/>
              <a:t> </a:t>
            </a:r>
            <a:r>
              <a:rPr lang="fr-FR" dirty="0" err="1" smtClean="0"/>
              <a:t>tendancies</a:t>
            </a:r>
            <a:r>
              <a:rPr lang="fr-FR" dirty="0" smtClean="0"/>
              <a:t>; </a:t>
            </a:r>
          </a:p>
          <a:p>
            <a:pPr lvl="2"/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to have a good </a:t>
            </a:r>
            <a:r>
              <a:rPr lang="fr-FR" dirty="0" err="1" smtClean="0"/>
              <a:t>knowledge</a:t>
            </a:r>
            <a:r>
              <a:rPr lang="fr-FR" dirty="0" smtClean="0"/>
              <a:t> of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sensible to </a:t>
            </a:r>
            <a:r>
              <a:rPr lang="fr-FR" dirty="0" err="1" smtClean="0"/>
              <a:t>fight</a:t>
            </a:r>
            <a:r>
              <a:rPr lang="fr-FR" dirty="0" smtClean="0"/>
              <a:t> </a:t>
            </a:r>
            <a:r>
              <a:rPr lang="fr-FR" dirty="0" err="1" smtClean="0"/>
              <a:t>against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pPr lvl="1"/>
            <a:r>
              <a:rPr lang="fr-FR" dirty="0" smtClean="0"/>
              <a:t>Second on public </a:t>
            </a:r>
            <a:r>
              <a:rPr lang="fr-FR" dirty="0" err="1" smtClean="0"/>
              <a:t>policies</a:t>
            </a:r>
            <a:r>
              <a:rPr lang="fr-FR" dirty="0" smtClean="0"/>
              <a:t> and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entrepreneurship</a:t>
            </a:r>
            <a:endParaRPr lang="fr-FR" dirty="0" smtClean="0"/>
          </a:p>
          <a:p>
            <a:pPr lvl="2"/>
            <a:r>
              <a:rPr lang="fr-FR" dirty="0" smtClean="0"/>
              <a:t>And </a:t>
            </a:r>
            <a:r>
              <a:rPr lang="fr-FR" dirty="0" err="1" smtClean="0"/>
              <a:t>their</a:t>
            </a:r>
            <a:r>
              <a:rPr lang="fr-FR" dirty="0" smtClean="0"/>
              <a:t> coordination</a:t>
            </a:r>
          </a:p>
          <a:p>
            <a:pPr lvl="2"/>
            <a:r>
              <a:rPr lang="fr-FR" dirty="0" smtClean="0"/>
              <a:t>Building the infrastructure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the first </a:t>
            </a:r>
            <a:r>
              <a:rPr lang="fr-FR" dirty="0" err="1" smtClean="0"/>
              <a:t>step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72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939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</a:t>
            </a: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Koopmans, </a:t>
            </a:r>
            <a:r>
              <a:rPr lang="fr-FR" dirty="0" err="1" smtClean="0"/>
              <a:t>Rietveld</a:t>
            </a:r>
            <a:r>
              <a:rPr lang="fr-FR" dirty="0" smtClean="0"/>
              <a:t> and </a:t>
            </a:r>
            <a:r>
              <a:rPr lang="fr-FR" dirty="0" err="1" smtClean="0"/>
              <a:t>Huijg</a:t>
            </a:r>
            <a:r>
              <a:rPr lang="fr-FR" dirty="0" smtClean="0"/>
              <a:t> 2012: an </a:t>
            </a:r>
            <a:r>
              <a:rPr lang="fr-FR" dirty="0" err="1" smtClean="0"/>
              <a:t>accessibility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railways</a:t>
            </a:r>
            <a:r>
              <a:rPr lang="fr-FR" dirty="0" smtClean="0"/>
              <a:t> and municipal population </a:t>
            </a:r>
            <a:r>
              <a:rPr lang="fr-FR" dirty="0" err="1" smtClean="0"/>
              <a:t>growth</a:t>
            </a:r>
            <a:r>
              <a:rPr lang="fr-FR" dirty="0" smtClean="0"/>
              <a:t>, Journal of Transport </a:t>
            </a:r>
            <a:r>
              <a:rPr lang="fr-FR" dirty="0" err="1" smtClean="0"/>
              <a:t>Géography</a:t>
            </a:r>
            <a:endParaRPr lang="fr-FR" dirty="0" smtClean="0"/>
          </a:p>
          <a:p>
            <a:r>
              <a:rPr lang="fr-FR" dirty="0" smtClean="0"/>
              <a:t>Quinet and Raj, 2016, </a:t>
            </a:r>
            <a:r>
              <a:rPr lang="fr-FR" dirty="0" err="1" smtClean="0"/>
              <a:t>Accessibility</a:t>
            </a:r>
            <a:r>
              <a:rPr lang="fr-FR" dirty="0" smtClean="0"/>
              <a:t> in practice, World Bank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fr-FR" dirty="0" smtClean="0"/>
          </a:p>
          <a:p>
            <a:r>
              <a:rPr lang="en-US" dirty="0"/>
              <a:t>Proost S and Thisse J (2015) Skilled Cities, Regional disparities and efficient transport state of the art and a research agenda </a:t>
            </a:r>
            <a:r>
              <a:rPr lang="en-US" dirty="0" err="1"/>
              <a:t>Coeure</a:t>
            </a:r>
            <a:r>
              <a:rPr lang="en-US" dirty="0"/>
              <a:t> Program EU</a:t>
            </a:r>
            <a:endParaRPr lang="fr-FR" dirty="0"/>
          </a:p>
          <a:p>
            <a:r>
              <a:rPr lang="en-US" dirty="0" err="1"/>
              <a:t>Ahlfeldt</a:t>
            </a:r>
            <a:r>
              <a:rPr lang="en-US" dirty="0"/>
              <a:t>, G. M., Redding, S. J., Sturm, D. M., &amp; Wolf, N. (2014). The economics of density: Evidence from the Berlin Wall (No. w20354). National Bureau of Economic Research.</a:t>
            </a:r>
            <a:endParaRPr lang="fr-FR" dirty="0"/>
          </a:p>
          <a:p>
            <a:r>
              <a:rPr lang="en-US" dirty="0" err="1"/>
              <a:t>Ahlfeldt</a:t>
            </a:r>
            <a:r>
              <a:rPr lang="en-US" dirty="0"/>
              <a:t>, G. M., &amp; </a:t>
            </a:r>
            <a:r>
              <a:rPr lang="en-US" dirty="0" err="1"/>
              <a:t>Feddersen</a:t>
            </a:r>
            <a:r>
              <a:rPr lang="en-US" dirty="0"/>
              <a:t>, A. (2010). From periphery to core: economic adjustments to high speed rail. Documents de </a:t>
            </a:r>
            <a:r>
              <a:rPr lang="en-US" dirty="0" err="1"/>
              <a:t>treball</a:t>
            </a:r>
            <a:r>
              <a:rPr lang="en-US" dirty="0"/>
              <a:t> IEB, (38), 1</a:t>
            </a:r>
            <a:r>
              <a:rPr lang="en-US" dirty="0" smtClean="0"/>
              <a:t>.</a:t>
            </a:r>
          </a:p>
          <a:p>
            <a:r>
              <a:rPr lang="en-US" dirty="0" err="1"/>
              <a:t>Alstadt</a:t>
            </a:r>
            <a:r>
              <a:rPr lang="en-US" dirty="0"/>
              <a:t>, B., </a:t>
            </a:r>
            <a:r>
              <a:rPr lang="en-US" dirty="0" err="1"/>
              <a:t>Weisbrod</a:t>
            </a:r>
            <a:r>
              <a:rPr lang="en-US" dirty="0"/>
              <a:t>, G., &amp; Cutler, D. (2012). Relationship of Transportation Access and Connectivity to Local Economic Outcomes. Transportation Research Record: Journal of the Transportation Research Board, 2297(1), 154-162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Bazin</a:t>
            </a:r>
            <a:r>
              <a:rPr lang="en-US" dirty="0" smtClean="0"/>
              <a:t>, </a:t>
            </a:r>
            <a:r>
              <a:rPr lang="en-US" dirty="0" err="1" smtClean="0"/>
              <a:t>Beckerich</a:t>
            </a:r>
            <a:r>
              <a:rPr lang="en-US" dirty="0" smtClean="0"/>
              <a:t>, </a:t>
            </a:r>
            <a:r>
              <a:rPr lang="en-US" dirty="0" err="1" smtClean="0"/>
              <a:t>Blanquart</a:t>
            </a:r>
            <a:r>
              <a:rPr lang="en-US" dirty="0" smtClean="0"/>
              <a:t>, </a:t>
            </a:r>
            <a:r>
              <a:rPr lang="en-US" dirty="0" err="1" smtClean="0"/>
              <a:t>Delaplace</a:t>
            </a:r>
            <a:r>
              <a:rPr lang="en-US" dirty="0" smtClean="0"/>
              <a:t>, </a:t>
            </a:r>
            <a:r>
              <a:rPr lang="en-US" dirty="0" err="1" smtClean="0"/>
              <a:t>Vanderbossche</a:t>
            </a:r>
            <a:r>
              <a:rPr lang="en-US" dirty="0" smtClean="0"/>
              <a:t> 2011 Grande </a:t>
            </a:r>
            <a:r>
              <a:rPr lang="en-US" dirty="0" err="1" smtClean="0"/>
              <a:t>vitesse</a:t>
            </a:r>
            <a:r>
              <a:rPr lang="en-US" dirty="0" smtClean="0"/>
              <a:t> </a:t>
            </a:r>
            <a:r>
              <a:rPr lang="en-US" dirty="0" err="1" smtClean="0"/>
              <a:t>ferroviiaire</a:t>
            </a:r>
            <a:r>
              <a:rPr lang="en-US" dirty="0" smtClean="0"/>
              <a:t> et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r>
              <a:rPr lang="en-US" dirty="0" smtClean="0"/>
              <a:t> local, </a:t>
            </a:r>
            <a:r>
              <a:rPr lang="en-US" dirty="0" err="1" smtClean="0"/>
              <a:t>Recherche</a:t>
            </a:r>
            <a:r>
              <a:rPr lang="en-US" dirty="0" smtClean="0"/>
              <a:t> Transport </a:t>
            </a:r>
            <a:r>
              <a:rPr lang="en-US" dirty="0" err="1" smtClean="0"/>
              <a:t>Sécurité</a:t>
            </a:r>
            <a:r>
              <a:rPr lang="en-US" dirty="0" smtClean="0"/>
              <a:t> </a:t>
            </a:r>
            <a:r>
              <a:rPr lang="en-US" dirty="0" err="1" smtClean="0"/>
              <a:t>paris</a:t>
            </a:r>
            <a:r>
              <a:rPr lang="en-US" dirty="0" smtClean="0"/>
              <a:t> </a:t>
            </a:r>
          </a:p>
          <a:p>
            <a:r>
              <a:rPr lang="en-US" dirty="0" err="1"/>
              <a:t>Bosker</a:t>
            </a:r>
            <a:r>
              <a:rPr lang="en-US" dirty="0"/>
              <a:t> M, _y, </a:t>
            </a:r>
            <a:r>
              <a:rPr lang="en-US" dirty="0" err="1"/>
              <a:t>Brakman_S</a:t>
            </a:r>
            <a:r>
              <a:rPr lang="en-US" dirty="0"/>
              <a:t>, </a:t>
            </a:r>
            <a:r>
              <a:rPr lang="en-US" dirty="0" err="1"/>
              <a:t>Garretsen_H</a:t>
            </a:r>
            <a:r>
              <a:rPr lang="en-US" dirty="0"/>
              <a:t> and Schramm M Adding geography to the new economic geography: bridging the gap between theory and empiric Journal of Economic Geography (2010) pp. 1–31</a:t>
            </a:r>
            <a:endParaRPr lang="fr-FR" dirty="0"/>
          </a:p>
          <a:p>
            <a:r>
              <a:rPr lang="en-US" dirty="0" err="1"/>
              <a:t>Brocker</a:t>
            </a:r>
            <a:r>
              <a:rPr lang="en-US" dirty="0"/>
              <a:t> J and </a:t>
            </a:r>
            <a:r>
              <a:rPr lang="en-US" dirty="0" err="1"/>
              <a:t>Schneekloth</a:t>
            </a:r>
            <a:r>
              <a:rPr lang="en-US" dirty="0"/>
              <a:t> N 2005 European Transport Policy and Cohesion: An Assessment by CGE Analysis Paper prepared for the 45th ERSA Conference, Amsterdam, 23-27 August 2005</a:t>
            </a:r>
            <a:endParaRPr lang="fr-FR" dirty="0"/>
          </a:p>
          <a:p>
            <a:r>
              <a:rPr lang="fr-FR" dirty="0"/>
              <a:t>Duranton, G., &amp; Turner, M. A. (2012). </a:t>
            </a:r>
            <a:r>
              <a:rPr lang="en-US" dirty="0"/>
              <a:t>Urban growth and transportation. The Review of Economic Studies, 79(4), 1407-1440</a:t>
            </a:r>
            <a:r>
              <a:rPr lang="en-US" dirty="0" smtClean="0"/>
              <a:t>.</a:t>
            </a:r>
          </a:p>
          <a:p>
            <a:r>
              <a:rPr lang="en-US" dirty="0" err="1"/>
              <a:t>Geurs</a:t>
            </a:r>
            <a:r>
              <a:rPr lang="en-US" dirty="0"/>
              <a:t>, K. T., </a:t>
            </a:r>
            <a:r>
              <a:rPr lang="en-US" dirty="0" err="1"/>
              <a:t>Zondag</a:t>
            </a:r>
            <a:r>
              <a:rPr lang="en-US" dirty="0"/>
              <a:t>, B., Jong, G. de &amp; Bok, M. de (2010b). Accessibility appraisal of integrated land-use/transport policy strategies: more than just adding up travel time savings, DOI: 10.1016/j.trd.2010.04.006. Transp. res. - Part D, (ISSN 1361-9209), 15, 382-393.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9366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</a:t>
            </a: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Graham, </a:t>
            </a:r>
            <a:r>
              <a:rPr lang="fr-FR" dirty="0" err="1" smtClean="0"/>
              <a:t>Brage-Ardao</a:t>
            </a:r>
            <a:r>
              <a:rPr lang="fr-FR" dirty="0" smtClean="0"/>
              <a:t>, Melo 2014 </a:t>
            </a:r>
            <a:r>
              <a:rPr lang="en-US" dirty="0"/>
              <a:t>Quantifying the Economic Development Impacts of Major Transport Infrastructure Projects: A Case Study of High-Speed Rail in Spain Transportation Research Board 93rd Annual </a:t>
            </a:r>
            <a:r>
              <a:rPr lang="en-US" dirty="0" smtClean="0"/>
              <a:t>Meeting</a:t>
            </a:r>
          </a:p>
          <a:p>
            <a:r>
              <a:rPr lang="en-US" dirty="0"/>
              <a:t>Hansen, W. G. (1959). How accessibility shapes land use. Journal of the American Institute of Planners, 25(2), 73-76</a:t>
            </a:r>
            <a:r>
              <a:rPr lang="en-US" dirty="0" smtClean="0"/>
              <a:t>.</a:t>
            </a:r>
          </a:p>
          <a:p>
            <a:r>
              <a:rPr lang="en-US" dirty="0"/>
              <a:t>Kopp A Macroeconomic Productivity Effects of Road Investment – A Reassessment for Western Europe 2007 Report for the 132nd ECMT Round Table: infrastructure investment and economic productivity, Paris</a:t>
            </a:r>
            <a:endParaRPr lang="fr-FR" dirty="0"/>
          </a:p>
          <a:p>
            <a:r>
              <a:rPr lang="en-US" dirty="0"/>
              <a:t>Mackie, P., </a:t>
            </a:r>
            <a:r>
              <a:rPr lang="en-US" dirty="0" err="1"/>
              <a:t>Worsley</a:t>
            </a:r>
            <a:r>
              <a:rPr lang="en-US" dirty="0"/>
              <a:t>, T., &amp; Laird, J. (2014). Appraising Transformational Projects: The Case of the Grand Paris Express. Country-Specific Policy Analysis.</a:t>
            </a:r>
            <a:endParaRPr lang="fr-FR" dirty="0"/>
          </a:p>
          <a:p>
            <a:r>
              <a:rPr lang="fr-FR" dirty="0" err="1"/>
              <a:t>Mejia-Dorantes</a:t>
            </a:r>
            <a:r>
              <a:rPr lang="fr-FR" dirty="0"/>
              <a:t>, L., </a:t>
            </a:r>
            <a:r>
              <a:rPr lang="fr-FR" dirty="0" err="1"/>
              <a:t>Paez</a:t>
            </a:r>
            <a:r>
              <a:rPr lang="fr-FR" dirty="0"/>
              <a:t>, A., &amp; </a:t>
            </a:r>
            <a:r>
              <a:rPr lang="fr-FR" dirty="0" err="1"/>
              <a:t>Vassallo</a:t>
            </a:r>
            <a:r>
              <a:rPr lang="fr-FR" dirty="0"/>
              <a:t>, J. M. (2012). </a:t>
            </a:r>
            <a:r>
              <a:rPr lang="en-US" dirty="0"/>
              <a:t>Transportation infrastructure impacts on firm location: the effect of a new metro line in the suburbs of Madrid. Journal of Transport Geography, 22, 236-250.</a:t>
            </a:r>
            <a:endParaRPr lang="fr-FR" dirty="0"/>
          </a:p>
          <a:p>
            <a:r>
              <a:rPr lang="pt-PT" dirty="0"/>
              <a:t>Melo, P. C., Graham, D. J., &amp; Noland, R. B. (2009). </a:t>
            </a:r>
            <a:r>
              <a:rPr lang="en-US" dirty="0"/>
              <a:t>A meta-analysis of estimates of urban agglomeration economies. Regional science and urban Economics, 39(3), 332-342.</a:t>
            </a:r>
            <a:endParaRPr lang="fr-FR" dirty="0"/>
          </a:p>
          <a:p>
            <a:r>
              <a:rPr lang="en-US" dirty="0" err="1"/>
              <a:t>Melo</a:t>
            </a:r>
            <a:r>
              <a:rPr lang="en-US" dirty="0"/>
              <a:t>, P. C., D. J. Graham and R. </a:t>
            </a:r>
            <a:r>
              <a:rPr lang="en-US" dirty="0" err="1"/>
              <a:t>Brage-Ardao</a:t>
            </a:r>
            <a:r>
              <a:rPr lang="en-US" dirty="0"/>
              <a:t>, 2013. “The productivity of transport infrastructure investment: A meta-analysis of empirical evidence”, Regional Science and Urban Economics, vol. 43 (5), pp. 695-706</a:t>
            </a:r>
            <a:endParaRPr lang="fr-FR" dirty="0"/>
          </a:p>
          <a:p>
            <a:r>
              <a:rPr lang="en-US" dirty="0" err="1"/>
              <a:t>Venables</a:t>
            </a:r>
            <a:r>
              <a:rPr lang="en-US" dirty="0"/>
              <a:t> A.J. et M. </a:t>
            </a:r>
            <a:r>
              <a:rPr lang="en-US" dirty="0" err="1"/>
              <a:t>Gasiorek</a:t>
            </a:r>
            <a:r>
              <a:rPr lang="en-US" dirty="0"/>
              <a:t>, 1999, « The welfare implications of transport improvements in the presence of market failure », Report to the Standing Advisory Committee on Trunk Road Assessment, DETR, </a:t>
            </a:r>
            <a:r>
              <a:rPr lang="en-US" dirty="0" err="1"/>
              <a:t>Londres</a:t>
            </a:r>
            <a:r>
              <a:rPr lang="en-US" dirty="0"/>
              <a:t>.</a:t>
            </a:r>
            <a:endParaRPr lang="fr-FR" dirty="0"/>
          </a:p>
          <a:p>
            <a:r>
              <a:rPr lang="en-US" dirty="0"/>
              <a:t>Vickerman, R. (2007b). Cost-benefit analysis and large-scale infrastructure projects: state of the art and challenges. Environment and Planning B Planning and Design, 34(4), 598.</a:t>
            </a:r>
            <a:endParaRPr lang="fr-FR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23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Interest</a:t>
            </a:r>
            <a:r>
              <a:rPr lang="fr-FR" dirty="0" smtClean="0"/>
              <a:t> and </a:t>
            </a:r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traditional</a:t>
            </a:r>
            <a:r>
              <a:rPr lang="fr-FR" dirty="0" smtClean="0"/>
              <a:t> CBA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 smtClean="0"/>
              <a:t>Interest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unvaluable</a:t>
            </a:r>
            <a:r>
              <a:rPr lang="fr-FR" dirty="0" smtClean="0"/>
              <a:t>):</a:t>
            </a:r>
          </a:p>
          <a:p>
            <a:pPr lvl="1"/>
            <a:r>
              <a:rPr lang="fr-FR" dirty="0" err="1" smtClean="0"/>
              <a:t>Provides</a:t>
            </a:r>
            <a:r>
              <a:rPr lang="fr-FR" dirty="0" smtClean="0"/>
              <a:t> an </a:t>
            </a:r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of the </a:t>
            </a:r>
            <a:r>
              <a:rPr lang="fr-FR" dirty="0" err="1" smtClean="0"/>
              <a:t>interest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to compare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endParaRPr lang="fr-FR" dirty="0" smtClean="0"/>
          </a:p>
          <a:p>
            <a:r>
              <a:rPr lang="fr-FR" dirty="0" smtClean="0"/>
              <a:t>But:</a:t>
            </a:r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the first round of the </a:t>
            </a:r>
            <a:r>
              <a:rPr lang="fr-FR" dirty="0" err="1" smtClean="0"/>
              <a:t>effects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The transport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2"/>
            <a:r>
              <a:rPr lang="fr-FR" dirty="0" smtClean="0"/>
              <a:t>The </a:t>
            </a:r>
            <a:r>
              <a:rPr lang="fr-FR" dirty="0" err="1" smtClean="0"/>
              <a:t>environmental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 to the </a:t>
            </a:r>
            <a:r>
              <a:rPr lang="fr-FR" dirty="0" err="1" smtClean="0"/>
              <a:t>neighbours</a:t>
            </a:r>
            <a:r>
              <a:rPr lang="fr-FR" dirty="0" smtClean="0"/>
              <a:t> of the </a:t>
            </a:r>
            <a:r>
              <a:rPr lang="fr-FR" dirty="0" err="1" smtClean="0"/>
              <a:t>track</a:t>
            </a:r>
            <a:endParaRPr lang="fr-FR" dirty="0" smtClean="0"/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provide</a:t>
            </a:r>
            <a:r>
              <a:rPr lang="fr-FR" dirty="0" smtClean="0"/>
              <a:t> the final </a:t>
            </a:r>
            <a:r>
              <a:rPr lang="fr-FR" dirty="0" err="1" smtClean="0"/>
              <a:t>effects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For instance: the </a:t>
            </a:r>
            <a:r>
              <a:rPr lang="fr-FR" dirty="0" err="1" smtClean="0"/>
              <a:t>reduction</a:t>
            </a:r>
            <a:r>
              <a:rPr lang="fr-FR" dirty="0" smtClean="0"/>
              <a:t> in </a:t>
            </a:r>
            <a:r>
              <a:rPr lang="fr-FR" dirty="0" err="1" smtClean="0"/>
              <a:t>freight</a:t>
            </a:r>
            <a:r>
              <a:rPr lang="fr-FR" dirty="0" smtClean="0"/>
              <a:t> transport  </a:t>
            </a:r>
            <a:r>
              <a:rPr lang="fr-FR" dirty="0" err="1" smtClean="0"/>
              <a:t>costs</a:t>
            </a:r>
            <a:r>
              <a:rPr lang="fr-FR" dirty="0" smtClean="0"/>
              <a:t> are </a:t>
            </a:r>
            <a:r>
              <a:rPr lang="fr-FR" dirty="0" err="1" smtClean="0"/>
              <a:t>passed</a:t>
            </a:r>
            <a:r>
              <a:rPr lang="fr-FR" dirty="0" smtClean="0"/>
              <a:t> on to the final </a:t>
            </a:r>
            <a:r>
              <a:rPr lang="fr-FR" dirty="0" err="1" smtClean="0"/>
              <a:t>consumers</a:t>
            </a:r>
            <a:endParaRPr lang="fr-FR" dirty="0" smtClean="0"/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break-down of the </a:t>
            </a:r>
            <a:r>
              <a:rPr lang="fr-FR" dirty="0" err="1" smtClean="0"/>
              <a:t>effects</a:t>
            </a:r>
            <a:endParaRPr lang="fr-FR" dirty="0" smtClean="0"/>
          </a:p>
          <a:p>
            <a:pPr lvl="2"/>
            <a:r>
              <a:rPr lang="fr-FR" dirty="0" err="1" smtClean="0"/>
              <a:t>Especially</a:t>
            </a:r>
            <a:r>
              <a:rPr lang="fr-FR" dirty="0" smtClean="0"/>
              <a:t> no indication on the </a:t>
            </a:r>
            <a:r>
              <a:rPr lang="fr-FR" dirty="0" err="1" smtClean="0"/>
              <a:t>consequences</a:t>
            </a:r>
            <a:r>
              <a:rPr lang="fr-FR" dirty="0" smtClean="0"/>
              <a:t> in </a:t>
            </a:r>
            <a:r>
              <a:rPr lang="fr-FR" dirty="0" err="1" smtClean="0"/>
              <a:t>terms</a:t>
            </a:r>
            <a:r>
              <a:rPr lang="fr-FR" dirty="0" smtClean="0"/>
              <a:t> of </a:t>
            </a:r>
            <a:r>
              <a:rPr lang="fr-FR" dirty="0" smtClean="0"/>
              <a:t>location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interest</a:t>
            </a:r>
            <a:r>
              <a:rPr lang="fr-FR" dirty="0" smtClean="0"/>
              <a:t>: the location </a:t>
            </a:r>
            <a:r>
              <a:rPr lang="fr-FR" dirty="0" err="1" smtClean="0"/>
              <a:t>effects</a:t>
            </a:r>
            <a:r>
              <a:rPr lang="fr-FR" dirty="0" smtClean="0"/>
              <a:t> and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economic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 smtClean="0"/>
          </a:p>
          <a:p>
            <a:r>
              <a:rPr lang="fr-FR" dirty="0"/>
              <a:t>The sources of </a:t>
            </a:r>
            <a:r>
              <a:rPr lang="fr-FR" dirty="0" err="1"/>
              <a:t>knowledge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Economics </a:t>
            </a:r>
            <a:r>
              <a:rPr lang="fr-FR" dirty="0" err="1"/>
              <a:t>Analysis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Statisticel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endParaRPr lang="fr-FR" dirty="0"/>
          </a:p>
          <a:p>
            <a:pPr lvl="1"/>
            <a:r>
              <a:rPr lang="fr-FR" dirty="0" err="1" smtClean="0"/>
              <a:t>Results</a:t>
            </a:r>
            <a:r>
              <a:rPr lang="fr-FR" dirty="0" smtClean="0"/>
              <a:t> of </a:t>
            </a:r>
            <a:r>
              <a:rPr lang="fr-FR" dirty="0" err="1" smtClean="0"/>
              <a:t>modeling</a:t>
            </a:r>
            <a:r>
              <a:rPr lang="fr-FR" dirty="0" smtClean="0"/>
              <a:t> exercices</a:t>
            </a:r>
            <a:endParaRPr lang="fr-FR" dirty="0"/>
          </a:p>
          <a:p>
            <a:pPr lvl="1"/>
            <a:r>
              <a:rPr lang="fr-FR" dirty="0"/>
              <a:t>Ex post observations, case </a:t>
            </a:r>
            <a:r>
              <a:rPr lang="fr-FR" dirty="0" err="1"/>
              <a:t>studies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246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universal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: </a:t>
            </a:r>
            <a:r>
              <a:rPr lang="fr-FR" dirty="0" err="1" smtClean="0"/>
              <a:t>accessibility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Accessibility</a:t>
            </a:r>
            <a:r>
              <a:rPr lang="fr-FR" dirty="0" smtClean="0"/>
              <a:t>: an index </a:t>
            </a:r>
            <a:r>
              <a:rPr lang="fr-FR" dirty="0" err="1" smtClean="0"/>
              <a:t>showing</a:t>
            </a:r>
            <a:r>
              <a:rPr lang="fr-FR" dirty="0" smtClean="0"/>
              <a:t> how close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from</a:t>
            </a:r>
            <a:r>
              <a:rPr lang="fr-FR" dirty="0" smtClean="0"/>
              <a:t> the « </a:t>
            </a:r>
            <a:r>
              <a:rPr lang="fr-FR" dirty="0" err="1" smtClean="0"/>
              <a:t>rest</a:t>
            </a:r>
            <a:r>
              <a:rPr lang="fr-FR" dirty="0" smtClean="0"/>
              <a:t> of the world »:</a:t>
            </a:r>
          </a:p>
          <a:p>
            <a:pPr lvl="1"/>
            <a:r>
              <a:rPr lang="fr-FR" dirty="0" err="1" smtClean="0"/>
              <a:t>Depends</a:t>
            </a:r>
            <a:r>
              <a:rPr lang="fr-FR" dirty="0" smtClean="0"/>
              <a:t> on the size of </a:t>
            </a:r>
            <a:r>
              <a:rPr lang="fr-FR" dirty="0" err="1" smtClean="0"/>
              <a:t>nodes</a:t>
            </a:r>
            <a:r>
              <a:rPr lang="fr-FR" dirty="0" smtClean="0"/>
              <a:t> 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 smtClean="0"/>
          </a:p>
          <a:p>
            <a:pPr lvl="1"/>
            <a:r>
              <a:rPr lang="fr-FR" dirty="0" err="1" smtClean="0"/>
              <a:t>Weighted</a:t>
            </a:r>
            <a:r>
              <a:rPr lang="fr-FR" dirty="0" smtClean="0"/>
              <a:t> by the « distance » (</a:t>
            </a:r>
            <a:r>
              <a:rPr lang="fr-FR" dirty="0" err="1" smtClean="0"/>
              <a:t>cost</a:t>
            </a:r>
            <a:r>
              <a:rPr lang="fr-FR" dirty="0" smtClean="0"/>
              <a:t>, time, ..)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and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r>
              <a:rPr lang="fr-FR" dirty="0" smtClean="0"/>
              <a:t>A formula: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 j has a size </a:t>
            </a:r>
            <a:r>
              <a:rPr lang="fr-FR" dirty="0" err="1" smtClean="0"/>
              <a:t>Wj</a:t>
            </a:r>
            <a:r>
              <a:rPr lang="fr-FR" dirty="0" smtClean="0"/>
              <a:t> (for instance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wealth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And </a:t>
            </a:r>
            <a:r>
              <a:rPr lang="fr-FR" dirty="0" err="1" smtClean="0"/>
              <a:t>is</a:t>
            </a:r>
            <a:r>
              <a:rPr lang="fr-FR" dirty="0" smtClean="0"/>
              <a:t> distant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by transport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Cj</a:t>
            </a:r>
            <a:endParaRPr lang="fr-FR" dirty="0" smtClean="0"/>
          </a:p>
          <a:p>
            <a:pPr lvl="1"/>
            <a:r>
              <a:rPr lang="fr-FR" dirty="0" smtClean="0"/>
              <a:t>An </a:t>
            </a:r>
            <a:r>
              <a:rPr lang="fr-FR" dirty="0" err="1" smtClean="0"/>
              <a:t>accessibility</a:t>
            </a:r>
            <a:r>
              <a:rPr lang="fr-FR" dirty="0" smtClean="0"/>
              <a:t> index </a:t>
            </a:r>
            <a:r>
              <a:rPr lang="fr-FR" dirty="0" err="1" smtClean="0"/>
              <a:t>is</a:t>
            </a:r>
            <a:r>
              <a:rPr lang="fr-FR" dirty="0" smtClean="0"/>
              <a:t> for instance: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weighted</a:t>
            </a:r>
            <a:r>
              <a:rPr lang="fr-FR" dirty="0" smtClean="0"/>
              <a:t> </a:t>
            </a:r>
            <a:r>
              <a:rPr lang="fr-FR" dirty="0" err="1" smtClean="0"/>
              <a:t>proportionally</a:t>
            </a:r>
            <a:r>
              <a:rPr lang="fr-FR" dirty="0" smtClean="0"/>
              <a:t> to </a:t>
            </a:r>
            <a:r>
              <a:rPr lang="fr-FR" dirty="0" err="1" smtClean="0"/>
              <a:t>its</a:t>
            </a:r>
            <a:r>
              <a:rPr lang="fr-FR" dirty="0" smtClean="0"/>
              <a:t> size and </a:t>
            </a:r>
            <a:r>
              <a:rPr lang="fr-FR" dirty="0" err="1" smtClean="0"/>
              <a:t>inversfely</a:t>
            </a:r>
            <a:r>
              <a:rPr lang="fr-FR" dirty="0" smtClean="0"/>
              <a:t> to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farness</a:t>
            </a:r>
            <a:endParaRPr lang="fr-FR" dirty="0"/>
          </a:p>
          <a:p>
            <a:r>
              <a:rPr lang="fr-FR" dirty="0" smtClean="0"/>
              <a:t>It shows how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located</a:t>
            </a:r>
            <a:r>
              <a:rPr lang="fr-FR" dirty="0" smtClean="0"/>
              <a:t> vis-à-vis the </a:t>
            </a:r>
            <a:r>
              <a:rPr lang="fr-FR" dirty="0" err="1" smtClean="0"/>
              <a:t>markets</a:t>
            </a:r>
            <a:r>
              <a:rPr lang="fr-FR" dirty="0" smtClean="0"/>
              <a:t> or the </a:t>
            </a:r>
            <a:r>
              <a:rPr lang="fr-FR" dirty="0" err="1" smtClean="0"/>
              <a:t>settlements</a:t>
            </a:r>
            <a:r>
              <a:rPr lang="fr-FR" dirty="0" smtClean="0"/>
              <a:t> or the </a:t>
            </a:r>
            <a:r>
              <a:rPr lang="fr-FR" dirty="0" err="1" smtClean="0"/>
              <a:t>employments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29883"/>
              </p:ext>
            </p:extLst>
          </p:nvPr>
        </p:nvGraphicFramePr>
        <p:xfrm>
          <a:off x="8328248" y="3501009"/>
          <a:ext cx="1584176" cy="106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698400" imgH="469800" progId="Equation.DSMT4">
                  <p:embed/>
                </p:oleObj>
              </mc:Choice>
              <mc:Fallback>
                <p:oleObj name="Equation" r:id="rId3" imgW="698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8248" y="3501009"/>
                        <a:ext cx="1584176" cy="106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93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universal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: </a:t>
            </a:r>
            <a:r>
              <a:rPr lang="fr-FR" dirty="0" err="1"/>
              <a:t>accessibility</a:t>
            </a:r>
            <a:endParaRPr lang="fr-FR" dirty="0"/>
          </a:p>
        </p:txBody>
      </p:sp>
      <p:graphicFrame>
        <p:nvGraphicFramePr>
          <p:cNvPr id="22" name="Espace réservé du contenu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97698"/>
              </p:ext>
            </p:extLst>
          </p:nvPr>
        </p:nvGraphicFramePr>
        <p:xfrm>
          <a:off x="5841355" y="4259848"/>
          <a:ext cx="1357362" cy="913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698400" imgH="469800" progId="Equation.DSMT4">
                  <p:embed/>
                </p:oleObj>
              </mc:Choice>
              <mc:Fallback>
                <p:oleObj name="Equation" r:id="rId3" imgW="698400" imgH="469800" progId="Equation.DSMT4">
                  <p:embed/>
                  <p:pic>
                    <p:nvPicPr>
                      <p:cNvPr id="0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355" y="4259848"/>
                        <a:ext cx="1357362" cy="913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Forme libre 6"/>
          <p:cNvSpPr/>
          <p:nvPr/>
        </p:nvSpPr>
        <p:spPr>
          <a:xfrm>
            <a:off x="5252368" y="5661499"/>
            <a:ext cx="768485" cy="350195"/>
          </a:xfrm>
          <a:custGeom>
            <a:avLst/>
            <a:gdLst>
              <a:gd name="connsiteX0" fmla="*/ 0 w 768485"/>
              <a:gd name="connsiteY0" fmla="*/ 262647 h 350195"/>
              <a:gd name="connsiteX1" fmla="*/ 0 w 768485"/>
              <a:gd name="connsiteY1" fmla="*/ 262647 h 350195"/>
              <a:gd name="connsiteX2" fmla="*/ 58366 w 768485"/>
              <a:gd name="connsiteY2" fmla="*/ 194553 h 350195"/>
              <a:gd name="connsiteX3" fmla="*/ 155643 w 768485"/>
              <a:gd name="connsiteY3" fmla="*/ 136187 h 350195"/>
              <a:gd name="connsiteX4" fmla="*/ 184826 w 768485"/>
              <a:gd name="connsiteY4" fmla="*/ 126459 h 350195"/>
              <a:gd name="connsiteX5" fmla="*/ 223736 w 768485"/>
              <a:gd name="connsiteY5" fmla="*/ 107004 h 350195"/>
              <a:gd name="connsiteX6" fmla="*/ 272375 w 768485"/>
              <a:gd name="connsiteY6" fmla="*/ 77821 h 350195"/>
              <a:gd name="connsiteX7" fmla="*/ 311285 w 768485"/>
              <a:gd name="connsiteY7" fmla="*/ 68093 h 350195"/>
              <a:gd name="connsiteX8" fmla="*/ 379379 w 768485"/>
              <a:gd name="connsiteY8" fmla="*/ 38910 h 350195"/>
              <a:gd name="connsiteX9" fmla="*/ 408562 w 768485"/>
              <a:gd name="connsiteY9" fmla="*/ 19455 h 350195"/>
              <a:gd name="connsiteX10" fmla="*/ 466928 w 768485"/>
              <a:gd name="connsiteY10" fmla="*/ 0 h 350195"/>
              <a:gd name="connsiteX11" fmla="*/ 651753 w 768485"/>
              <a:gd name="connsiteY11" fmla="*/ 9727 h 350195"/>
              <a:gd name="connsiteX12" fmla="*/ 710119 w 768485"/>
              <a:gd name="connsiteY12" fmla="*/ 48638 h 350195"/>
              <a:gd name="connsiteX13" fmla="*/ 749030 w 768485"/>
              <a:gd name="connsiteY13" fmla="*/ 107004 h 350195"/>
              <a:gd name="connsiteX14" fmla="*/ 768485 w 768485"/>
              <a:gd name="connsiteY14" fmla="*/ 136187 h 350195"/>
              <a:gd name="connsiteX15" fmla="*/ 758758 w 768485"/>
              <a:gd name="connsiteY15" fmla="*/ 204281 h 350195"/>
              <a:gd name="connsiteX16" fmla="*/ 729575 w 768485"/>
              <a:gd name="connsiteY16" fmla="*/ 214008 h 350195"/>
              <a:gd name="connsiteX17" fmla="*/ 603115 w 768485"/>
              <a:gd name="connsiteY17" fmla="*/ 223736 h 350195"/>
              <a:gd name="connsiteX18" fmla="*/ 535021 w 768485"/>
              <a:gd name="connsiteY18" fmla="*/ 301557 h 350195"/>
              <a:gd name="connsiteX19" fmla="*/ 505838 w 768485"/>
              <a:gd name="connsiteY19" fmla="*/ 311285 h 350195"/>
              <a:gd name="connsiteX20" fmla="*/ 476655 w 768485"/>
              <a:gd name="connsiteY20" fmla="*/ 330740 h 350195"/>
              <a:gd name="connsiteX21" fmla="*/ 398834 w 768485"/>
              <a:gd name="connsiteY21" fmla="*/ 350195 h 350195"/>
              <a:gd name="connsiteX22" fmla="*/ 223736 w 768485"/>
              <a:gd name="connsiteY22" fmla="*/ 340468 h 350195"/>
              <a:gd name="connsiteX23" fmla="*/ 107004 w 768485"/>
              <a:gd name="connsiteY23" fmla="*/ 282102 h 350195"/>
              <a:gd name="connsiteX24" fmla="*/ 68094 w 768485"/>
              <a:gd name="connsiteY24" fmla="*/ 262647 h 350195"/>
              <a:gd name="connsiteX25" fmla="*/ 0 w 768485"/>
              <a:gd name="connsiteY25" fmla="*/ 262647 h 3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8485" h="350195">
                <a:moveTo>
                  <a:pt x="0" y="262647"/>
                </a:moveTo>
                <a:lnTo>
                  <a:pt x="0" y="262647"/>
                </a:lnTo>
                <a:cubicBezTo>
                  <a:pt x="19455" y="239949"/>
                  <a:pt x="36329" y="214754"/>
                  <a:pt x="58366" y="194553"/>
                </a:cubicBezTo>
                <a:cubicBezTo>
                  <a:pt x="78609" y="175997"/>
                  <a:pt x="126944" y="148487"/>
                  <a:pt x="155643" y="136187"/>
                </a:cubicBezTo>
                <a:cubicBezTo>
                  <a:pt x="165068" y="132148"/>
                  <a:pt x="175401" y="130498"/>
                  <a:pt x="184826" y="126459"/>
                </a:cubicBezTo>
                <a:cubicBezTo>
                  <a:pt x="198154" y="120747"/>
                  <a:pt x="211060" y="114046"/>
                  <a:pt x="223736" y="107004"/>
                </a:cubicBezTo>
                <a:cubicBezTo>
                  <a:pt x="240264" y="97822"/>
                  <a:pt x="255097" y="85500"/>
                  <a:pt x="272375" y="77821"/>
                </a:cubicBezTo>
                <a:cubicBezTo>
                  <a:pt x="284592" y="72391"/>
                  <a:pt x="298315" y="71336"/>
                  <a:pt x="311285" y="68093"/>
                </a:cubicBezTo>
                <a:cubicBezTo>
                  <a:pt x="384550" y="19250"/>
                  <a:pt x="291436" y="76599"/>
                  <a:pt x="379379" y="38910"/>
                </a:cubicBezTo>
                <a:cubicBezTo>
                  <a:pt x="390125" y="34305"/>
                  <a:pt x="397878" y="24203"/>
                  <a:pt x="408562" y="19455"/>
                </a:cubicBezTo>
                <a:cubicBezTo>
                  <a:pt x="427302" y="11126"/>
                  <a:pt x="466928" y="0"/>
                  <a:pt x="466928" y="0"/>
                </a:cubicBezTo>
                <a:cubicBezTo>
                  <a:pt x="528536" y="3242"/>
                  <a:pt x="591257" y="-2372"/>
                  <a:pt x="651753" y="9727"/>
                </a:cubicBezTo>
                <a:cubicBezTo>
                  <a:pt x="674681" y="14313"/>
                  <a:pt x="710119" y="48638"/>
                  <a:pt x="710119" y="48638"/>
                </a:cubicBezTo>
                <a:lnTo>
                  <a:pt x="749030" y="107004"/>
                </a:lnTo>
                <a:lnTo>
                  <a:pt x="768485" y="136187"/>
                </a:lnTo>
                <a:cubicBezTo>
                  <a:pt x="765243" y="158885"/>
                  <a:pt x="769012" y="183773"/>
                  <a:pt x="758758" y="204281"/>
                </a:cubicBezTo>
                <a:cubicBezTo>
                  <a:pt x="754172" y="213452"/>
                  <a:pt x="739750" y="212736"/>
                  <a:pt x="729575" y="214008"/>
                </a:cubicBezTo>
                <a:cubicBezTo>
                  <a:pt x="687624" y="219252"/>
                  <a:pt x="645268" y="220493"/>
                  <a:pt x="603115" y="223736"/>
                </a:cubicBezTo>
                <a:cubicBezTo>
                  <a:pt x="570942" y="271997"/>
                  <a:pt x="591927" y="244652"/>
                  <a:pt x="535021" y="301557"/>
                </a:cubicBezTo>
                <a:cubicBezTo>
                  <a:pt x="527770" y="308808"/>
                  <a:pt x="515009" y="306699"/>
                  <a:pt x="505838" y="311285"/>
                </a:cubicBezTo>
                <a:cubicBezTo>
                  <a:pt x="495381" y="316513"/>
                  <a:pt x="487642" y="326745"/>
                  <a:pt x="476655" y="330740"/>
                </a:cubicBezTo>
                <a:cubicBezTo>
                  <a:pt x="451526" y="339878"/>
                  <a:pt x="398834" y="350195"/>
                  <a:pt x="398834" y="350195"/>
                </a:cubicBezTo>
                <a:cubicBezTo>
                  <a:pt x="340468" y="346953"/>
                  <a:pt x="281741" y="347719"/>
                  <a:pt x="223736" y="340468"/>
                </a:cubicBezTo>
                <a:cubicBezTo>
                  <a:pt x="117898" y="327238"/>
                  <a:pt x="211268" y="316858"/>
                  <a:pt x="107004" y="282102"/>
                </a:cubicBezTo>
                <a:cubicBezTo>
                  <a:pt x="73471" y="270924"/>
                  <a:pt x="85072" y="279625"/>
                  <a:pt x="68094" y="262647"/>
                </a:cubicBezTo>
                <a:lnTo>
                  <a:pt x="0" y="2626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W2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033736" y="3832698"/>
            <a:ext cx="817704" cy="612842"/>
          </a:xfrm>
          <a:custGeom>
            <a:avLst/>
            <a:gdLst>
              <a:gd name="connsiteX0" fmla="*/ 38911 w 817704"/>
              <a:gd name="connsiteY0" fmla="*/ 311285 h 612842"/>
              <a:gd name="connsiteX1" fmla="*/ 38911 w 817704"/>
              <a:gd name="connsiteY1" fmla="*/ 311285 h 612842"/>
              <a:gd name="connsiteX2" fmla="*/ 87549 w 817704"/>
              <a:gd name="connsiteY2" fmla="*/ 233464 h 612842"/>
              <a:gd name="connsiteX3" fmla="*/ 126460 w 817704"/>
              <a:gd name="connsiteY3" fmla="*/ 165370 h 612842"/>
              <a:gd name="connsiteX4" fmla="*/ 175098 w 817704"/>
              <a:gd name="connsiteY4" fmla="*/ 97276 h 612842"/>
              <a:gd name="connsiteX5" fmla="*/ 194553 w 817704"/>
              <a:gd name="connsiteY5" fmla="*/ 68093 h 612842"/>
              <a:gd name="connsiteX6" fmla="*/ 272375 w 817704"/>
              <a:gd name="connsiteY6" fmla="*/ 0 h 612842"/>
              <a:gd name="connsiteX7" fmla="*/ 505838 w 817704"/>
              <a:gd name="connsiteY7" fmla="*/ 9728 h 612842"/>
              <a:gd name="connsiteX8" fmla="*/ 535021 w 817704"/>
              <a:gd name="connsiteY8" fmla="*/ 19455 h 612842"/>
              <a:gd name="connsiteX9" fmla="*/ 573932 w 817704"/>
              <a:gd name="connsiteY9" fmla="*/ 29183 h 612842"/>
              <a:gd name="connsiteX10" fmla="*/ 661481 w 817704"/>
              <a:gd name="connsiteY10" fmla="*/ 58366 h 612842"/>
              <a:gd name="connsiteX11" fmla="*/ 690664 w 817704"/>
              <a:gd name="connsiteY11" fmla="*/ 77821 h 612842"/>
              <a:gd name="connsiteX12" fmla="*/ 719847 w 817704"/>
              <a:gd name="connsiteY12" fmla="*/ 87549 h 612842"/>
              <a:gd name="connsiteX13" fmla="*/ 787941 w 817704"/>
              <a:gd name="connsiteY13" fmla="*/ 175098 h 612842"/>
              <a:gd name="connsiteX14" fmla="*/ 807396 w 817704"/>
              <a:gd name="connsiteY14" fmla="*/ 233464 h 612842"/>
              <a:gd name="connsiteX15" fmla="*/ 797668 w 817704"/>
              <a:gd name="connsiteY15" fmla="*/ 476655 h 612842"/>
              <a:gd name="connsiteX16" fmla="*/ 787941 w 817704"/>
              <a:gd name="connsiteY16" fmla="*/ 505838 h 612842"/>
              <a:gd name="connsiteX17" fmla="*/ 768485 w 817704"/>
              <a:gd name="connsiteY17" fmla="*/ 535021 h 612842"/>
              <a:gd name="connsiteX18" fmla="*/ 739302 w 817704"/>
              <a:gd name="connsiteY18" fmla="*/ 593387 h 612842"/>
              <a:gd name="connsiteX19" fmla="*/ 710119 w 817704"/>
              <a:gd name="connsiteY19" fmla="*/ 612842 h 612842"/>
              <a:gd name="connsiteX20" fmla="*/ 476655 w 817704"/>
              <a:gd name="connsiteY20" fmla="*/ 564204 h 612842"/>
              <a:gd name="connsiteX21" fmla="*/ 437745 w 817704"/>
              <a:gd name="connsiteY21" fmla="*/ 535021 h 612842"/>
              <a:gd name="connsiteX22" fmla="*/ 379379 w 817704"/>
              <a:gd name="connsiteY22" fmla="*/ 515566 h 612842"/>
              <a:gd name="connsiteX23" fmla="*/ 350196 w 817704"/>
              <a:gd name="connsiteY23" fmla="*/ 496111 h 612842"/>
              <a:gd name="connsiteX24" fmla="*/ 330741 w 817704"/>
              <a:gd name="connsiteY24" fmla="*/ 476655 h 612842"/>
              <a:gd name="connsiteX25" fmla="*/ 301558 w 817704"/>
              <a:gd name="connsiteY25" fmla="*/ 466928 h 612842"/>
              <a:gd name="connsiteX26" fmla="*/ 155643 w 817704"/>
              <a:gd name="connsiteY26" fmla="*/ 437745 h 612842"/>
              <a:gd name="connsiteX27" fmla="*/ 97277 w 817704"/>
              <a:gd name="connsiteY27" fmla="*/ 418289 h 612842"/>
              <a:gd name="connsiteX28" fmla="*/ 58366 w 817704"/>
              <a:gd name="connsiteY28" fmla="*/ 408562 h 612842"/>
              <a:gd name="connsiteX29" fmla="*/ 29183 w 817704"/>
              <a:gd name="connsiteY29" fmla="*/ 398834 h 612842"/>
              <a:gd name="connsiteX30" fmla="*/ 0 w 817704"/>
              <a:gd name="connsiteY30" fmla="*/ 379379 h 612842"/>
              <a:gd name="connsiteX31" fmla="*/ 0 w 817704"/>
              <a:gd name="connsiteY31" fmla="*/ 379379 h 612842"/>
              <a:gd name="connsiteX32" fmla="*/ 87549 w 817704"/>
              <a:gd name="connsiteY32" fmla="*/ 369651 h 612842"/>
              <a:gd name="connsiteX33" fmla="*/ 38911 w 817704"/>
              <a:gd name="connsiteY33" fmla="*/ 311285 h 61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7704" h="612842">
                <a:moveTo>
                  <a:pt x="38911" y="311285"/>
                </a:moveTo>
                <a:lnTo>
                  <a:pt x="38911" y="311285"/>
                </a:lnTo>
                <a:cubicBezTo>
                  <a:pt x="55124" y="285345"/>
                  <a:pt x="72136" y="259887"/>
                  <a:pt x="87549" y="233464"/>
                </a:cubicBezTo>
                <a:cubicBezTo>
                  <a:pt x="145137" y="134741"/>
                  <a:pt x="72431" y="246410"/>
                  <a:pt x="126460" y="165370"/>
                </a:cubicBezTo>
                <a:cubicBezTo>
                  <a:pt x="150588" y="92981"/>
                  <a:pt x="113550" y="189599"/>
                  <a:pt x="175098" y="97276"/>
                </a:cubicBezTo>
                <a:cubicBezTo>
                  <a:pt x="181583" y="87548"/>
                  <a:pt x="186854" y="76891"/>
                  <a:pt x="194553" y="68093"/>
                </a:cubicBezTo>
                <a:cubicBezTo>
                  <a:pt x="234386" y="22570"/>
                  <a:pt x="232820" y="26370"/>
                  <a:pt x="272375" y="0"/>
                </a:cubicBezTo>
                <a:cubicBezTo>
                  <a:pt x="350196" y="3243"/>
                  <a:pt x="428162" y="3974"/>
                  <a:pt x="505838" y="9728"/>
                </a:cubicBezTo>
                <a:cubicBezTo>
                  <a:pt x="516064" y="10485"/>
                  <a:pt x="525162" y="16638"/>
                  <a:pt x="535021" y="19455"/>
                </a:cubicBezTo>
                <a:cubicBezTo>
                  <a:pt x="547876" y="23128"/>
                  <a:pt x="561126" y="25341"/>
                  <a:pt x="573932" y="29183"/>
                </a:cubicBezTo>
                <a:cubicBezTo>
                  <a:pt x="573967" y="29193"/>
                  <a:pt x="646872" y="53496"/>
                  <a:pt x="661481" y="58366"/>
                </a:cubicBezTo>
                <a:cubicBezTo>
                  <a:pt x="672572" y="62063"/>
                  <a:pt x="680207" y="72593"/>
                  <a:pt x="690664" y="77821"/>
                </a:cubicBezTo>
                <a:cubicBezTo>
                  <a:pt x="699835" y="82407"/>
                  <a:pt x="710119" y="84306"/>
                  <a:pt x="719847" y="87549"/>
                </a:cubicBezTo>
                <a:cubicBezTo>
                  <a:pt x="766389" y="157361"/>
                  <a:pt x="742224" y="129381"/>
                  <a:pt x="787941" y="175098"/>
                </a:cubicBezTo>
                <a:lnTo>
                  <a:pt x="807396" y="233464"/>
                </a:lnTo>
                <a:cubicBezTo>
                  <a:pt x="833051" y="310429"/>
                  <a:pt x="803448" y="395733"/>
                  <a:pt x="797668" y="476655"/>
                </a:cubicBezTo>
                <a:cubicBezTo>
                  <a:pt x="796937" y="486883"/>
                  <a:pt x="792527" y="496667"/>
                  <a:pt x="787941" y="505838"/>
                </a:cubicBezTo>
                <a:cubicBezTo>
                  <a:pt x="782712" y="516295"/>
                  <a:pt x="774970" y="525293"/>
                  <a:pt x="768485" y="535021"/>
                </a:cubicBezTo>
                <a:cubicBezTo>
                  <a:pt x="760573" y="558758"/>
                  <a:pt x="758161" y="574528"/>
                  <a:pt x="739302" y="593387"/>
                </a:cubicBezTo>
                <a:cubicBezTo>
                  <a:pt x="731035" y="601654"/>
                  <a:pt x="719847" y="606357"/>
                  <a:pt x="710119" y="612842"/>
                </a:cubicBezTo>
                <a:cubicBezTo>
                  <a:pt x="525531" y="601306"/>
                  <a:pt x="600971" y="626362"/>
                  <a:pt x="476655" y="564204"/>
                </a:cubicBezTo>
                <a:cubicBezTo>
                  <a:pt x="462154" y="556954"/>
                  <a:pt x="452246" y="542271"/>
                  <a:pt x="437745" y="535021"/>
                </a:cubicBezTo>
                <a:cubicBezTo>
                  <a:pt x="419402" y="525850"/>
                  <a:pt x="379379" y="515566"/>
                  <a:pt x="379379" y="515566"/>
                </a:cubicBezTo>
                <a:cubicBezTo>
                  <a:pt x="369651" y="509081"/>
                  <a:pt x="359325" y="503414"/>
                  <a:pt x="350196" y="496111"/>
                </a:cubicBezTo>
                <a:cubicBezTo>
                  <a:pt x="343034" y="490382"/>
                  <a:pt x="338605" y="481374"/>
                  <a:pt x="330741" y="476655"/>
                </a:cubicBezTo>
                <a:cubicBezTo>
                  <a:pt x="321948" y="471379"/>
                  <a:pt x="311584" y="469076"/>
                  <a:pt x="301558" y="466928"/>
                </a:cubicBezTo>
                <a:cubicBezTo>
                  <a:pt x="253109" y="456546"/>
                  <a:pt x="203279" y="452036"/>
                  <a:pt x="155643" y="437745"/>
                </a:cubicBezTo>
                <a:cubicBezTo>
                  <a:pt x="136000" y="431852"/>
                  <a:pt x="117173" y="423263"/>
                  <a:pt x="97277" y="418289"/>
                </a:cubicBezTo>
                <a:cubicBezTo>
                  <a:pt x="84307" y="415047"/>
                  <a:pt x="71221" y="412235"/>
                  <a:pt x="58366" y="408562"/>
                </a:cubicBezTo>
                <a:cubicBezTo>
                  <a:pt x="48507" y="405745"/>
                  <a:pt x="38354" y="403420"/>
                  <a:pt x="29183" y="398834"/>
                </a:cubicBezTo>
                <a:cubicBezTo>
                  <a:pt x="18726" y="393606"/>
                  <a:pt x="0" y="379379"/>
                  <a:pt x="0" y="379379"/>
                </a:cubicBezTo>
                <a:lnTo>
                  <a:pt x="0" y="379379"/>
                </a:lnTo>
                <a:lnTo>
                  <a:pt x="87549" y="369651"/>
                </a:lnTo>
                <a:lnTo>
                  <a:pt x="38911" y="3112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W4</a:t>
            </a:r>
          </a:p>
        </p:txBody>
      </p:sp>
      <p:sp>
        <p:nvSpPr>
          <p:cNvPr id="9" name="Forme libre 8"/>
          <p:cNvSpPr/>
          <p:nvPr/>
        </p:nvSpPr>
        <p:spPr>
          <a:xfrm>
            <a:off x="7545421" y="4931924"/>
            <a:ext cx="807396" cy="729575"/>
          </a:xfrm>
          <a:custGeom>
            <a:avLst/>
            <a:gdLst>
              <a:gd name="connsiteX0" fmla="*/ 700392 w 807396"/>
              <a:gd name="connsiteY0" fmla="*/ 282103 h 729575"/>
              <a:gd name="connsiteX1" fmla="*/ 700392 w 807396"/>
              <a:gd name="connsiteY1" fmla="*/ 282103 h 729575"/>
              <a:gd name="connsiteX2" fmla="*/ 642026 w 807396"/>
              <a:gd name="connsiteY2" fmla="*/ 214009 h 729575"/>
              <a:gd name="connsiteX3" fmla="*/ 603115 w 807396"/>
              <a:gd name="connsiteY3" fmla="*/ 194554 h 729575"/>
              <a:gd name="connsiteX4" fmla="*/ 544749 w 807396"/>
              <a:gd name="connsiteY4" fmla="*/ 165371 h 729575"/>
              <a:gd name="connsiteX5" fmla="*/ 428017 w 807396"/>
              <a:gd name="connsiteY5" fmla="*/ 97277 h 729575"/>
              <a:gd name="connsiteX6" fmla="*/ 398834 w 807396"/>
              <a:gd name="connsiteY6" fmla="*/ 77822 h 729575"/>
              <a:gd name="connsiteX7" fmla="*/ 350196 w 807396"/>
              <a:gd name="connsiteY7" fmla="*/ 58366 h 729575"/>
              <a:gd name="connsiteX8" fmla="*/ 311285 w 807396"/>
              <a:gd name="connsiteY8" fmla="*/ 38911 h 729575"/>
              <a:gd name="connsiteX9" fmla="*/ 233464 w 807396"/>
              <a:gd name="connsiteY9" fmla="*/ 19456 h 729575"/>
              <a:gd name="connsiteX10" fmla="*/ 175098 w 807396"/>
              <a:gd name="connsiteY10" fmla="*/ 0 h 729575"/>
              <a:gd name="connsiteX11" fmla="*/ 87549 w 807396"/>
              <a:gd name="connsiteY11" fmla="*/ 9728 h 729575"/>
              <a:gd name="connsiteX12" fmla="*/ 77822 w 807396"/>
              <a:gd name="connsiteY12" fmla="*/ 38911 h 729575"/>
              <a:gd name="connsiteX13" fmla="*/ 68094 w 807396"/>
              <a:gd name="connsiteY13" fmla="*/ 107005 h 729575"/>
              <a:gd name="connsiteX14" fmla="*/ 48639 w 807396"/>
              <a:gd name="connsiteY14" fmla="*/ 136188 h 729575"/>
              <a:gd name="connsiteX15" fmla="*/ 38911 w 807396"/>
              <a:gd name="connsiteY15" fmla="*/ 165371 h 729575"/>
              <a:gd name="connsiteX16" fmla="*/ 9728 w 807396"/>
              <a:gd name="connsiteY16" fmla="*/ 262647 h 729575"/>
              <a:gd name="connsiteX17" fmla="*/ 0 w 807396"/>
              <a:gd name="connsiteY17" fmla="*/ 291830 h 729575"/>
              <a:gd name="connsiteX18" fmla="*/ 9728 w 807396"/>
              <a:gd name="connsiteY18" fmla="*/ 428017 h 729575"/>
              <a:gd name="connsiteX19" fmla="*/ 29183 w 807396"/>
              <a:gd name="connsiteY19" fmla="*/ 466928 h 729575"/>
              <a:gd name="connsiteX20" fmla="*/ 77822 w 807396"/>
              <a:gd name="connsiteY20" fmla="*/ 535022 h 729575"/>
              <a:gd name="connsiteX21" fmla="*/ 116732 w 807396"/>
              <a:gd name="connsiteY21" fmla="*/ 564205 h 729575"/>
              <a:gd name="connsiteX22" fmla="*/ 136188 w 807396"/>
              <a:gd name="connsiteY22" fmla="*/ 583660 h 729575"/>
              <a:gd name="connsiteX23" fmla="*/ 214009 w 807396"/>
              <a:gd name="connsiteY23" fmla="*/ 622571 h 729575"/>
              <a:gd name="connsiteX24" fmla="*/ 233464 w 807396"/>
              <a:gd name="connsiteY24" fmla="*/ 651754 h 729575"/>
              <a:gd name="connsiteX25" fmla="*/ 262647 w 807396"/>
              <a:gd name="connsiteY25" fmla="*/ 661481 h 729575"/>
              <a:gd name="connsiteX26" fmla="*/ 301558 w 807396"/>
              <a:gd name="connsiteY26" fmla="*/ 680937 h 729575"/>
              <a:gd name="connsiteX27" fmla="*/ 330741 w 807396"/>
              <a:gd name="connsiteY27" fmla="*/ 700392 h 729575"/>
              <a:gd name="connsiteX28" fmla="*/ 359924 w 807396"/>
              <a:gd name="connsiteY28" fmla="*/ 710120 h 729575"/>
              <a:gd name="connsiteX29" fmla="*/ 515566 w 807396"/>
              <a:gd name="connsiteY29" fmla="*/ 729575 h 729575"/>
              <a:gd name="connsiteX30" fmla="*/ 642026 w 807396"/>
              <a:gd name="connsiteY30" fmla="*/ 710120 h 729575"/>
              <a:gd name="connsiteX31" fmla="*/ 700392 w 807396"/>
              <a:gd name="connsiteY31" fmla="*/ 632298 h 729575"/>
              <a:gd name="connsiteX32" fmla="*/ 729575 w 807396"/>
              <a:gd name="connsiteY32" fmla="*/ 603115 h 729575"/>
              <a:gd name="connsiteX33" fmla="*/ 778213 w 807396"/>
              <a:gd name="connsiteY33" fmla="*/ 515566 h 729575"/>
              <a:gd name="connsiteX34" fmla="*/ 807396 w 807396"/>
              <a:gd name="connsiteY34" fmla="*/ 447473 h 729575"/>
              <a:gd name="connsiteX35" fmla="*/ 797668 w 807396"/>
              <a:gd name="connsiteY35" fmla="*/ 340468 h 729575"/>
              <a:gd name="connsiteX36" fmla="*/ 768485 w 807396"/>
              <a:gd name="connsiteY36" fmla="*/ 330741 h 729575"/>
              <a:gd name="connsiteX37" fmla="*/ 671209 w 807396"/>
              <a:gd name="connsiteY37" fmla="*/ 321013 h 729575"/>
              <a:gd name="connsiteX38" fmla="*/ 642026 w 807396"/>
              <a:gd name="connsiteY38" fmla="*/ 311286 h 729575"/>
              <a:gd name="connsiteX39" fmla="*/ 622570 w 807396"/>
              <a:gd name="connsiteY39" fmla="*/ 233464 h 729575"/>
              <a:gd name="connsiteX40" fmla="*/ 622570 w 807396"/>
              <a:gd name="connsiteY40" fmla="*/ 233464 h 729575"/>
              <a:gd name="connsiteX41" fmla="*/ 700392 w 807396"/>
              <a:gd name="connsiteY41" fmla="*/ 282103 h 72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07396" h="729575">
                <a:moveTo>
                  <a:pt x="700392" y="282103"/>
                </a:moveTo>
                <a:lnTo>
                  <a:pt x="700392" y="282103"/>
                </a:lnTo>
                <a:cubicBezTo>
                  <a:pt x="680937" y="259405"/>
                  <a:pt x="664247" y="234008"/>
                  <a:pt x="642026" y="214009"/>
                </a:cubicBezTo>
                <a:cubicBezTo>
                  <a:pt x="631247" y="204308"/>
                  <a:pt x="615181" y="202598"/>
                  <a:pt x="603115" y="194554"/>
                </a:cubicBezTo>
                <a:cubicBezTo>
                  <a:pt x="551078" y="159862"/>
                  <a:pt x="626273" y="185750"/>
                  <a:pt x="544749" y="165371"/>
                </a:cubicBezTo>
                <a:cubicBezTo>
                  <a:pt x="478478" y="132234"/>
                  <a:pt x="518136" y="153600"/>
                  <a:pt x="428017" y="97277"/>
                </a:cubicBezTo>
                <a:cubicBezTo>
                  <a:pt x="418103" y="91081"/>
                  <a:pt x="409291" y="83050"/>
                  <a:pt x="398834" y="77822"/>
                </a:cubicBezTo>
                <a:cubicBezTo>
                  <a:pt x="383216" y="70013"/>
                  <a:pt x="366153" y="65458"/>
                  <a:pt x="350196" y="58366"/>
                </a:cubicBezTo>
                <a:cubicBezTo>
                  <a:pt x="336945" y="52476"/>
                  <a:pt x="325042" y="43497"/>
                  <a:pt x="311285" y="38911"/>
                </a:cubicBezTo>
                <a:cubicBezTo>
                  <a:pt x="285918" y="30456"/>
                  <a:pt x="258830" y="27912"/>
                  <a:pt x="233464" y="19456"/>
                </a:cubicBezTo>
                <a:lnTo>
                  <a:pt x="175098" y="0"/>
                </a:lnTo>
                <a:cubicBezTo>
                  <a:pt x="145915" y="3243"/>
                  <a:pt x="114811" y="-1177"/>
                  <a:pt x="87549" y="9728"/>
                </a:cubicBezTo>
                <a:cubicBezTo>
                  <a:pt x="78029" y="13536"/>
                  <a:pt x="79833" y="28856"/>
                  <a:pt x="77822" y="38911"/>
                </a:cubicBezTo>
                <a:cubicBezTo>
                  <a:pt x="73325" y="61394"/>
                  <a:pt x="74682" y="85044"/>
                  <a:pt x="68094" y="107005"/>
                </a:cubicBezTo>
                <a:cubicBezTo>
                  <a:pt x="64735" y="118203"/>
                  <a:pt x="53867" y="125731"/>
                  <a:pt x="48639" y="136188"/>
                </a:cubicBezTo>
                <a:cubicBezTo>
                  <a:pt x="44053" y="145359"/>
                  <a:pt x="41728" y="155512"/>
                  <a:pt x="38911" y="165371"/>
                </a:cubicBezTo>
                <a:cubicBezTo>
                  <a:pt x="9505" y="268286"/>
                  <a:pt x="55965" y="123936"/>
                  <a:pt x="9728" y="262647"/>
                </a:cubicBezTo>
                <a:lnTo>
                  <a:pt x="0" y="291830"/>
                </a:lnTo>
                <a:cubicBezTo>
                  <a:pt x="3243" y="337226"/>
                  <a:pt x="2246" y="383125"/>
                  <a:pt x="9728" y="428017"/>
                </a:cubicBezTo>
                <a:cubicBezTo>
                  <a:pt x="12112" y="442321"/>
                  <a:pt x="21988" y="454337"/>
                  <a:pt x="29183" y="466928"/>
                </a:cubicBezTo>
                <a:cubicBezTo>
                  <a:pt x="36546" y="479813"/>
                  <a:pt x="70866" y="528066"/>
                  <a:pt x="77822" y="535022"/>
                </a:cubicBezTo>
                <a:cubicBezTo>
                  <a:pt x="89286" y="546486"/>
                  <a:pt x="104277" y="553826"/>
                  <a:pt x="116732" y="564205"/>
                </a:cubicBezTo>
                <a:cubicBezTo>
                  <a:pt x="123778" y="570076"/>
                  <a:pt x="128324" y="578941"/>
                  <a:pt x="136188" y="583660"/>
                </a:cubicBezTo>
                <a:cubicBezTo>
                  <a:pt x="161057" y="598581"/>
                  <a:pt x="214009" y="622571"/>
                  <a:pt x="214009" y="622571"/>
                </a:cubicBezTo>
                <a:cubicBezTo>
                  <a:pt x="220494" y="632299"/>
                  <a:pt x="224335" y="644451"/>
                  <a:pt x="233464" y="651754"/>
                </a:cubicBezTo>
                <a:cubicBezTo>
                  <a:pt x="241471" y="658159"/>
                  <a:pt x="253222" y="657442"/>
                  <a:pt x="262647" y="661481"/>
                </a:cubicBezTo>
                <a:cubicBezTo>
                  <a:pt x="275976" y="667193"/>
                  <a:pt x="288967" y="673742"/>
                  <a:pt x="301558" y="680937"/>
                </a:cubicBezTo>
                <a:cubicBezTo>
                  <a:pt x="311709" y="686737"/>
                  <a:pt x="320284" y="695164"/>
                  <a:pt x="330741" y="700392"/>
                </a:cubicBezTo>
                <a:cubicBezTo>
                  <a:pt x="339912" y="704978"/>
                  <a:pt x="350065" y="707303"/>
                  <a:pt x="359924" y="710120"/>
                </a:cubicBezTo>
                <a:cubicBezTo>
                  <a:pt x="423158" y="728187"/>
                  <a:pt x="425101" y="722036"/>
                  <a:pt x="515566" y="729575"/>
                </a:cubicBezTo>
                <a:cubicBezTo>
                  <a:pt x="521170" y="729015"/>
                  <a:pt x="613983" y="726946"/>
                  <a:pt x="642026" y="710120"/>
                </a:cubicBezTo>
                <a:cubicBezTo>
                  <a:pt x="662017" y="698125"/>
                  <a:pt x="697178" y="637119"/>
                  <a:pt x="700392" y="632298"/>
                </a:cubicBezTo>
                <a:cubicBezTo>
                  <a:pt x="708023" y="620852"/>
                  <a:pt x="721129" y="613974"/>
                  <a:pt x="729575" y="603115"/>
                </a:cubicBezTo>
                <a:cubicBezTo>
                  <a:pt x="789894" y="525561"/>
                  <a:pt x="754196" y="571604"/>
                  <a:pt x="778213" y="515566"/>
                </a:cubicBezTo>
                <a:cubicBezTo>
                  <a:pt x="814275" y="431423"/>
                  <a:pt x="784582" y="515913"/>
                  <a:pt x="807396" y="447473"/>
                </a:cubicBezTo>
                <a:cubicBezTo>
                  <a:pt x="804153" y="411805"/>
                  <a:pt x="808994" y="374445"/>
                  <a:pt x="797668" y="340468"/>
                </a:cubicBezTo>
                <a:cubicBezTo>
                  <a:pt x="794425" y="330740"/>
                  <a:pt x="778620" y="332300"/>
                  <a:pt x="768485" y="330741"/>
                </a:cubicBezTo>
                <a:cubicBezTo>
                  <a:pt x="736277" y="325786"/>
                  <a:pt x="703634" y="324256"/>
                  <a:pt x="671209" y="321013"/>
                </a:cubicBezTo>
                <a:cubicBezTo>
                  <a:pt x="661481" y="317771"/>
                  <a:pt x="650819" y="316561"/>
                  <a:pt x="642026" y="311286"/>
                </a:cubicBezTo>
                <a:cubicBezTo>
                  <a:pt x="608813" y="291358"/>
                  <a:pt x="622570" y="272820"/>
                  <a:pt x="622570" y="233464"/>
                </a:cubicBezTo>
                <a:lnTo>
                  <a:pt x="622570" y="233464"/>
                </a:lnTo>
                <a:lnTo>
                  <a:pt x="700392" y="2821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W1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807969" y="5296710"/>
            <a:ext cx="1737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197905" y="2852936"/>
            <a:ext cx="577730" cy="2320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99856" y="4509120"/>
            <a:ext cx="936104" cy="78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 18"/>
          <p:cNvSpPr/>
          <p:nvPr/>
        </p:nvSpPr>
        <p:spPr>
          <a:xfrm>
            <a:off x="4731983" y="2334638"/>
            <a:ext cx="984638" cy="690664"/>
          </a:xfrm>
          <a:custGeom>
            <a:avLst/>
            <a:gdLst>
              <a:gd name="connsiteX0" fmla="*/ 2145 w 984638"/>
              <a:gd name="connsiteY0" fmla="*/ 136188 h 690664"/>
              <a:gd name="connsiteX1" fmla="*/ 2145 w 984638"/>
              <a:gd name="connsiteY1" fmla="*/ 136188 h 690664"/>
              <a:gd name="connsiteX2" fmla="*/ 70238 w 984638"/>
              <a:gd name="connsiteY2" fmla="*/ 68094 h 690664"/>
              <a:gd name="connsiteX3" fmla="*/ 118877 w 984638"/>
              <a:gd name="connsiteY3" fmla="*/ 58366 h 690664"/>
              <a:gd name="connsiteX4" fmla="*/ 177243 w 984638"/>
              <a:gd name="connsiteY4" fmla="*/ 48639 h 690664"/>
              <a:gd name="connsiteX5" fmla="*/ 225881 w 984638"/>
              <a:gd name="connsiteY5" fmla="*/ 38911 h 690664"/>
              <a:gd name="connsiteX6" fmla="*/ 274519 w 984638"/>
              <a:gd name="connsiteY6" fmla="*/ 19456 h 690664"/>
              <a:gd name="connsiteX7" fmla="*/ 352340 w 984638"/>
              <a:gd name="connsiteY7" fmla="*/ 9728 h 690664"/>
              <a:gd name="connsiteX8" fmla="*/ 400979 w 984638"/>
              <a:gd name="connsiteY8" fmla="*/ 0 h 690664"/>
              <a:gd name="connsiteX9" fmla="*/ 644170 w 984638"/>
              <a:gd name="connsiteY9" fmla="*/ 9728 h 690664"/>
              <a:gd name="connsiteX10" fmla="*/ 721991 w 984638"/>
              <a:gd name="connsiteY10" fmla="*/ 29183 h 690664"/>
              <a:gd name="connsiteX11" fmla="*/ 760902 w 984638"/>
              <a:gd name="connsiteY11" fmla="*/ 38911 h 690664"/>
              <a:gd name="connsiteX12" fmla="*/ 819268 w 984638"/>
              <a:gd name="connsiteY12" fmla="*/ 58366 h 690664"/>
              <a:gd name="connsiteX13" fmla="*/ 867906 w 984638"/>
              <a:gd name="connsiteY13" fmla="*/ 97277 h 690664"/>
              <a:gd name="connsiteX14" fmla="*/ 906817 w 984638"/>
              <a:gd name="connsiteY14" fmla="*/ 136188 h 690664"/>
              <a:gd name="connsiteX15" fmla="*/ 936000 w 984638"/>
              <a:gd name="connsiteY15" fmla="*/ 165371 h 690664"/>
              <a:gd name="connsiteX16" fmla="*/ 965183 w 984638"/>
              <a:gd name="connsiteY16" fmla="*/ 233464 h 690664"/>
              <a:gd name="connsiteX17" fmla="*/ 984638 w 984638"/>
              <a:gd name="connsiteY17" fmla="*/ 301558 h 690664"/>
              <a:gd name="connsiteX18" fmla="*/ 974911 w 984638"/>
              <a:gd name="connsiteY18" fmla="*/ 437745 h 690664"/>
              <a:gd name="connsiteX19" fmla="*/ 916545 w 984638"/>
              <a:gd name="connsiteY19" fmla="*/ 535022 h 690664"/>
              <a:gd name="connsiteX20" fmla="*/ 828996 w 984638"/>
              <a:gd name="connsiteY20" fmla="*/ 612843 h 690664"/>
              <a:gd name="connsiteX21" fmla="*/ 770630 w 984638"/>
              <a:gd name="connsiteY21" fmla="*/ 632298 h 690664"/>
              <a:gd name="connsiteX22" fmla="*/ 721991 w 984638"/>
              <a:gd name="connsiteY22" fmla="*/ 651753 h 690664"/>
              <a:gd name="connsiteX23" fmla="*/ 644170 w 984638"/>
              <a:gd name="connsiteY23" fmla="*/ 671209 h 690664"/>
              <a:gd name="connsiteX24" fmla="*/ 546894 w 984638"/>
              <a:gd name="connsiteY24" fmla="*/ 690664 h 690664"/>
              <a:gd name="connsiteX25" fmla="*/ 439889 w 984638"/>
              <a:gd name="connsiteY25" fmla="*/ 680936 h 690664"/>
              <a:gd name="connsiteX26" fmla="*/ 430162 w 984638"/>
              <a:gd name="connsiteY26" fmla="*/ 651753 h 690664"/>
              <a:gd name="connsiteX27" fmla="*/ 400979 w 984638"/>
              <a:gd name="connsiteY27" fmla="*/ 632298 h 690664"/>
              <a:gd name="connsiteX28" fmla="*/ 362068 w 984638"/>
              <a:gd name="connsiteY28" fmla="*/ 573932 h 690664"/>
              <a:gd name="connsiteX29" fmla="*/ 342613 w 984638"/>
              <a:gd name="connsiteY29" fmla="*/ 535022 h 690664"/>
              <a:gd name="connsiteX30" fmla="*/ 323157 w 984638"/>
              <a:gd name="connsiteY30" fmla="*/ 515566 h 690664"/>
              <a:gd name="connsiteX31" fmla="*/ 284247 w 984638"/>
              <a:gd name="connsiteY31" fmla="*/ 457200 h 690664"/>
              <a:gd name="connsiteX32" fmla="*/ 245336 w 984638"/>
              <a:gd name="connsiteY32" fmla="*/ 437745 h 690664"/>
              <a:gd name="connsiteX33" fmla="*/ 186970 w 984638"/>
              <a:gd name="connsiteY33" fmla="*/ 389107 h 690664"/>
              <a:gd name="connsiteX34" fmla="*/ 157787 w 984638"/>
              <a:gd name="connsiteY34" fmla="*/ 379379 h 690664"/>
              <a:gd name="connsiteX35" fmla="*/ 138332 w 984638"/>
              <a:gd name="connsiteY35" fmla="*/ 350196 h 690664"/>
              <a:gd name="connsiteX36" fmla="*/ 109149 w 984638"/>
              <a:gd name="connsiteY36" fmla="*/ 330741 h 690664"/>
              <a:gd name="connsiteX37" fmla="*/ 89694 w 984638"/>
              <a:gd name="connsiteY37" fmla="*/ 311285 h 690664"/>
              <a:gd name="connsiteX38" fmla="*/ 60511 w 984638"/>
              <a:gd name="connsiteY38" fmla="*/ 291830 h 690664"/>
              <a:gd name="connsiteX39" fmla="*/ 21600 w 984638"/>
              <a:gd name="connsiteY39" fmla="*/ 252919 h 690664"/>
              <a:gd name="connsiteX40" fmla="*/ 11872 w 984638"/>
              <a:gd name="connsiteY40" fmla="*/ 214009 h 690664"/>
              <a:gd name="connsiteX41" fmla="*/ 2145 w 984638"/>
              <a:gd name="connsiteY41" fmla="*/ 184826 h 690664"/>
              <a:gd name="connsiteX42" fmla="*/ 2145 w 984638"/>
              <a:gd name="connsiteY42" fmla="*/ 136188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638" h="690664">
                <a:moveTo>
                  <a:pt x="2145" y="136188"/>
                </a:moveTo>
                <a:lnTo>
                  <a:pt x="2145" y="136188"/>
                </a:lnTo>
                <a:cubicBezTo>
                  <a:pt x="24843" y="113490"/>
                  <a:pt x="43530" y="85900"/>
                  <a:pt x="70238" y="68094"/>
                </a:cubicBezTo>
                <a:cubicBezTo>
                  <a:pt x="83995" y="58922"/>
                  <a:pt x="102610" y="61324"/>
                  <a:pt x="118877" y="58366"/>
                </a:cubicBezTo>
                <a:cubicBezTo>
                  <a:pt x="138283" y="54838"/>
                  <a:pt x="157837" y="52167"/>
                  <a:pt x="177243" y="48639"/>
                </a:cubicBezTo>
                <a:cubicBezTo>
                  <a:pt x="193510" y="45681"/>
                  <a:pt x="210045" y="43662"/>
                  <a:pt x="225881" y="38911"/>
                </a:cubicBezTo>
                <a:cubicBezTo>
                  <a:pt x="242606" y="33893"/>
                  <a:pt x="257505" y="23382"/>
                  <a:pt x="274519" y="19456"/>
                </a:cubicBezTo>
                <a:cubicBezTo>
                  <a:pt x="299992" y="13578"/>
                  <a:pt x="326502" y="13703"/>
                  <a:pt x="352340" y="9728"/>
                </a:cubicBezTo>
                <a:cubicBezTo>
                  <a:pt x="368682" y="7214"/>
                  <a:pt x="384766" y="3243"/>
                  <a:pt x="400979" y="0"/>
                </a:cubicBezTo>
                <a:cubicBezTo>
                  <a:pt x="482043" y="3243"/>
                  <a:pt x="563375" y="2383"/>
                  <a:pt x="644170" y="9728"/>
                </a:cubicBezTo>
                <a:cubicBezTo>
                  <a:pt x="670799" y="12149"/>
                  <a:pt x="696051" y="22698"/>
                  <a:pt x="721991" y="29183"/>
                </a:cubicBezTo>
                <a:cubicBezTo>
                  <a:pt x="734961" y="32426"/>
                  <a:pt x="748219" y="34683"/>
                  <a:pt x="760902" y="38911"/>
                </a:cubicBezTo>
                <a:lnTo>
                  <a:pt x="819268" y="58366"/>
                </a:lnTo>
                <a:cubicBezTo>
                  <a:pt x="885483" y="124584"/>
                  <a:pt x="782024" y="23664"/>
                  <a:pt x="867906" y="97277"/>
                </a:cubicBezTo>
                <a:cubicBezTo>
                  <a:pt x="881833" y="109214"/>
                  <a:pt x="893847" y="123218"/>
                  <a:pt x="906817" y="136188"/>
                </a:cubicBezTo>
                <a:lnTo>
                  <a:pt x="936000" y="165371"/>
                </a:lnTo>
                <a:cubicBezTo>
                  <a:pt x="958815" y="233811"/>
                  <a:pt x="929120" y="149316"/>
                  <a:pt x="965183" y="233464"/>
                </a:cubicBezTo>
                <a:cubicBezTo>
                  <a:pt x="973559" y="253007"/>
                  <a:pt x="979700" y="281805"/>
                  <a:pt x="984638" y="301558"/>
                </a:cubicBezTo>
                <a:cubicBezTo>
                  <a:pt x="981396" y="346954"/>
                  <a:pt x="982393" y="392853"/>
                  <a:pt x="974911" y="437745"/>
                </a:cubicBezTo>
                <a:cubicBezTo>
                  <a:pt x="971588" y="457684"/>
                  <a:pt x="920625" y="528902"/>
                  <a:pt x="916545" y="535022"/>
                </a:cubicBezTo>
                <a:cubicBezTo>
                  <a:pt x="906738" y="549733"/>
                  <a:pt x="850684" y="601999"/>
                  <a:pt x="828996" y="612843"/>
                </a:cubicBezTo>
                <a:cubicBezTo>
                  <a:pt x="810653" y="622014"/>
                  <a:pt x="789671" y="624682"/>
                  <a:pt x="770630" y="632298"/>
                </a:cubicBezTo>
                <a:cubicBezTo>
                  <a:pt x="754417" y="638783"/>
                  <a:pt x="738681" y="646618"/>
                  <a:pt x="721991" y="651753"/>
                </a:cubicBezTo>
                <a:cubicBezTo>
                  <a:pt x="696435" y="659617"/>
                  <a:pt x="670110" y="664724"/>
                  <a:pt x="644170" y="671209"/>
                </a:cubicBezTo>
                <a:cubicBezTo>
                  <a:pt x="586136" y="685718"/>
                  <a:pt x="618432" y="678741"/>
                  <a:pt x="546894" y="690664"/>
                </a:cubicBezTo>
                <a:cubicBezTo>
                  <a:pt x="511226" y="687421"/>
                  <a:pt x="473866" y="692262"/>
                  <a:pt x="439889" y="680936"/>
                </a:cubicBezTo>
                <a:cubicBezTo>
                  <a:pt x="430161" y="677693"/>
                  <a:pt x="436567" y="659760"/>
                  <a:pt x="430162" y="651753"/>
                </a:cubicBezTo>
                <a:cubicBezTo>
                  <a:pt x="422859" y="642624"/>
                  <a:pt x="410707" y="638783"/>
                  <a:pt x="400979" y="632298"/>
                </a:cubicBezTo>
                <a:lnTo>
                  <a:pt x="362068" y="573932"/>
                </a:lnTo>
                <a:cubicBezTo>
                  <a:pt x="354024" y="561867"/>
                  <a:pt x="350657" y="547087"/>
                  <a:pt x="342613" y="535022"/>
                </a:cubicBezTo>
                <a:cubicBezTo>
                  <a:pt x="337525" y="527391"/>
                  <a:pt x="328660" y="522903"/>
                  <a:pt x="323157" y="515566"/>
                </a:cubicBezTo>
                <a:cubicBezTo>
                  <a:pt x="309128" y="496860"/>
                  <a:pt x="297217" y="476655"/>
                  <a:pt x="284247" y="457200"/>
                </a:cubicBezTo>
                <a:cubicBezTo>
                  <a:pt x="276203" y="445134"/>
                  <a:pt x="258306" y="444230"/>
                  <a:pt x="245336" y="437745"/>
                </a:cubicBezTo>
                <a:cubicBezTo>
                  <a:pt x="223821" y="416230"/>
                  <a:pt x="214057" y="402651"/>
                  <a:pt x="186970" y="389107"/>
                </a:cubicBezTo>
                <a:cubicBezTo>
                  <a:pt x="177799" y="384521"/>
                  <a:pt x="167515" y="382622"/>
                  <a:pt x="157787" y="379379"/>
                </a:cubicBezTo>
                <a:cubicBezTo>
                  <a:pt x="151302" y="369651"/>
                  <a:pt x="146599" y="358463"/>
                  <a:pt x="138332" y="350196"/>
                </a:cubicBezTo>
                <a:cubicBezTo>
                  <a:pt x="130065" y="341929"/>
                  <a:pt x="118278" y="338044"/>
                  <a:pt x="109149" y="330741"/>
                </a:cubicBezTo>
                <a:cubicBezTo>
                  <a:pt x="101987" y="325012"/>
                  <a:pt x="96856" y="317014"/>
                  <a:pt x="89694" y="311285"/>
                </a:cubicBezTo>
                <a:cubicBezTo>
                  <a:pt x="80565" y="303982"/>
                  <a:pt x="69388" y="299438"/>
                  <a:pt x="60511" y="291830"/>
                </a:cubicBezTo>
                <a:cubicBezTo>
                  <a:pt x="46584" y="279893"/>
                  <a:pt x="21600" y="252919"/>
                  <a:pt x="21600" y="252919"/>
                </a:cubicBezTo>
                <a:cubicBezTo>
                  <a:pt x="18357" y="239949"/>
                  <a:pt x="15545" y="226864"/>
                  <a:pt x="11872" y="214009"/>
                </a:cubicBezTo>
                <a:cubicBezTo>
                  <a:pt x="9055" y="204150"/>
                  <a:pt x="3831" y="194940"/>
                  <a:pt x="2145" y="184826"/>
                </a:cubicBezTo>
                <a:cubicBezTo>
                  <a:pt x="-2682" y="155863"/>
                  <a:pt x="2145" y="144294"/>
                  <a:pt x="2145" y="13618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W3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807968" y="5296710"/>
            <a:ext cx="0" cy="36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</a:t>
            </a:r>
            <a:r>
              <a:rPr lang="fr-FR" dirty="0" err="1" smtClean="0"/>
              <a:t>effects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Infrastructure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induce</a:t>
            </a:r>
            <a:r>
              <a:rPr lang="fr-FR" dirty="0" smtClean="0"/>
              <a:t> </a:t>
            </a:r>
            <a:r>
              <a:rPr lang="fr-FR" dirty="0" err="1" smtClean="0"/>
              <a:t>polarization</a:t>
            </a:r>
            <a:r>
              <a:rPr lang="fr-FR" dirty="0" smtClean="0"/>
              <a:t> and </a:t>
            </a:r>
            <a:r>
              <a:rPr lang="fr-FR" dirty="0" smtClean="0"/>
              <a:t>concentration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71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Speed </a:t>
            </a:r>
            <a:r>
              <a:rPr lang="fr-FR" dirty="0" err="1" smtClean="0"/>
              <a:t>distorts</a:t>
            </a:r>
            <a:r>
              <a:rPr lang="fr-FR" dirty="0" smtClean="0"/>
              <a:t> </a:t>
            </a:r>
            <a:r>
              <a:rPr lang="fr-FR" dirty="0" err="1" smtClean="0"/>
              <a:t>geography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Effect</a:t>
            </a:r>
            <a:r>
              <a:rPr lang="fr-FR" dirty="0" smtClean="0"/>
              <a:t> of HST in France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56793"/>
            <a:ext cx="5760640" cy="50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43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</a:t>
            </a:r>
            <a:r>
              <a:rPr lang="fr-FR" dirty="0" err="1"/>
              <a:t>distorts</a:t>
            </a:r>
            <a:r>
              <a:rPr lang="fr-FR" dirty="0"/>
              <a:t> </a:t>
            </a:r>
            <a:r>
              <a:rPr lang="fr-FR" dirty="0" err="1"/>
              <a:t>geography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258851"/>
            <a:ext cx="6624736" cy="559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1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1845</Words>
  <Application>Microsoft Office PowerPoint</Application>
  <PresentationFormat>Personnalisé</PresentationFormat>
  <Paragraphs>240</Paragraphs>
  <Slides>38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Thème Office</vt:lpstr>
      <vt:lpstr>Equation</vt:lpstr>
      <vt:lpstr>Transport infrastructure and accessibility : how to foster the impacts on economic development</vt:lpstr>
      <vt:lpstr>Outline</vt:lpstr>
      <vt:lpstr>Beyond cba</vt:lpstr>
      <vt:lpstr>Interest and limits of traditional CBA</vt:lpstr>
      <vt:lpstr>A universal tool: accessibility</vt:lpstr>
      <vt:lpstr>A universal tool: accessibility</vt:lpstr>
      <vt:lpstr>location effects</vt:lpstr>
      <vt:lpstr>Speed distorts geography Effect of HST in France</vt:lpstr>
      <vt:lpstr>Speed distorts geography</vt:lpstr>
      <vt:lpstr>Railways change accessibility: the case of Netherlands</vt:lpstr>
      <vt:lpstr>Accessibility changes locations: the case of Netherlands</vt:lpstr>
      <vt:lpstr>The lessons of economic geography</vt:lpstr>
      <vt:lpstr>Spatial Modelling</vt:lpstr>
      <vt:lpstr>Modelling: the case of the Grand Paris Express</vt:lpstr>
      <vt:lpstr>Lessons from ex post studies</vt:lpstr>
      <vt:lpstr>Stylized facts about the urban location effects for USA (Turner 2009) </vt:lpstr>
      <vt:lpstr>growth effects</vt:lpstr>
      <vt:lpstr>A loose link between accessibility and growth</vt:lpstr>
      <vt:lpstr>Accessibility and economic growth</vt:lpstr>
      <vt:lpstr>Impact of public infrastructures on GDP</vt:lpstr>
      <vt:lpstr>Urban economics point of view: The agglomeration effects</vt:lpstr>
      <vt:lpstr>Lessons of Economic geography</vt:lpstr>
      <vt:lpstr>Results of modelling (SASI): changes in accessibility                       GDP ↓                                      ↓ </vt:lpstr>
      <vt:lpstr>Lessons of ex post studies</vt:lpstr>
      <vt:lpstr>The additionality issue</vt:lpstr>
      <vt:lpstr>Impact of policies</vt:lpstr>
      <vt:lpstr>Preconizations are hasardous</vt:lpstr>
      <vt:lpstr>Lessons from ex post studies</vt:lpstr>
      <vt:lpstr>Lille (1,2 Minhab, 600 km²) : Euralille 600 000 m² of offices and houses</vt:lpstr>
      <vt:lpstr>Macon (60 000 inhabitants) </vt:lpstr>
      <vt:lpstr>The role of public policies</vt:lpstr>
      <vt:lpstr>HSTs and TGVs in France</vt:lpstr>
      <vt:lpstr>Cooperation between public authorities and private firms</vt:lpstr>
      <vt:lpstr>Some specific points</vt:lpstr>
      <vt:lpstr>Main messages</vt:lpstr>
      <vt:lpstr>Thank you for your attention</vt:lpstr>
      <vt:lpstr>A few references</vt:lpstr>
      <vt:lpstr>A few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CBA on Rail Baltica</dc:title>
  <dc:creator>Admin_Emile</dc:creator>
  <cp:lastModifiedBy>Emile Quinet</cp:lastModifiedBy>
  <cp:revision>96</cp:revision>
  <dcterms:created xsi:type="dcterms:W3CDTF">2017-04-05T09:08:01Z</dcterms:created>
  <dcterms:modified xsi:type="dcterms:W3CDTF">2017-04-24T05:17:45Z</dcterms:modified>
</cp:coreProperties>
</file>