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9" r:id="rId3"/>
    <p:sldId id="257" r:id="rId4"/>
    <p:sldId id="264" r:id="rId5"/>
    <p:sldId id="258" r:id="rId6"/>
    <p:sldId id="259" r:id="rId7"/>
    <p:sldId id="265" r:id="rId8"/>
    <p:sldId id="260" r:id="rId9"/>
    <p:sldId id="261" r:id="rId10"/>
    <p:sldId id="263" r:id="rId11"/>
    <p:sldId id="262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4807-EF87-40D4-A4CF-13B12D63B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C5B18-6C3F-441B-A08F-BD376C675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5C95-8C37-4043-8A19-B479D9AC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D810-40AE-4767-9F05-FA64944A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3F51-22DC-4DEB-98B0-2FAA187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5E4B-E763-4E6C-8EFE-2D805EEB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D527C-016C-463F-ABD6-7A1896EB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3149-F7D4-48D3-9290-E048342A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9780-ECBE-4712-9721-AC8EB805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2C252-429E-42BD-A5BC-80042211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5E2E7-2F47-438C-9B48-EA9BE97B9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17FFE-4CF5-461B-883D-15A80426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B0C2-510C-4F1C-83EE-9D04DBF6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066-39A4-4C98-806E-0E106E84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9E9D-0EB4-493D-B87B-58D945A4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2467-D977-49B8-AE7D-7C4EFB7A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A344-E208-4B38-A5BE-6C1B6283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59AC-2090-4F51-84AE-4E1A224F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D54B-5EBE-4B36-9F85-4E97CAE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D66B-52D9-4D9C-9672-59B6770C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DB9D-D96A-4D45-94AF-9130FBD6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0573-79E4-486F-A608-F7805F3D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0EF9-3630-4D52-8EAA-DB94FC2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B5E1-5CBB-402C-85F7-9F0188E1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2168-7CB6-4990-9EDA-876EA535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1691-D8ED-477D-8B33-F861E9CF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7B9B-45B0-429F-BFAB-C552EF6BB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525B0-F922-4376-944F-5CDAFA38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F0AD-573F-4ADC-88C6-9C7942DC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13AD8-FB75-4F4A-A4D1-2FA5617A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9A222-16D9-4797-9695-D957928A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753-70E6-47B3-82B5-C8EFB848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F9D3-7DE0-4670-9672-D384FFB6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1A283-D72F-4E29-A0C0-635C10D7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5CAE0-2C05-48E2-AF5E-FF04F4E0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67D5B-4164-4D95-926F-DA2297861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AFEAF-CE38-4B39-83B0-18A9D0F9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FB32-0D50-4693-9302-8497B502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69815-55D3-4DAF-A0F9-5DE5EBEF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EAFC-95BB-4D09-AEF4-D579D10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AB2B5-468A-493F-BEBF-E6D56D6B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8AA24-7305-4A6C-B4C5-CD50DD8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DDA5-EA11-4981-9158-0C1DC10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C35B6-1B21-449A-B375-3F6A2BFC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2A4EE-2616-4656-81E9-40F5ECDE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4C8B0-DEE2-4A1E-A947-D23B39A3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0082-005D-4739-B5F8-4A835E92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2F9E-A8DD-498E-8483-A21F800B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8BEB-EFB8-494E-BAF0-6DEAC6CB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F4841-82EC-461E-97B5-DBABA6F1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92E7-414A-4383-96BB-0914015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27CC4-6702-4117-A23E-0AEC4149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ACCA-1778-4C8A-9EC2-7768592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640E3-D9C8-4C54-8063-1C6C108B1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329F-2F41-4693-A22E-1C2B92C13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E72D-58E1-4117-9FD9-25C01F3B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F1D8-8BF3-4BAC-80BA-663E22D7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1CD8B-BA18-427E-B6F4-CBBE1DCC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5F033-CB57-4BC6-A3BB-92353D6E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E7FC-334B-47B3-821F-995A11FD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9CD4-F56A-4FFE-9C87-661F7A3C0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DEC3-7F10-47C1-8658-5A6AFC3CA8CA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E265-9DD0-4BBD-ABCD-B9DD0B9F4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8AD0-4A08-4318-B502-36CD11D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CB83-D63E-4F52-805C-E432610B6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ibrary.virginia.edu/diagnostic-plots/" TargetMode="External"/><Relationship Id="rId2" Type="http://schemas.openxmlformats.org/officeDocument/2006/relationships/hyperlink" Target="http://www.milanor.net/blog/cross-validation-for-predictive-analytics-using-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uristically.wordpress.com/2009/12/18/plot-roc-curve-lift-chart-random-forest/" TargetMode="External"/><Relationship Id="rId4" Type="http://schemas.openxmlformats.org/officeDocument/2006/relationships/hyperlink" Target="https://rstudio.github.io/reticula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histleknot/FredAPI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13A-18EA-434E-B75B-F1FF408CB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Project</a:t>
            </a:r>
          </a:p>
        </p:txBody>
      </p:sp>
    </p:spTree>
    <p:extLst>
      <p:ext uri="{BB962C8B-B14F-4D97-AF65-F5344CB8AC3E}">
        <p14:creationId xmlns:p14="http://schemas.microsoft.com/office/powerpoint/2010/main" val="364420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FD57-F368-4562-B573-2F13601D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77" y="295124"/>
            <a:ext cx="3198341" cy="1325563"/>
          </a:xfrm>
        </p:spPr>
        <p:txBody>
          <a:bodyPr/>
          <a:lstStyle/>
          <a:p>
            <a:r>
              <a:rPr lang="en-US" dirty="0"/>
              <a:t>Best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85B9F-DA7E-4551-9ACC-C23A6E95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574" y="63585"/>
            <a:ext cx="6296025" cy="5276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432F56-31C4-43E5-9124-DE7AC5164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4" y="1678975"/>
            <a:ext cx="4724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9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27A7-28A6-4886-96FA-3ED9DB1D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62A26-A5B8-4C86-ACAF-D149E1AAAD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8" y="1509456"/>
            <a:ext cx="3941291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C6FBA-E370-4B42-BAE9-8F1C9AD9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91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752-552C-4A73-B9A5-B74E2D13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Selected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644FE-7E2E-4839-8617-CFBA2C17FEC7}"/>
              </a:ext>
            </a:extLst>
          </p:cNvPr>
          <p:cNvSpPr txBox="1"/>
          <p:nvPr/>
        </p:nvSpPr>
        <p:spPr>
          <a:xfrm>
            <a:off x="5964195" y="1027906"/>
            <a:ext cx="61536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NYXRSA     </a:t>
            </a:r>
          </a:p>
          <a:p>
            <a:r>
              <a:rPr lang="en-US" sz="1200" dirty="0"/>
              <a:t>	S&amp;P/Case-Shiller NY-New York Home Price Index | FRED | St. Louis Fed     </a:t>
            </a:r>
          </a:p>
          <a:p>
            <a:r>
              <a:rPr lang="en-US" sz="1200" dirty="0"/>
              <a:t>CASTHPI         </a:t>
            </a:r>
          </a:p>
          <a:p>
            <a:r>
              <a:rPr lang="en-US" sz="1200" dirty="0"/>
              <a:t>	All-Transactions House Price Index for California - FRED - Federal ...</a:t>
            </a:r>
          </a:p>
          <a:p>
            <a:r>
              <a:rPr lang="en-US" sz="1200" dirty="0"/>
              <a:t>POP</a:t>
            </a:r>
          </a:p>
          <a:p>
            <a:r>
              <a:rPr lang="en-US" sz="1200" dirty="0"/>
              <a:t>	Population</a:t>
            </a:r>
          </a:p>
          <a:p>
            <a:r>
              <a:rPr lang="en-US" sz="1200" dirty="0"/>
              <a:t>POPTHM</a:t>
            </a:r>
          </a:p>
          <a:p>
            <a:r>
              <a:rPr lang="en-US" sz="1200" dirty="0"/>
              <a:t>	Population</a:t>
            </a:r>
          </a:p>
          <a:p>
            <a:r>
              <a:rPr lang="en-US" sz="1200" dirty="0"/>
              <a:t>USSLIND    </a:t>
            </a:r>
          </a:p>
          <a:p>
            <a:r>
              <a:rPr lang="en-US" sz="1200" dirty="0"/>
              <a:t>	Leading Index</a:t>
            </a:r>
          </a:p>
          <a:p>
            <a:r>
              <a:rPr lang="en-US" sz="1200" dirty="0"/>
              <a:t>DTB3            </a:t>
            </a:r>
          </a:p>
          <a:p>
            <a:r>
              <a:rPr lang="en-US" sz="1200" dirty="0"/>
              <a:t>	3 Month Treasury</a:t>
            </a:r>
          </a:p>
          <a:p>
            <a:r>
              <a:rPr lang="en-US" sz="1200" dirty="0"/>
              <a:t>MICH </a:t>
            </a:r>
          </a:p>
          <a:p>
            <a:r>
              <a:rPr lang="en-US" sz="1200" dirty="0"/>
              <a:t>	Inflation Expectation</a:t>
            </a:r>
          </a:p>
          <a:p>
            <a:r>
              <a:rPr lang="en-US" sz="1200" dirty="0"/>
              <a:t>UMCSENT</a:t>
            </a:r>
          </a:p>
          <a:p>
            <a:r>
              <a:rPr lang="en-US" sz="1200" dirty="0"/>
              <a:t>	Consumer Sentiment</a:t>
            </a:r>
          </a:p>
          <a:p>
            <a:r>
              <a:rPr lang="en-US" sz="1200" dirty="0"/>
              <a:t>TB3MS</a:t>
            </a:r>
          </a:p>
          <a:p>
            <a:r>
              <a:rPr lang="en-US" sz="1200" dirty="0"/>
              <a:t>	3 Month Treasury</a:t>
            </a:r>
          </a:p>
          <a:p>
            <a:r>
              <a:rPr lang="en-US" sz="1200" dirty="0"/>
              <a:t>TOTALSL</a:t>
            </a:r>
          </a:p>
          <a:p>
            <a:r>
              <a:rPr lang="en-US" sz="1200" dirty="0"/>
              <a:t>	Total Consumer Credit</a:t>
            </a:r>
          </a:p>
          <a:p>
            <a:r>
              <a:rPr lang="en-US" sz="1200" dirty="0"/>
              <a:t>MSPNHSUS</a:t>
            </a:r>
          </a:p>
          <a:p>
            <a:r>
              <a:rPr lang="en-US" sz="1200" dirty="0"/>
              <a:t>	Median Sale Price for New Houses Sold in US</a:t>
            </a:r>
          </a:p>
          <a:p>
            <a:r>
              <a:rPr lang="en-US" sz="1200" dirty="0"/>
              <a:t>CPALTT01USQ657N</a:t>
            </a:r>
          </a:p>
          <a:p>
            <a:r>
              <a:rPr lang="en-US" sz="1200" dirty="0"/>
              <a:t>	Consumer Price Index</a:t>
            </a:r>
          </a:p>
          <a:p>
            <a:r>
              <a:rPr lang="en-US" sz="1200" dirty="0"/>
              <a:t>MVLOAS</a:t>
            </a:r>
          </a:p>
          <a:p>
            <a:r>
              <a:rPr lang="en-US" sz="1200" dirty="0"/>
              <a:t>	Motor Vehicle Loans</a:t>
            </a:r>
          </a:p>
          <a:p>
            <a:r>
              <a:rPr lang="en-US" sz="1200" dirty="0"/>
              <a:t>Q1</a:t>
            </a:r>
          </a:p>
          <a:p>
            <a:r>
              <a:rPr lang="en-US" sz="1200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359129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F3AE-DE9A-41BD-9BB0-8E84CC6E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79FF6F-B0F0-498F-97FE-C72F9B3BBF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71" y="1825625"/>
            <a:ext cx="823105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24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0D04-A79D-488A-B420-C7CF426B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D400-1530-4311-9DBB-11CD0397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Principle Component Analysis</a:t>
            </a:r>
          </a:p>
          <a:p>
            <a:r>
              <a:rPr lang="en-US" dirty="0"/>
              <a:t>Seasonal trends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b="1" u="sng" dirty="0">
                <a:hlinkClick r:id="rId2"/>
              </a:rPr>
              <a:t>http://www.milanor.net/blog/cross-validation-for-predictive-analytics-using-r/</a:t>
            </a:r>
            <a:endParaRPr lang="en-US" dirty="0"/>
          </a:p>
          <a:p>
            <a:r>
              <a:rPr lang="en-US" dirty="0"/>
              <a:t>How to interpret R Leverage Charts</a:t>
            </a:r>
          </a:p>
          <a:p>
            <a:pPr lvl="1"/>
            <a:r>
              <a:rPr lang="en-US" b="1" u="sng" dirty="0">
                <a:hlinkClick r:id="rId3"/>
              </a:rPr>
              <a:t>https://data.library.virginia.edu/diagnostic-plots/</a:t>
            </a:r>
            <a:endParaRPr lang="en-US" dirty="0"/>
          </a:p>
          <a:p>
            <a:r>
              <a:rPr lang="en-US" dirty="0"/>
              <a:t>Reticulate Library</a:t>
            </a:r>
          </a:p>
          <a:p>
            <a:pPr lvl="1"/>
            <a:r>
              <a:rPr lang="en-US" dirty="0">
                <a:hlinkClick r:id="rId4"/>
              </a:rPr>
              <a:t>https://rstudio.github.io/reticulate/</a:t>
            </a:r>
            <a:endParaRPr lang="en-US" dirty="0"/>
          </a:p>
          <a:p>
            <a:r>
              <a:rPr lang="en-US" dirty="0"/>
              <a:t>Lift Charts</a:t>
            </a:r>
          </a:p>
          <a:p>
            <a:pPr lvl="1"/>
            <a:r>
              <a:rPr lang="en-US" b="1" u="sng" dirty="0">
                <a:hlinkClick r:id="rId5"/>
              </a:rPr>
              <a:t>https://heuristically.wordpress.com/2009/12/18/plot-roc-curve-lift-chart-random-forest/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7FFD-A7BB-46DD-98F5-D5165567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81D6-A124-4DA8-9962-2276A736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537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https://github.com/thistleknot/FredAPIR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01EB-8458-4890-9178-2B304AE4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4" y="1590803"/>
            <a:ext cx="96869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3A77-2DEE-4ADB-AA56-FCAC0242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AF7D9-C5F8-44D7-BD06-EC9FE10F926C}"/>
              </a:ext>
            </a:extLst>
          </p:cNvPr>
          <p:cNvSpPr txBox="1"/>
          <p:nvPr/>
        </p:nvSpPr>
        <p:spPr>
          <a:xfrm>
            <a:off x="838200" y="1690689"/>
            <a:ext cx="7580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semanticList</a:t>
            </a:r>
            <a:r>
              <a:rPr lang="en-US" dirty="0"/>
              <a:t> = c("Population", "Price", "</a:t>
            </a:r>
            <a:r>
              <a:rPr lang="en-US" dirty="0" err="1"/>
              <a:t>Employment","Consumer</a:t>
            </a:r>
            <a:r>
              <a:rPr lang="en-US" dirty="0"/>
              <a:t>", "500", "Monetary Base", "Real", "Money Stock", "Treasury",  "Spread")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semanticScore</a:t>
            </a:r>
            <a:r>
              <a:rPr lang="en-US" dirty="0"/>
              <a:t>=50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 also add if they are not already</a:t>
            </a:r>
          </a:p>
          <a:p>
            <a:pPr lvl="1"/>
            <a:r>
              <a:rPr lang="en-US" dirty="0" err="1"/>
              <a:t>parsedList</a:t>
            </a:r>
            <a:r>
              <a:rPr lang="en-US" dirty="0"/>
              <a:t>&lt;-c(unique(names),'TTLHH','EMRATIO','GOLDAMGBD228NLBM','POPTOTUSA647NWDB','USSTHPI’)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CSUSHPINSA: S&amp;P/Case-Shiller U.S. National Home Price Index (Response variable is based on)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yFYield_CSUSHPINSA</a:t>
            </a:r>
            <a:r>
              <a:rPr lang="en-US" dirty="0"/>
              <a:t>: derived yield compared with last quarter (predictor response variable)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BL_yFYield_CSUSHPINSA</a:t>
            </a:r>
            <a:r>
              <a:rPr lang="en-US" dirty="0"/>
              <a:t> : whether the yield was up (1) or down (0) (classification response variable)</a:t>
            </a:r>
          </a:p>
        </p:txBody>
      </p:sp>
    </p:spTree>
    <p:extLst>
      <p:ext uri="{BB962C8B-B14F-4D97-AF65-F5344CB8AC3E}">
        <p14:creationId xmlns:p14="http://schemas.microsoft.com/office/powerpoint/2010/main" val="82950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36CE-E3C4-4C86-A02D-C9DBD41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774E-8480-4DD5-85DC-E96BF465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Federal Reserve Data</a:t>
            </a:r>
          </a:p>
          <a:p>
            <a:r>
              <a:rPr lang="en-US" dirty="0"/>
              <a:t>FREDAPIR</a:t>
            </a:r>
          </a:p>
          <a:p>
            <a:pPr lvl="1"/>
            <a:r>
              <a:rPr lang="en-US" dirty="0" err="1"/>
              <a:t>SemanticFilter.R</a:t>
            </a:r>
            <a:endParaRPr lang="en-US" dirty="0"/>
          </a:p>
          <a:p>
            <a:pPr lvl="2"/>
            <a:r>
              <a:rPr lang="en-US" dirty="0"/>
              <a:t>600 lines of code</a:t>
            </a:r>
          </a:p>
          <a:p>
            <a:pPr lvl="2"/>
            <a:r>
              <a:rPr lang="en-US" dirty="0"/>
              <a:t>Reticulate Library</a:t>
            </a:r>
          </a:p>
          <a:p>
            <a:pPr lvl="1"/>
            <a:r>
              <a:rPr lang="en-US" dirty="0"/>
              <a:t>Yields.py</a:t>
            </a:r>
          </a:p>
          <a:p>
            <a:pPr lvl="2"/>
            <a:r>
              <a:rPr lang="en-US" dirty="0"/>
              <a:t>Na cleanup</a:t>
            </a:r>
          </a:p>
          <a:p>
            <a:pPr lvl="2"/>
            <a:r>
              <a:rPr lang="en-US" dirty="0"/>
              <a:t>Correlation filtering</a:t>
            </a:r>
          </a:p>
          <a:p>
            <a:pPr lvl="2"/>
            <a:r>
              <a:rPr lang="en-US" dirty="0"/>
              <a:t>Derives Yield</a:t>
            </a:r>
          </a:p>
          <a:p>
            <a:pPr lvl="2"/>
            <a:r>
              <a:rPr lang="en-US" dirty="0"/>
              <a:t>80 lines of code</a:t>
            </a:r>
          </a:p>
          <a:p>
            <a:pPr lvl="1"/>
            <a:r>
              <a:rPr lang="en-US" dirty="0"/>
              <a:t>574Project.R</a:t>
            </a:r>
          </a:p>
          <a:p>
            <a:pPr lvl="2"/>
            <a:r>
              <a:rPr lang="en-US" dirty="0"/>
              <a:t>400 lines of code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7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82E0-0E51-4CF2-B0BA-9088224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SemanticFilter.R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F2B2-2D8A-4A35-8591-26A46345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Using a semantic search filter</a:t>
            </a:r>
          </a:p>
          <a:p>
            <a:pPr lvl="1"/>
            <a:r>
              <a:rPr lang="en-US" dirty="0" err="1"/>
              <a:t>semanticList</a:t>
            </a:r>
            <a:r>
              <a:rPr lang="en-US" dirty="0"/>
              <a:t> = c("Population", "Price", "</a:t>
            </a:r>
            <a:r>
              <a:rPr lang="en-US" dirty="0" err="1"/>
              <a:t>Employment","Consumer</a:t>
            </a:r>
            <a:r>
              <a:rPr lang="en-US" dirty="0"/>
              <a:t>", "500", "Monetary Base", "Real", "Money Stock", "Treasury",  "Spread")</a:t>
            </a:r>
          </a:p>
          <a:p>
            <a:pPr lvl="0"/>
            <a:r>
              <a:rPr lang="en-US" dirty="0"/>
              <a:t> and score over 50 popularity</a:t>
            </a:r>
          </a:p>
          <a:p>
            <a:pPr lvl="1"/>
            <a:r>
              <a:rPr lang="en-US" dirty="0"/>
              <a:t>if((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semantic$popularity</a:t>
            </a:r>
            <a:r>
              <a:rPr lang="en-US" dirty="0"/>
              <a:t>[count])))&gt;</a:t>
            </a:r>
            <a:r>
              <a:rPr lang="en-US" dirty="0" err="1"/>
              <a:t>semanticScore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Output: output_test.csv (based on </a:t>
            </a:r>
            <a:r>
              <a:rPr lang="en-US" dirty="0" err="1"/>
              <a:t>dataframe</a:t>
            </a:r>
            <a:r>
              <a:rPr lang="en-US" dirty="0"/>
              <a:t> “new4”) (not used)</a:t>
            </a:r>
          </a:p>
          <a:p>
            <a:pPr lvl="1"/>
            <a:r>
              <a:rPr lang="en-US" dirty="0" err="1"/>
              <a:t>ncol</a:t>
            </a:r>
            <a:r>
              <a:rPr lang="en-US" dirty="0"/>
              <a:t>(new4)</a:t>
            </a:r>
          </a:p>
          <a:p>
            <a:r>
              <a:rPr lang="en-US" dirty="0"/>
              <a:t>[1] 237</a:t>
            </a:r>
          </a:p>
          <a:p>
            <a:pPr lvl="0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Output: prepped.csv (used yields.py process)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56249-732A-418F-9E09-6A115875DC7D}"/>
              </a:ext>
            </a:extLst>
          </p:cNvPr>
          <p:cNvSpPr txBox="1"/>
          <p:nvPr/>
        </p:nvSpPr>
        <p:spPr>
          <a:xfrm>
            <a:off x="4928287" y="735518"/>
            <a:ext cx="642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acquisition,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91429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E5A-0CC5-4D89-A913-8F004993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yields.py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874D-CFBB-4B65-89B9-6C9E4092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called as  </a:t>
            </a:r>
            <a:r>
              <a:rPr lang="en-US" b="1" dirty="0" err="1"/>
              <a:t>read_yields</a:t>
            </a:r>
            <a:r>
              <a:rPr lang="en-US" b="1" dirty="0"/>
              <a:t>()</a:t>
            </a:r>
          </a:p>
          <a:p>
            <a:pPr lvl="0"/>
            <a:r>
              <a:rPr lang="en-US" dirty="0" err="1"/>
              <a:t>na</a:t>
            </a:r>
            <a:r>
              <a:rPr lang="en-US" dirty="0"/>
              <a:t> removal</a:t>
            </a:r>
          </a:p>
          <a:p>
            <a:pPr lvl="0"/>
            <a:r>
              <a:rPr lang="en-US" dirty="0"/>
              <a:t>correlation analysis</a:t>
            </a:r>
          </a:p>
          <a:p>
            <a:pPr lvl="0"/>
            <a:r>
              <a:rPr lang="en-US" dirty="0"/>
              <a:t>Derive yields</a:t>
            </a:r>
          </a:p>
          <a:p>
            <a:pPr lvl="0"/>
            <a:r>
              <a:rPr lang="en-US" dirty="0"/>
              <a:t>Derive shifted columns</a:t>
            </a:r>
          </a:p>
          <a:p>
            <a:pPr lvl="0"/>
            <a:r>
              <a:rPr lang="en-US" dirty="0"/>
              <a:t>Derive categorical variables</a:t>
            </a:r>
          </a:p>
          <a:p>
            <a:pPr lvl="0"/>
            <a:r>
              <a:rPr lang="en-US" dirty="0"/>
              <a:t>Input: output_test.csv</a:t>
            </a:r>
          </a:p>
          <a:p>
            <a:pPr lvl="0"/>
            <a:r>
              <a:rPr lang="en-US" dirty="0"/>
              <a:t>Output: output.csv (includes </a:t>
            </a:r>
            <a:r>
              <a:rPr lang="en-US" dirty="0" err="1"/>
              <a:t>na</a:t>
            </a:r>
            <a:r>
              <a:rPr lang="en-US" dirty="0"/>
              <a:t> lagged rows)</a:t>
            </a:r>
          </a:p>
          <a:p>
            <a:pPr lvl="0"/>
            <a:r>
              <a:rPr lang="en-US" dirty="0"/>
              <a:t>Output: prepped.csv </a:t>
            </a:r>
          </a:p>
          <a:p>
            <a:pPr lvl="1"/>
            <a:r>
              <a:rPr lang="en-US" dirty="0"/>
              <a:t>Excludes rows with </a:t>
            </a:r>
            <a:r>
              <a:rPr lang="en-US" dirty="0" err="1"/>
              <a:t>na’s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finResult.dropna</a:t>
            </a:r>
            <a:r>
              <a:rPr lang="en-US" dirty="0"/>
              <a:t>().</a:t>
            </a:r>
            <a:r>
              <a:rPr lang="en-US" dirty="0" err="1"/>
              <a:t>to_csv</a:t>
            </a:r>
            <a:r>
              <a:rPr lang="en-US" dirty="0"/>
              <a:t>("prepped.csv", </a:t>
            </a:r>
            <a:r>
              <a:rPr lang="en-US" dirty="0" err="1"/>
              <a:t>sep</a:t>
            </a:r>
            <a:r>
              <a:rPr lang="en-US" dirty="0"/>
              <a:t>=',', index=False) </a:t>
            </a:r>
          </a:p>
          <a:p>
            <a:pPr lvl="1"/>
            <a:r>
              <a:rPr lang="en-US" dirty="0"/>
              <a:t>Remove final record due to either not being a quarter record, or not have a future yield to pull from.  Minor ca</a:t>
            </a:r>
          </a:p>
          <a:p>
            <a:pPr lvl="0"/>
            <a:r>
              <a:rPr lang="en-US" dirty="0" err="1"/>
              <a:t>ncol</a:t>
            </a:r>
            <a:r>
              <a:rPr lang="en-US" dirty="0"/>
              <a:t>(temp)</a:t>
            </a:r>
          </a:p>
          <a:p>
            <a:r>
              <a:rPr lang="en-US" dirty="0"/>
              <a:t>[1] 48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22B8F-6CA0-4044-9994-7D7ED09ED289}"/>
              </a:ext>
            </a:extLst>
          </p:cNvPr>
          <p:cNvSpPr txBox="1"/>
          <p:nvPr/>
        </p:nvSpPr>
        <p:spPr>
          <a:xfrm>
            <a:off x="3558745" y="687451"/>
            <a:ext cx="6425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Correlation, data cleanup</a:t>
            </a:r>
          </a:p>
        </p:txBody>
      </p:sp>
    </p:spTree>
    <p:extLst>
      <p:ext uri="{BB962C8B-B14F-4D97-AF65-F5344CB8AC3E}">
        <p14:creationId xmlns:p14="http://schemas.microsoft.com/office/powerpoint/2010/main" val="18369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8DE7-EE69-46F6-B2FC-319B6BB5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547.r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5317-088E-4CDA-BE50-2DEF3343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574Project.R</a:t>
            </a:r>
          </a:p>
          <a:p>
            <a:pPr lvl="0"/>
            <a:r>
              <a:rPr lang="en-US" dirty="0"/>
              <a:t>Input: prepped.csv</a:t>
            </a:r>
          </a:p>
          <a:p>
            <a:pPr lvl="0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A0028-4D89-4257-8FFE-34643BF7969B}"/>
              </a:ext>
            </a:extLst>
          </p:cNvPr>
          <p:cNvSpPr txBox="1"/>
          <p:nvPr/>
        </p:nvSpPr>
        <p:spPr>
          <a:xfrm>
            <a:off x="2982097" y="687451"/>
            <a:ext cx="7002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Regression Analysis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902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E7D-6D53-4A79-978C-91B85A0E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Regression RMSE 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1A65-47BB-4F34-9EAB-16E2FDE2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i="1" dirty="0"/>
              <a:t>RMSE Scores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fwdstep_rmse</a:t>
            </a:r>
            <a:endParaRPr lang="en-US" dirty="0"/>
          </a:p>
          <a:p>
            <a:pPr latinLnBrk="1"/>
            <a:r>
              <a:rPr lang="en-US" dirty="0"/>
              <a:t>[1] 0.006078305</a:t>
            </a:r>
          </a:p>
          <a:p>
            <a:pPr latinLnBrk="1"/>
            <a:r>
              <a:rPr lang="en-US" dirty="0"/>
              <a:t>&gt; </a:t>
            </a:r>
            <a:r>
              <a:rPr lang="en-US" b="1" dirty="0" err="1"/>
              <a:t>bckstep_rmse</a:t>
            </a:r>
            <a:endParaRPr lang="en-US" b="1" dirty="0"/>
          </a:p>
          <a:p>
            <a:pPr latinLnBrk="1"/>
            <a:r>
              <a:rPr lang="en-US" dirty="0"/>
              <a:t>[1] 0.005574847</a:t>
            </a:r>
          </a:p>
          <a:p>
            <a:pPr latinLnBrk="1"/>
            <a:r>
              <a:rPr lang="en-US" dirty="0"/>
              <a:t>&gt; </a:t>
            </a:r>
            <a:r>
              <a:rPr lang="en-US" dirty="0" err="1"/>
              <a:t>stepboth_rmse</a:t>
            </a:r>
            <a:endParaRPr lang="en-US" dirty="0"/>
          </a:p>
          <a:p>
            <a:pPr latinLnBrk="1"/>
            <a:r>
              <a:rPr lang="en-US" dirty="0"/>
              <a:t>[1] 0.006071784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5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204B-9461-478C-9775-C1832BB0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DBA04-CE41-497C-AC77-E132A570DF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4922"/>
            <a:ext cx="841809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1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503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Housing Project</vt:lpstr>
      <vt:lpstr>GitHub Project</vt:lpstr>
      <vt:lpstr>Variables</vt:lpstr>
      <vt:lpstr>Background</vt:lpstr>
      <vt:lpstr>SemanticFilter.R </vt:lpstr>
      <vt:lpstr>yields.py</vt:lpstr>
      <vt:lpstr>547.r</vt:lpstr>
      <vt:lpstr>Multiple Regression RMSE Comparisons</vt:lpstr>
      <vt:lpstr>Results</vt:lpstr>
      <vt:lpstr>Best Model</vt:lpstr>
      <vt:lpstr>Inferences</vt:lpstr>
      <vt:lpstr>Variables Selected</vt:lpstr>
      <vt:lpstr>Example output</vt:lpstr>
      <vt:lpstr>Further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Project</dc:title>
  <dc:creator>user</dc:creator>
  <cp:lastModifiedBy>user</cp:lastModifiedBy>
  <cp:revision>15</cp:revision>
  <dcterms:created xsi:type="dcterms:W3CDTF">2018-12-22T04:45:08Z</dcterms:created>
  <dcterms:modified xsi:type="dcterms:W3CDTF">2018-12-22T07:08:34Z</dcterms:modified>
</cp:coreProperties>
</file>