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3" r:id="rId8"/>
    <p:sldId id="264" r:id="rId9"/>
    <p:sldId id="266" r:id="rId10"/>
    <p:sldId id="265" r:id="rId11"/>
    <p:sldId id="269" r:id="rId12"/>
    <p:sldId id="262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0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3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8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3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A228-EF56-4E18-B868-CD3185C0A601}" type="datetimeFigureOut">
              <a:rPr lang="en-IN" smtClean="0"/>
              <a:t>11-07-2018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3 – Java Core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Course Code: TAPL1LF011			Course Name: Core Java</a:t>
            </a:r>
          </a:p>
          <a:p>
            <a:endParaRPr lang="en-IN" dirty="0"/>
          </a:p>
          <a:p>
            <a:r>
              <a:rPr lang="en-IN" dirty="0"/>
              <a:t>Trainer Name: </a:t>
            </a:r>
            <a:r>
              <a:rPr lang="en-IN" dirty="0" err="1"/>
              <a:t>Thiruppathi</a:t>
            </a:r>
            <a:endParaRPr lang="en-IN" dirty="0"/>
          </a:p>
          <a:p>
            <a:r>
              <a:rPr lang="en-IN" dirty="0"/>
              <a:t>Java Trainer</a:t>
            </a:r>
          </a:p>
        </p:txBody>
      </p:sp>
    </p:spTree>
    <p:extLst>
      <p:ext uri="{BB962C8B-B14F-4D97-AF65-F5344CB8AC3E}">
        <p14:creationId xmlns:p14="http://schemas.microsoft.com/office/powerpoint/2010/main" val="109051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BF07-DA9E-497B-893B-A90FE908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B6B744-0A1A-417B-9746-78245E97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3200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block </a:t>
            </a:r>
            <a:r>
              <a:rPr lang="en-US" altLang="en-US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always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executes when the </a:t>
            </a:r>
            <a:r>
              <a:rPr lang="en-US" altLang="en-US" sz="3200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try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block exits.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ensures that the </a:t>
            </a:r>
            <a:r>
              <a:rPr lang="en-US" altLang="en-US" sz="3200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block is executed even if an unexpected exception occurs. </a:t>
            </a:r>
          </a:p>
          <a:p>
            <a:r>
              <a:rPr lang="en-US" altLang="en-US" sz="3200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finally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useful for more than just exception handling.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allows the programmer to avoid having cleanup code accidentally bypassed by a </a:t>
            </a:r>
            <a:r>
              <a:rPr lang="en-US" altLang="en-US" sz="3200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0B14-F6D5-4629-9A29-F241D265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handler 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B723-9EF4-4CD0-A009-5AC208BE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method that thrown an exception.</a:t>
            </a:r>
          </a:p>
          <a:p>
            <a:r>
              <a:rPr lang="en-US" dirty="0"/>
              <a:t>By using the keyword “throws” we can throw the exception.</a:t>
            </a:r>
          </a:p>
          <a:p>
            <a:r>
              <a:rPr lang="en-US" dirty="0"/>
              <a:t>For Example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writeFile</a:t>
            </a:r>
            <a:r>
              <a:rPr lang="en-US" dirty="0"/>
              <a:t>() 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8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709-D080-43AF-958D-16782B6E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Throwable and </a:t>
            </a:r>
            <a:r>
              <a:rPr lang="en-US"/>
              <a:t>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1AC3-6CE6-4C6F-ABDD-121C51AA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methods use the throw statement to throw an exception. </a:t>
            </a:r>
          </a:p>
          <a:p>
            <a:r>
              <a:rPr lang="en-US" dirty="0"/>
              <a:t>The throw statement requires a single argument: a throwable object.</a:t>
            </a:r>
          </a:p>
          <a:p>
            <a:r>
              <a:rPr lang="en-US" dirty="0"/>
              <a:t>Throwable objects are instances of any subclass of the Throwable class. Here's an example of a throw statement.</a:t>
            </a:r>
          </a:p>
          <a:p>
            <a:pPr marL="0" indent="0">
              <a:buNone/>
            </a:pPr>
            <a:r>
              <a:rPr lang="en-US" dirty="0"/>
              <a:t>                    throw </a:t>
            </a:r>
            <a:r>
              <a:rPr lang="en-US" i="1" dirty="0" err="1"/>
              <a:t>someThrowableObject</a:t>
            </a:r>
            <a:r>
              <a:rPr lang="en-US" dirty="0"/>
              <a:t>;</a:t>
            </a:r>
          </a:p>
          <a:p>
            <a:r>
              <a:rPr lang="en-US" dirty="0"/>
              <a:t>For Example: inside a method we can use</a:t>
            </a:r>
          </a:p>
          <a:p>
            <a:pPr marL="0" indent="0">
              <a:buNone/>
            </a:pPr>
            <a:r>
              <a:rPr lang="en-US" dirty="0"/>
              <a:t>                    throw new </a:t>
            </a:r>
            <a:r>
              <a:rPr lang="en-US" dirty="0" err="1"/>
              <a:t>EmptyStackException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2743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7F93-CF1D-4D6F-AAFE-94C7EF0C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Throwable class</a:t>
            </a:r>
          </a:p>
        </p:txBody>
      </p:sp>
      <p:pic>
        <p:nvPicPr>
          <p:cNvPr id="4" name="Content Placeholder 3" descr="The Throwable class and its most significant subclasses.">
            <a:extLst>
              <a:ext uri="{FF2B5EF4-FFF2-40B4-BE49-F238E27FC236}">
                <a16:creationId xmlns:a16="http://schemas.microsoft.com/office/drawing/2014/main" id="{6C8E9A6D-C433-4C59-85B7-DA03512314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62" y="1746067"/>
            <a:ext cx="9402876" cy="4510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729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C3F4-78BE-4D79-AA23-6A3BEF42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58B-F66E-439E-A5DD-AB44B0BF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User can define the exception at their own way based on our application.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ExceptionClassName</a:t>
            </a:r>
            <a:r>
              <a:rPr lang="en-US" dirty="0"/>
              <a:t> extends Exception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ExceptionClassName</a:t>
            </a:r>
            <a:r>
              <a:rPr lang="en-US" dirty="0"/>
              <a:t>(String s)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super();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11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2C67-6132-4C3A-B6ED-8D412F4E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634AE-F6E7-4731-BFF4-B3DAA937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235577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 –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5055"/>
            <a:ext cx="10515600" cy="4181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Exception Handling </a:t>
            </a:r>
          </a:p>
          <a:p>
            <a:pPr marL="0" indent="0">
              <a:buNone/>
            </a:pPr>
            <a:r>
              <a:rPr lang="en-IN" dirty="0"/>
              <a:t>	Introduction</a:t>
            </a:r>
          </a:p>
          <a:p>
            <a:pPr marL="0" indent="0">
              <a:buNone/>
            </a:pPr>
            <a:r>
              <a:rPr lang="en-IN" dirty="0"/>
              <a:t>	Error Handling with Exceptions - Try</a:t>
            </a:r>
          </a:p>
          <a:p>
            <a:pPr marL="0" indent="0">
              <a:buNone/>
            </a:pPr>
            <a:r>
              <a:rPr lang="en-IN" dirty="0"/>
              <a:t>	Handling Exceptions by Type - catch</a:t>
            </a:r>
          </a:p>
          <a:p>
            <a:pPr marL="0" indent="0">
              <a:buNone/>
            </a:pPr>
            <a:r>
              <a:rPr lang="en-IN" dirty="0"/>
              <a:t>	Exceptions and Methods</a:t>
            </a:r>
          </a:p>
          <a:p>
            <a:pPr marL="0" indent="0">
              <a:buNone/>
            </a:pPr>
            <a:r>
              <a:rPr lang="en-IN" dirty="0"/>
              <a:t>	Throwing Exceptions and Custom Exceptions </a:t>
            </a:r>
          </a:p>
        </p:txBody>
      </p:sp>
    </p:spTree>
    <p:extLst>
      <p:ext uri="{BB962C8B-B14F-4D97-AF65-F5344CB8AC3E}">
        <p14:creationId xmlns:p14="http://schemas.microsoft.com/office/powerpoint/2010/main" val="8091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Abnormal situation, that terminates the normal flow of program.</a:t>
            </a:r>
          </a:p>
          <a:p>
            <a:r>
              <a:rPr lang="en-IN" dirty="0"/>
              <a:t>Exception can be of 2 types</a:t>
            </a:r>
          </a:p>
          <a:p>
            <a:pPr marL="0" indent="0">
              <a:buNone/>
            </a:pPr>
            <a:r>
              <a:rPr lang="en-IN" dirty="0"/>
              <a:t>     1. System Defined</a:t>
            </a:r>
          </a:p>
          <a:p>
            <a:pPr marL="0" indent="0">
              <a:buNone/>
            </a:pPr>
            <a:r>
              <a:rPr lang="en-IN" dirty="0"/>
              <a:t>	a) Checked Exception</a:t>
            </a:r>
          </a:p>
          <a:p>
            <a:pPr marL="0" indent="0">
              <a:buNone/>
            </a:pPr>
            <a:r>
              <a:rPr lang="en-IN" dirty="0"/>
              <a:t>	b) Unchecked Exception</a:t>
            </a:r>
          </a:p>
          <a:p>
            <a:pPr marL="0" indent="0">
              <a:buNone/>
            </a:pPr>
            <a:r>
              <a:rPr lang="en-IN" dirty="0"/>
              <a:t>     2. User Defined</a:t>
            </a:r>
          </a:p>
          <a:p>
            <a:r>
              <a:rPr lang="en-IN" dirty="0"/>
              <a:t>Extends from Throwable interface.</a:t>
            </a:r>
          </a:p>
        </p:txBody>
      </p:sp>
    </p:spTree>
    <p:extLst>
      <p:ext uri="{BB962C8B-B14F-4D97-AF65-F5344CB8AC3E}">
        <p14:creationId xmlns:p14="http://schemas.microsoft.com/office/powerpoint/2010/main" val="363599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176C-825F-4EFF-90C5-851BB8EC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FA9D-84EF-444D-AD7B-2DCAEAAD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exception will came at compile time.</a:t>
            </a:r>
          </a:p>
          <a:p>
            <a:r>
              <a:rPr lang="en-US" dirty="0"/>
              <a:t>The Predefined exception are</a:t>
            </a:r>
          </a:p>
          <a:p>
            <a:pPr marL="0" indent="0">
              <a:buNone/>
            </a:pPr>
            <a:r>
              <a:rPr lang="en-US" dirty="0"/>
              <a:t>   1) </a:t>
            </a:r>
            <a:r>
              <a:rPr lang="en-US" dirty="0" err="1"/>
              <a:t>FileNotFoundException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2) </a:t>
            </a:r>
            <a:r>
              <a:rPr lang="en-US" dirty="0" err="1"/>
              <a:t>ClassNotFoundException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3) </a:t>
            </a:r>
            <a:r>
              <a:rPr lang="en-US" dirty="0" err="1"/>
              <a:t>IOException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4) </a:t>
            </a:r>
            <a:r>
              <a:rPr lang="en-US" dirty="0" err="1"/>
              <a:t>SQLException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6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37FA-8AC7-40FD-8959-054A93D1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Unchecked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6815-4A42-43A6-8B60-A1F81EF2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Exception is checked at during Run time</a:t>
            </a:r>
          </a:p>
          <a:p>
            <a:r>
              <a:rPr lang="en-US" dirty="0"/>
              <a:t>This Exception are:</a:t>
            </a:r>
          </a:p>
          <a:p>
            <a:pPr marL="0" indent="0">
              <a:buNone/>
            </a:pPr>
            <a:r>
              <a:rPr lang="en-US" dirty="0"/>
              <a:t>   1) </a:t>
            </a:r>
            <a:r>
              <a:rPr lang="en-US" dirty="0" err="1"/>
              <a:t>ArithmeticException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2) </a:t>
            </a:r>
            <a:r>
              <a:rPr lang="en-US" dirty="0" err="1"/>
              <a:t>ArrayIndexOutOfBoundsException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3) </a:t>
            </a:r>
            <a:r>
              <a:rPr lang="en-US" dirty="0" err="1"/>
              <a:t>NumberFormatException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4) </a:t>
            </a:r>
            <a:r>
              <a:rPr lang="en-US" dirty="0" err="1"/>
              <a:t>NullPointerException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Keywords used</a:t>
            </a:r>
          </a:p>
          <a:p>
            <a:pPr marL="0" indent="0">
              <a:buNone/>
            </a:pPr>
            <a:r>
              <a:rPr lang="en-IN" dirty="0"/>
              <a:t>   1) try</a:t>
            </a:r>
          </a:p>
          <a:p>
            <a:pPr marL="0" indent="0">
              <a:buNone/>
            </a:pPr>
            <a:r>
              <a:rPr lang="en-IN" dirty="0"/>
              <a:t>   2) catch</a:t>
            </a:r>
          </a:p>
          <a:p>
            <a:pPr marL="0" indent="0">
              <a:buNone/>
            </a:pPr>
            <a:r>
              <a:rPr lang="en-IN" dirty="0"/>
              <a:t>   3) finally</a:t>
            </a:r>
          </a:p>
          <a:p>
            <a:pPr marL="0" indent="0">
              <a:buNone/>
            </a:pPr>
            <a:r>
              <a:rPr lang="en-IN" dirty="0"/>
              <a:t>   4) throw</a:t>
            </a:r>
          </a:p>
          <a:p>
            <a:pPr marL="0" indent="0">
              <a:buNone/>
            </a:pPr>
            <a:r>
              <a:rPr lang="en-IN" dirty="0"/>
              <a:t>   5) throws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18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B8D-D99D-4EE2-ACB6-91F441D5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Block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1EBB6-5269-4966-AF47-9892166B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step in constructing an exception handler is to enclose the code that might throw an exception.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or finally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0F2E-7837-42FA-9DF4-D85BBC30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3E0E-61F6-4690-9F50-3A6A5C86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altLang="en-US" sz="3200" dirty="0">
                <a:solidFill>
                  <a:srgbClr val="000000"/>
                </a:solidFill>
                <a:latin typeface="Arial Unicode MS"/>
                <a:cs typeface="Arial" panose="020B0604020202020204" pitchFamily="34" charset="0"/>
              </a:rPr>
              <a:t>catch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is an exception handler that handles the type of exception indicated by its argument.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argument type, </a:t>
            </a:r>
            <a:r>
              <a:rPr lang="en-US" altLang="en-US" sz="3200" i="1" dirty="0" err="1">
                <a:solidFill>
                  <a:srgbClr val="000000"/>
                </a:solidFill>
                <a:latin typeface="Arial Unicode MS"/>
                <a:cs typeface="Arial" panose="020B0604020202020204" pitchFamily="34" charset="0"/>
              </a:rPr>
              <a:t>ExceptionType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declares the type of exception that the handler can handle.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must be the name of a class that inherits from the </a:t>
            </a:r>
            <a:r>
              <a:rPr lang="en-US" altLang="en-US" sz="3200" dirty="0">
                <a:solidFill>
                  <a:srgbClr val="000000"/>
                </a:solidFill>
                <a:latin typeface="Arial Unicode MS"/>
                <a:cs typeface="Arial" panose="020B0604020202020204" pitchFamily="34" charset="0"/>
              </a:rPr>
              <a:t>Throwable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handler can refer to the exception with </a:t>
            </a:r>
            <a:r>
              <a:rPr lang="en-US" altLang="en-US" sz="3200" i="1" dirty="0">
                <a:solidFill>
                  <a:srgbClr val="000000"/>
                </a:solidFill>
                <a:latin typeface="Arial Unicode MS"/>
                <a:cs typeface="Arial" panose="020B0604020202020204" pitchFamily="34" charset="0"/>
              </a:rPr>
              <a:t>name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6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7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2808-9411-4B92-9A74-DA2D8FEC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F599-CF96-48B0-944F-D9CCF415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catch(exception_name1){</a:t>
            </a:r>
          </a:p>
          <a:p>
            <a:pPr marL="0" indent="0">
              <a:buNone/>
            </a:pPr>
            <a:r>
              <a:rPr lang="en-US" dirty="0"/>
              <a:t>……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exception_namen</a:t>
            </a:r>
            <a:r>
              <a:rPr lang="en-US" dirty="0"/>
              <a:t>){ ……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436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Courier New</vt:lpstr>
      <vt:lpstr>Office Theme</vt:lpstr>
      <vt:lpstr>Day 3 – Java Core Platform</vt:lpstr>
      <vt:lpstr>Learning Outcome – Session 2</vt:lpstr>
      <vt:lpstr>Exception Handling</vt:lpstr>
      <vt:lpstr>Checked Exception</vt:lpstr>
      <vt:lpstr>Unchecked Exception</vt:lpstr>
      <vt:lpstr>Exception Handling</vt:lpstr>
      <vt:lpstr>Try Block</vt:lpstr>
      <vt:lpstr>Catch block</vt:lpstr>
      <vt:lpstr>Syntax - catch</vt:lpstr>
      <vt:lpstr>finally block</vt:lpstr>
      <vt:lpstr>Exception handler in method</vt:lpstr>
      <vt:lpstr>Throwable and Custom Exception</vt:lpstr>
      <vt:lpstr>Throwable class</vt:lpstr>
      <vt:lpstr>Custom Exception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Core Java</dc:title>
  <dc:creator>Windows 8.1</dc:creator>
  <cp:lastModifiedBy>sivs.p</cp:lastModifiedBy>
  <cp:revision>45</cp:revision>
  <dcterms:created xsi:type="dcterms:W3CDTF">2018-06-12T16:16:52Z</dcterms:created>
  <dcterms:modified xsi:type="dcterms:W3CDTF">2018-07-11T10:06:53Z</dcterms:modified>
</cp:coreProperties>
</file>