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9" r:id="rId10"/>
    <p:sldId id="270" r:id="rId11"/>
    <p:sldId id="275" r:id="rId12"/>
    <p:sldId id="277" r:id="rId13"/>
    <p:sldId id="276" r:id="rId14"/>
    <p:sldId id="278" r:id="rId15"/>
    <p:sldId id="271" r:id="rId16"/>
    <p:sldId id="272" r:id="rId17"/>
    <p:sldId id="282" r:id="rId18"/>
    <p:sldId id="283" r:id="rId19"/>
    <p:sldId id="279" r:id="rId20"/>
    <p:sldId id="273" r:id="rId21"/>
    <p:sldId id="284" r:id="rId22"/>
    <p:sldId id="265" r:id="rId23"/>
    <p:sldId id="263" r:id="rId24"/>
    <p:sldId id="264" r:id="rId25"/>
    <p:sldId id="280" r:id="rId26"/>
    <p:sldId id="281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58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69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3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3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018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9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17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12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50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96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20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A228-EF56-4E18-B868-CD3185C0A601}" type="datetimeFigureOut">
              <a:rPr lang="en-IN" smtClean="0"/>
              <a:pPr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A9D2-0EE6-4973-A211-7D17C18F2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 – Java Language Fundamentals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Course Code: TAPL1LF011			Course Name: Core Java</a:t>
            </a:r>
          </a:p>
          <a:p>
            <a:endParaRPr lang="en-IN" dirty="0"/>
          </a:p>
          <a:p>
            <a:r>
              <a:rPr lang="en-IN" dirty="0"/>
              <a:t>Trainer Name: </a:t>
            </a:r>
            <a:r>
              <a:rPr lang="en-IN" dirty="0" err="1"/>
              <a:t>Thiruppathi</a:t>
            </a:r>
            <a:endParaRPr lang="en-IN" dirty="0"/>
          </a:p>
          <a:p>
            <a:r>
              <a:rPr lang="en-IN" dirty="0"/>
              <a:t>Java Trainer</a:t>
            </a:r>
          </a:p>
        </p:txBody>
      </p:sp>
    </p:spTree>
    <p:extLst>
      <p:ext uri="{BB962C8B-B14F-4D97-AF65-F5344CB8AC3E}">
        <p14:creationId xmlns="" xmlns:p14="http://schemas.microsoft.com/office/powerpoint/2010/main" val="10905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97C89-52E7-425E-BF6B-00FF66D8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346937-29F6-45D9-9675-7C45D739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is instance variable used to store the value.</a:t>
            </a:r>
          </a:p>
          <a:p>
            <a:r>
              <a:rPr lang="en-US" dirty="0"/>
              <a:t>Syntax for minimum requirement</a:t>
            </a:r>
          </a:p>
          <a:p>
            <a:pPr marL="457200" lvl="1" indent="0">
              <a:buNone/>
            </a:pPr>
            <a:r>
              <a:rPr lang="en-US" dirty="0"/>
              <a:t>&lt;data type&gt; &lt;member name&gt;;</a:t>
            </a:r>
          </a:p>
          <a:p>
            <a:r>
              <a:rPr lang="en-US" dirty="0"/>
              <a:t>For 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Additional Syntax:</a:t>
            </a:r>
          </a:p>
          <a:p>
            <a:pPr marL="0" indent="0">
              <a:buNone/>
            </a:pPr>
            <a:r>
              <a:rPr lang="en-US" dirty="0"/>
              <a:t>     Access specifier can be added in the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757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52B97-00A9-4798-B05D-A5ABE5E5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</a:t>
            </a:r>
            <a:r>
              <a:rPr lang="en-US" dirty="0" smtClean="0"/>
              <a:t>Member /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55516D-7C39-4B88-AA4C-770A9922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Instance member cab be defined inside to the class, but outside to the method.</a:t>
            </a:r>
          </a:p>
          <a:p>
            <a:r>
              <a:rPr lang="en-US" dirty="0"/>
              <a:t>Access specifier can be used.</a:t>
            </a:r>
          </a:p>
          <a:p>
            <a:r>
              <a:rPr lang="en-US" dirty="0"/>
              <a:t>Accessed by using the object, in the static methods</a:t>
            </a:r>
            <a:r>
              <a:rPr lang="en-US" dirty="0" smtClean="0"/>
              <a:t>.</a:t>
            </a:r>
          </a:p>
          <a:p>
            <a:r>
              <a:rPr lang="en-IN" dirty="0" smtClean="0"/>
              <a:t>Ex: </a:t>
            </a:r>
          </a:p>
          <a:p>
            <a:pPr>
              <a:buNone/>
            </a:pPr>
            <a:r>
              <a:rPr lang="en-IN" dirty="0" smtClean="0"/>
              <a:t>c</a:t>
            </a:r>
            <a:r>
              <a:rPr lang="en-IN" dirty="0" smtClean="0"/>
              <a:t>lass </a:t>
            </a:r>
            <a:r>
              <a:rPr lang="en-IN" dirty="0" err="1" smtClean="0"/>
              <a:t>DemoVariable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&lt;</a:t>
            </a:r>
            <a:r>
              <a:rPr lang="en-IN" b="1" dirty="0" err="1" smtClean="0">
                <a:solidFill>
                  <a:srgbClr val="00B050"/>
                </a:solidFill>
              </a:rPr>
              <a:t>access_specifier</a:t>
            </a:r>
            <a:r>
              <a:rPr lang="en-IN" b="1" dirty="0" smtClean="0">
                <a:solidFill>
                  <a:srgbClr val="00B050"/>
                </a:solidFill>
              </a:rPr>
              <a:t>&gt; </a:t>
            </a:r>
            <a:r>
              <a:rPr lang="en-IN" b="1" dirty="0" err="1" smtClean="0">
                <a:solidFill>
                  <a:srgbClr val="00B050"/>
                </a:solidFill>
              </a:rPr>
              <a:t>int</a:t>
            </a:r>
            <a:r>
              <a:rPr lang="en-IN" b="1" dirty="0" smtClean="0">
                <a:solidFill>
                  <a:srgbClr val="00B050"/>
                </a:solidFill>
              </a:rPr>
              <a:t> a; // Instance variable</a:t>
            </a:r>
          </a:p>
          <a:p>
            <a:pPr>
              <a:buNone/>
            </a:pPr>
            <a:r>
              <a:rPr lang="en-IN" dirty="0" smtClean="0"/>
              <a:t>public static void main{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0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D412FB-6B8E-4D89-81A4-B739DBE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180A8B-DE7D-46AB-96FF-EFBFD4A9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Instance member cab be defined inside to the class, but outside to the method.</a:t>
            </a:r>
          </a:p>
          <a:p>
            <a:r>
              <a:rPr lang="en-US" dirty="0"/>
              <a:t>Access specifier can be used.</a:t>
            </a:r>
          </a:p>
          <a:p>
            <a:r>
              <a:rPr lang="en-US" dirty="0"/>
              <a:t>Accessed using without the object, in the all methods</a:t>
            </a:r>
            <a:r>
              <a:rPr lang="en-US" dirty="0" smtClean="0"/>
              <a:t>.</a:t>
            </a:r>
          </a:p>
          <a:p>
            <a:r>
              <a:rPr lang="en-IN" dirty="0" smtClean="0"/>
              <a:t>Ex: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DemoVariable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&lt;</a:t>
            </a:r>
            <a:r>
              <a:rPr lang="en-IN" b="1" dirty="0" err="1" smtClean="0">
                <a:solidFill>
                  <a:srgbClr val="00B050"/>
                </a:solidFill>
              </a:rPr>
              <a:t>acces_specifier</a:t>
            </a:r>
            <a:r>
              <a:rPr lang="en-IN" b="1" dirty="0" smtClean="0">
                <a:solidFill>
                  <a:srgbClr val="00B050"/>
                </a:solidFill>
              </a:rPr>
              <a:t>&gt; static </a:t>
            </a:r>
            <a:r>
              <a:rPr lang="en-IN" b="1" dirty="0" err="1" smtClean="0">
                <a:solidFill>
                  <a:srgbClr val="00B050"/>
                </a:solidFill>
              </a:rPr>
              <a:t>int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 smtClean="0">
                <a:solidFill>
                  <a:srgbClr val="00B050"/>
                </a:solidFill>
              </a:rPr>
              <a:t>a; </a:t>
            </a:r>
            <a:r>
              <a:rPr lang="en-IN" dirty="0" smtClean="0"/>
              <a:t>// static </a:t>
            </a:r>
            <a:r>
              <a:rPr lang="en-IN" dirty="0" smtClean="0"/>
              <a:t>variable</a:t>
            </a:r>
          </a:p>
          <a:p>
            <a:pPr>
              <a:buNone/>
            </a:pPr>
            <a:r>
              <a:rPr lang="en-IN" dirty="0" smtClean="0"/>
              <a:t>public static void main{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0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07268A-62B5-437B-880D-AC49F66C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DF821E-DA8A-4478-B32D-0BAF08BB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48139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variable which is defined inside the method.</a:t>
            </a:r>
          </a:p>
          <a:p>
            <a:r>
              <a:rPr lang="en-US" dirty="0"/>
              <a:t>This will not have the access specifier.</a:t>
            </a:r>
          </a:p>
          <a:p>
            <a:r>
              <a:rPr lang="en-US" dirty="0"/>
              <a:t>Static key word also not allowed</a:t>
            </a:r>
            <a:r>
              <a:rPr lang="en-US" dirty="0" smtClean="0"/>
              <a:t>.</a:t>
            </a:r>
          </a:p>
          <a:p>
            <a:r>
              <a:rPr lang="en-IN" dirty="0" smtClean="0"/>
              <a:t>Ex: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DemoVariable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public </a:t>
            </a:r>
            <a:r>
              <a:rPr lang="en-IN" dirty="0" smtClean="0"/>
              <a:t>static void main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b="1" dirty="0" err="1" smtClean="0"/>
              <a:t>i</a:t>
            </a:r>
            <a:r>
              <a:rPr lang="en-IN" b="1" dirty="0" err="1" smtClean="0"/>
              <a:t>nt</a:t>
            </a:r>
            <a:r>
              <a:rPr lang="en-IN" b="1" dirty="0" smtClean="0"/>
              <a:t> a; // Local variable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637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183A8-DEFD-4F23-9C85-BC867E8D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53C40-A194-4B35-A345-5F9F2897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also the name, which holds the object as value.</a:t>
            </a:r>
          </a:p>
          <a:p>
            <a:r>
              <a:rPr lang="en-US" dirty="0"/>
              <a:t>We have to use the predefined class as data type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pre_defined_class</a:t>
            </a:r>
            <a:r>
              <a:rPr lang="en-US" dirty="0"/>
              <a:t> name&gt; &lt;</a:t>
            </a:r>
            <a:r>
              <a:rPr lang="en-US" dirty="0" err="1"/>
              <a:t>variable_name</a:t>
            </a:r>
            <a:r>
              <a:rPr lang="en-US" dirty="0"/>
              <a:t>&gt;</a:t>
            </a:r>
          </a:p>
          <a:p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	String s=new String();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 mc=new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Here s and mc are the Reference member.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626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F76682-E77A-479C-A197-5DDD3F2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8EF26E-1695-4865-86F3-865D4C9E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is a collection of statements or instructions.</a:t>
            </a:r>
          </a:p>
          <a:p>
            <a:r>
              <a:rPr lang="en-US" dirty="0"/>
              <a:t>To declare the method, 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minimum required elements of a method declaration are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method's return type,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pair of parentheses, </a:t>
            </a:r>
            <a:r>
              <a:rPr lang="en-US" altLang="en-US" sz="2800" dirty="0">
                <a:solidFill>
                  <a:srgbClr val="000000"/>
                </a:solidFill>
                <a:latin typeface="Monaco"/>
                <a:cs typeface="Arial" panose="020B0604020202020204" pitchFamily="34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 body between braces, </a:t>
            </a:r>
            <a:r>
              <a:rPr lang="en-US" altLang="en-US" sz="2800" dirty="0">
                <a:solidFill>
                  <a:srgbClr val="000000"/>
                </a:solidFill>
                <a:latin typeface="Monaco"/>
                <a:cs typeface="Arial" panose="020B0604020202020204" pitchFamily="34" charset="0"/>
              </a:rPr>
              <a:t>{}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600" dirty="0"/>
          </a:p>
          <a:p>
            <a:r>
              <a:rPr lang="en-US" dirty="0"/>
              <a:t>The others are</a:t>
            </a:r>
          </a:p>
          <a:p>
            <a:pPr lvl="1"/>
            <a:r>
              <a:rPr lang="en-US" dirty="0"/>
              <a:t>Modifiers – public , private, protected and default.</a:t>
            </a:r>
          </a:p>
          <a:p>
            <a:pPr lvl="1"/>
            <a:r>
              <a:rPr lang="en-US" dirty="0"/>
              <a:t>Parameter list – in between the pair of parenthesis.</a:t>
            </a:r>
          </a:p>
          <a:p>
            <a:pPr lvl="1"/>
            <a:r>
              <a:rPr lang="en-US" dirty="0"/>
              <a:t>Exception list.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705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C1B45-2813-4CA6-9ED9-014F0A2F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352302-C085-41EA-A497-F58CACE8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public double </a:t>
            </a:r>
            <a:r>
              <a:rPr lang="en-US" dirty="0" err="1"/>
              <a:t>calculateAnswer</a:t>
            </a:r>
            <a:r>
              <a:rPr lang="en-US" dirty="0"/>
              <a:t>(double x, double y){</a:t>
            </a:r>
          </a:p>
          <a:p>
            <a:pPr marL="0" indent="0">
              <a:buNone/>
            </a:pPr>
            <a:r>
              <a:rPr lang="en-US" dirty="0"/>
              <a:t>		// statements or instructions</a:t>
            </a:r>
          </a:p>
          <a:p>
            <a:pPr marL="0" indent="0">
              <a:buNone/>
            </a:pPr>
            <a:r>
              <a:rPr lang="en-US" dirty="0"/>
              <a:t>		return double;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405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C4A00B-14F2-46FF-82CC-B0DCB606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567345-94E1-4BBC-9767-17592F59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method</a:t>
            </a:r>
          </a:p>
          <a:p>
            <a:pPr lvl="1"/>
            <a:r>
              <a:rPr lang="en-US" dirty="0"/>
              <a:t>Instance method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Final</a:t>
            </a:r>
          </a:p>
          <a:p>
            <a:pPr lvl="1"/>
            <a:r>
              <a:rPr lang="en-US" dirty="0"/>
              <a:t>Abstract </a:t>
            </a:r>
          </a:p>
          <a:p>
            <a:pPr lvl="1"/>
            <a:r>
              <a:rPr lang="en-US" dirty="0"/>
              <a:t>Synchronized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421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1271A3-FA19-402C-84DB-C41E2BB1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FD1C2A-FC23-4F35-A595-63826C69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invoked without object.</a:t>
            </a:r>
          </a:p>
          <a:p>
            <a:r>
              <a:rPr lang="en-US" dirty="0"/>
              <a:t>Is also the collection of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306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09DA68-53D8-4B5D-8D1A-72D265C7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903F18-F4DC-42FC-83ED-6B62E16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have same name, but different in parameter, return type.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public double </a:t>
            </a:r>
            <a:r>
              <a:rPr lang="en-US" dirty="0" err="1"/>
              <a:t>calculateAnswer</a:t>
            </a:r>
            <a:r>
              <a:rPr lang="en-US" dirty="0"/>
              <a:t>(double x, double y){   return </a:t>
            </a:r>
            <a:r>
              <a:rPr lang="en-US" dirty="0" err="1"/>
              <a:t>x+y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calculateAnswer</a:t>
            </a:r>
            <a:r>
              <a:rPr lang="en-US" dirty="0"/>
              <a:t>(double x, double y){  return </a:t>
            </a:r>
            <a:r>
              <a:rPr lang="en-US" dirty="0" err="1"/>
              <a:t>x+y</a:t>
            </a:r>
            <a:r>
              <a:rPr lang="en-US" dirty="0"/>
              <a:t>; }</a:t>
            </a:r>
          </a:p>
          <a:p>
            <a:pPr lvl="1"/>
            <a:r>
              <a:rPr lang="en-US" dirty="0"/>
              <a:t>public double </a:t>
            </a:r>
            <a:r>
              <a:rPr lang="en-US" dirty="0" err="1"/>
              <a:t>calculateAnswer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y){ return </a:t>
            </a:r>
            <a:r>
              <a:rPr lang="en-US" dirty="0" err="1"/>
              <a:t>x+y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="" xmlns:p14="http://schemas.microsoft.com/office/powerpoint/2010/main" val="178017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 –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055"/>
            <a:ext cx="10515600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Working with Packages</a:t>
            </a:r>
          </a:p>
          <a:p>
            <a:pPr marL="0" indent="0">
              <a:buNone/>
            </a:pPr>
            <a:r>
              <a:rPr lang="en-IN" dirty="0"/>
              <a:t>Representing Complex Types with Classes</a:t>
            </a:r>
          </a:p>
          <a:p>
            <a:pPr marL="0" indent="0">
              <a:buNone/>
            </a:pPr>
            <a:r>
              <a:rPr lang="en-IN" dirty="0"/>
              <a:t>Class Initializers and Constructors</a:t>
            </a:r>
          </a:p>
        </p:txBody>
      </p:sp>
    </p:spTree>
    <p:extLst>
      <p:ext uri="{BB962C8B-B14F-4D97-AF65-F5344CB8AC3E}">
        <p14:creationId xmlns="" xmlns:p14="http://schemas.microsoft.com/office/powerpoint/2010/main" val="8091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EA86E-7430-4AAD-8853-12C58B8B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8284AF-97A6-4F55-9B6A-C2D8D7C4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return in method.</a:t>
            </a:r>
          </a:p>
        </p:txBody>
      </p:sp>
    </p:spTree>
    <p:extLst>
      <p:ext uri="{BB962C8B-B14F-4D97-AF65-F5344CB8AC3E}">
        <p14:creationId xmlns="" xmlns:p14="http://schemas.microsoft.com/office/powerpoint/2010/main" val="422675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24FF6C-3FF1-443D-877E-D9F43E0D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437034-1E80-45FF-97E5-A7E86582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Classes and Objects</a:t>
            </a:r>
          </a:p>
          <a:p>
            <a:r>
              <a:rPr lang="en-US" dirty="0"/>
              <a:t>Data Abstraction</a:t>
            </a:r>
          </a:p>
          <a:p>
            <a:r>
              <a:rPr lang="en-US" dirty="0"/>
              <a:t>Data Encapsulation</a:t>
            </a:r>
          </a:p>
          <a:p>
            <a:r>
              <a:rPr lang="en-US" dirty="0">
                <a:solidFill>
                  <a:srgbClr val="FF0000"/>
                </a:solidFill>
              </a:rPr>
              <a:t>Inheritance</a:t>
            </a:r>
          </a:p>
          <a:p>
            <a:r>
              <a:rPr lang="en-US" dirty="0">
                <a:solidFill>
                  <a:srgbClr val="FF0000"/>
                </a:solidFill>
              </a:rPr>
              <a:t>Polymorphism</a:t>
            </a:r>
          </a:p>
          <a:p>
            <a:r>
              <a:rPr lang="en-US" dirty="0">
                <a:solidFill>
                  <a:srgbClr val="FF0000"/>
                </a:solidFill>
              </a:rPr>
              <a:t>Message passing</a:t>
            </a:r>
          </a:p>
          <a:p>
            <a:r>
              <a:rPr lang="en-US" dirty="0">
                <a:solidFill>
                  <a:srgbClr val="FF0000"/>
                </a:solidFill>
              </a:rPr>
              <a:t>Dynamic Binding</a:t>
            </a:r>
          </a:p>
          <a:p>
            <a:r>
              <a:rPr lang="en-US" dirty="0">
                <a:solidFill>
                  <a:srgbClr val="00B050"/>
                </a:solidFill>
              </a:rPr>
              <a:t>Constructor</a:t>
            </a:r>
          </a:p>
          <a:p>
            <a:r>
              <a:rPr lang="en-US" dirty="0">
                <a:solidFill>
                  <a:srgbClr val="00B050"/>
                </a:solidFill>
              </a:rPr>
              <a:t>Coupling</a:t>
            </a:r>
          </a:p>
          <a:p>
            <a:r>
              <a:rPr lang="en-US" dirty="0">
                <a:solidFill>
                  <a:srgbClr val="00B050"/>
                </a:solidFill>
              </a:rPr>
              <a:t>Cohesion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="" xmlns:p14="http://schemas.microsoft.com/office/powerpoint/2010/main" val="148959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Wrapping into single unit.</a:t>
            </a:r>
          </a:p>
          <a:p>
            <a:pPr lvl="1"/>
            <a:r>
              <a:rPr lang="en-IN" dirty="0"/>
              <a:t>Step 1: mark your instance variable as private.</a:t>
            </a:r>
          </a:p>
          <a:p>
            <a:pPr lvl="1"/>
            <a:r>
              <a:rPr lang="en-IN" dirty="0"/>
              <a:t>Step 2: use public methods to access or apply the values to the variables. ( getter and setter methods).</a:t>
            </a:r>
          </a:p>
          <a:p>
            <a:r>
              <a:rPr lang="en-IN" dirty="0"/>
              <a:t>This makes application as secured way.</a:t>
            </a:r>
          </a:p>
          <a:p>
            <a:r>
              <a:rPr lang="en-IN" dirty="0"/>
              <a:t>This provides the way to access the variable as indirect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5478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a special type of method.</a:t>
            </a:r>
          </a:p>
          <a:p>
            <a:r>
              <a:rPr lang="en-IN" dirty="0"/>
              <a:t>Java provides a special construct named constructor exclusively for creating an object of a class and initializing its instance variables.</a:t>
            </a:r>
          </a:p>
          <a:p>
            <a:r>
              <a:rPr lang="en-IN" dirty="0"/>
              <a:t>Constructors should have the same name as the name of the class.</a:t>
            </a:r>
          </a:p>
          <a:p>
            <a:r>
              <a:rPr lang="en-IN" dirty="0"/>
              <a:t>It is generally declared as public.</a:t>
            </a:r>
          </a:p>
          <a:p>
            <a:r>
              <a:rPr lang="en-IN" dirty="0"/>
              <a:t>It may have optional list of arguments.</a:t>
            </a:r>
          </a:p>
          <a:p>
            <a:r>
              <a:rPr lang="en-IN" dirty="0"/>
              <a:t>It does not have any return type and not even void.</a:t>
            </a:r>
          </a:p>
        </p:txBody>
      </p:sp>
    </p:spTree>
    <p:extLst>
      <p:ext uri="{BB962C8B-B14F-4D97-AF65-F5344CB8AC3E}">
        <p14:creationId xmlns="" xmlns:p14="http://schemas.microsoft.com/office/powerpoint/2010/main" val="279671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cannot invoke a constructor on an existing object.</a:t>
            </a:r>
          </a:p>
          <a:p>
            <a:r>
              <a:rPr lang="en-IN" dirty="0"/>
              <a:t>You can use a constructor only in combination with the new operator.</a:t>
            </a:r>
          </a:p>
          <a:p>
            <a:r>
              <a:rPr lang="en-IN" dirty="0"/>
              <a:t>To declare a constructor, you write, </a:t>
            </a:r>
          </a:p>
        </p:txBody>
      </p:sp>
    </p:spTree>
    <p:extLst>
      <p:ext uri="{BB962C8B-B14F-4D97-AF65-F5344CB8AC3E}">
        <p14:creationId xmlns="" xmlns:p14="http://schemas.microsoft.com/office/powerpoint/2010/main" val="1097057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1B332-DE10-45F0-8893-1427B30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2EF8B8-52F2-44E1-AC23-53BE5849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name, but different in parameter.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MyClass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MyClass</a:t>
            </a:r>
            <a:r>
              <a:rPr lang="en-US" dirty="0"/>
              <a:t>(){ 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 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MyClass</a:t>
            </a:r>
            <a:r>
              <a:rPr lang="en-US" dirty="0"/>
              <a:t>(String name, </a:t>
            </a:r>
            <a:r>
              <a:rPr lang="en-US" dirty="0" err="1"/>
              <a:t>int</a:t>
            </a:r>
            <a:r>
              <a:rPr lang="en-US" dirty="0"/>
              <a:t> no){ 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775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3B18CE-91B6-4569-8886-304DD4C0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DB5452-6809-41A7-866C-4D49EF19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https://docs.oracle.com/javase/tutorial/java/javaOO</a:t>
            </a:r>
            <a:endParaRPr lang="en-US" dirty="0"/>
          </a:p>
          <a:p>
            <a:r>
              <a:rPr lang="en-US" dirty="0"/>
              <a:t>Head First Java , </a:t>
            </a:r>
            <a:r>
              <a:rPr lang="en-US" dirty="0" err="1"/>
              <a:t>Oreilly</a:t>
            </a:r>
            <a:r>
              <a:rPr lang="en-US"/>
              <a:t> publications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9136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5626B-02AF-4B70-AECD-4840B5C6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DAB4C-29B6-4C57-BAFB-A412A6EA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Queries?</a:t>
            </a:r>
          </a:p>
        </p:txBody>
      </p:sp>
    </p:spTree>
    <p:extLst>
      <p:ext uri="{BB962C8B-B14F-4D97-AF65-F5344CB8AC3E}">
        <p14:creationId xmlns="" xmlns:p14="http://schemas.microsoft.com/office/powerpoint/2010/main" val="7821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Introduction </a:t>
            </a:r>
          </a:p>
          <a:p>
            <a:pPr marL="0" indent="0">
              <a:buNone/>
            </a:pPr>
            <a:r>
              <a:rPr lang="en-IN" dirty="0"/>
              <a:t>What Is a Package?</a:t>
            </a:r>
          </a:p>
          <a:p>
            <a:pPr marL="0" indent="0">
              <a:buNone/>
            </a:pPr>
            <a:r>
              <a:rPr lang="en-IN" dirty="0"/>
              <a:t>Packages Create a Namespace </a:t>
            </a:r>
          </a:p>
          <a:p>
            <a:pPr marL="0" indent="0">
              <a:buNone/>
            </a:pPr>
            <a:r>
              <a:rPr lang="en-IN" dirty="0"/>
              <a:t>Determining a Type's Package</a:t>
            </a:r>
          </a:p>
          <a:p>
            <a:pPr marL="0" indent="0">
              <a:buNone/>
            </a:pPr>
            <a:r>
              <a:rPr lang="en-IN" dirty="0"/>
              <a:t>Packages Provide Access Boundaries</a:t>
            </a:r>
          </a:p>
        </p:txBody>
      </p:sp>
    </p:spTree>
    <p:extLst>
      <p:ext uri="{BB962C8B-B14F-4D97-AF65-F5344CB8AC3E}">
        <p14:creationId xmlns="" xmlns:p14="http://schemas.microsoft.com/office/powerpoint/2010/main" val="130468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Complex Types with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Introduction</a:t>
            </a:r>
          </a:p>
          <a:p>
            <a:pPr marL="0" indent="0">
              <a:buNone/>
            </a:pPr>
            <a:r>
              <a:rPr lang="en-IN" dirty="0"/>
              <a:t>Classes</a:t>
            </a:r>
          </a:p>
          <a:p>
            <a:pPr marL="0" indent="0">
              <a:buNone/>
            </a:pPr>
            <a:r>
              <a:rPr lang="en-IN" dirty="0"/>
              <a:t>Using Classes</a:t>
            </a:r>
          </a:p>
          <a:p>
            <a:pPr marL="0" indent="0">
              <a:buNone/>
            </a:pPr>
            <a:r>
              <a:rPr lang="en-IN" dirty="0"/>
              <a:t>Encapsulation and Access Modifiers</a:t>
            </a:r>
          </a:p>
          <a:p>
            <a:pPr marL="0" indent="0">
              <a:buNone/>
            </a:pPr>
            <a:r>
              <a:rPr lang="en-IN" dirty="0"/>
              <a:t>Method Basics</a:t>
            </a:r>
          </a:p>
          <a:p>
            <a:pPr marL="0" indent="0">
              <a:buNone/>
            </a:pPr>
            <a:r>
              <a:rPr lang="en-IN" dirty="0"/>
              <a:t>Exiting from a Method</a:t>
            </a:r>
          </a:p>
          <a:p>
            <a:pPr marL="0" indent="0">
              <a:buNone/>
            </a:pPr>
            <a:r>
              <a:rPr lang="en-IN" dirty="0"/>
              <a:t>Method Return Values</a:t>
            </a:r>
          </a:p>
          <a:p>
            <a:pPr marL="0" indent="0">
              <a:buNone/>
            </a:pPr>
            <a:r>
              <a:rPr lang="en-IN" dirty="0"/>
              <a:t>Static Members</a:t>
            </a:r>
          </a:p>
          <a:p>
            <a:pPr marL="0" indent="0">
              <a:buNone/>
            </a:pPr>
            <a:r>
              <a:rPr lang="en-IN" dirty="0"/>
              <a:t>Static Initialization Blocks</a:t>
            </a:r>
          </a:p>
          <a:p>
            <a:pPr marL="0" indent="0">
              <a:buNone/>
            </a:pPr>
            <a:r>
              <a:rPr lang="en-IN" dirty="0"/>
              <a:t>Field Encapsulation, Accessors, and </a:t>
            </a:r>
            <a:r>
              <a:rPr lang="en-IN" dirty="0" err="1"/>
              <a:t>Mutators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Overloading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6583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Initializers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Introduction</a:t>
            </a:r>
          </a:p>
          <a:p>
            <a:pPr marL="0" indent="0">
              <a:buNone/>
            </a:pPr>
            <a:r>
              <a:rPr lang="en-IN" dirty="0"/>
              <a:t>Establishing Initial State</a:t>
            </a:r>
          </a:p>
          <a:p>
            <a:pPr marL="0" indent="0">
              <a:buNone/>
            </a:pPr>
            <a:r>
              <a:rPr lang="en-IN" dirty="0"/>
              <a:t>Field Initial State and Initializers</a:t>
            </a:r>
          </a:p>
          <a:p>
            <a:pPr marL="0" indent="0">
              <a:buNone/>
            </a:pPr>
            <a:r>
              <a:rPr lang="en-IN" dirty="0"/>
              <a:t>Constructor and Adding Multiple Constructors(Overloading)</a:t>
            </a:r>
          </a:p>
          <a:p>
            <a:pPr marL="0" indent="0">
              <a:buNone/>
            </a:pPr>
            <a:r>
              <a:rPr lang="en-IN" dirty="0"/>
              <a:t>Chaining Constructors and Constructor Visibility</a:t>
            </a:r>
          </a:p>
          <a:p>
            <a:pPr marL="0" indent="0">
              <a:buNone/>
            </a:pPr>
            <a:r>
              <a:rPr lang="en-IN" dirty="0"/>
              <a:t>Initialization Blocks</a:t>
            </a:r>
          </a:p>
          <a:p>
            <a:pPr marL="0" indent="0">
              <a:buNone/>
            </a:pPr>
            <a:r>
              <a:rPr lang="en-IN" dirty="0"/>
              <a:t>Initialization and Construction Order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6708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package is a namespace that organizes a set of related classes and interfaces. </a:t>
            </a:r>
          </a:p>
          <a:p>
            <a:r>
              <a:rPr lang="en-US" dirty="0"/>
              <a:t>Packages as being similar to different folders on your computer. You might keep HTML pages in one folder, images in another, and scripts or applications in yet another. </a:t>
            </a:r>
          </a:p>
          <a:p>
            <a:r>
              <a:rPr lang="en-US" dirty="0"/>
              <a:t>Package can be composed of hundreds or</a:t>
            </a:r>
            <a:r>
              <a:rPr lang="en-US"/>
              <a:t> </a:t>
            </a:r>
            <a:r>
              <a:rPr lang="en-US" i="1" smtClean="0"/>
              <a:t>thousands </a:t>
            </a:r>
            <a:r>
              <a:rPr lang="en-US" smtClean="0"/>
              <a:t>of </a:t>
            </a:r>
            <a:r>
              <a:rPr lang="en-US" dirty="0"/>
              <a:t>individual classes, it makes sense to keep things organized by placing related classes and interfaces into packages.</a:t>
            </a:r>
            <a:endParaRPr lang="en-IN" dirty="0"/>
          </a:p>
          <a:p>
            <a:r>
              <a:rPr lang="en-IN" dirty="0" err="1"/>
              <a:t>util</a:t>
            </a:r>
            <a:r>
              <a:rPr lang="en-IN" dirty="0"/>
              <a:t> , </a:t>
            </a:r>
            <a:r>
              <a:rPr lang="en-IN" dirty="0" err="1"/>
              <a:t>io</a:t>
            </a:r>
            <a:r>
              <a:rPr lang="en-IN" dirty="0"/>
              <a:t>, </a:t>
            </a:r>
            <a:r>
              <a:rPr lang="en-IN" dirty="0" err="1"/>
              <a:t>lang</a:t>
            </a:r>
            <a:r>
              <a:rPr lang="en-IN" dirty="0"/>
              <a:t> , math etc.</a:t>
            </a:r>
          </a:p>
          <a:p>
            <a:r>
              <a:rPr lang="en-IN" dirty="0"/>
              <a:t>User also can able to create on packages.</a:t>
            </a:r>
          </a:p>
        </p:txBody>
      </p:sp>
    </p:spTree>
    <p:extLst>
      <p:ext uri="{BB962C8B-B14F-4D97-AF65-F5344CB8AC3E}">
        <p14:creationId xmlns="" xmlns:p14="http://schemas.microsoft.com/office/powerpoint/2010/main" val="184497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CD1ADD-AC25-4346-85D1-C7C48DA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50220B-F0B7-41C1-B5B5-DF49359F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Package &lt;package name&gt;</a:t>
            </a:r>
          </a:p>
          <a:p>
            <a:pPr marL="457200" lvl="1" indent="0">
              <a:buNone/>
            </a:pPr>
            <a:r>
              <a:rPr lang="en-US" dirty="0"/>
              <a:t>For Ex: package </a:t>
            </a:r>
            <a:r>
              <a:rPr lang="en-US" dirty="0" err="1"/>
              <a:t>com.mphasis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10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Blue print of the program.</a:t>
            </a:r>
          </a:p>
          <a:p>
            <a:r>
              <a:rPr lang="en-IN" dirty="0"/>
              <a:t>Basic unit of program.</a:t>
            </a:r>
          </a:p>
          <a:p>
            <a:r>
              <a:rPr lang="en-IN" dirty="0"/>
              <a:t>Class contain members and methods.</a:t>
            </a:r>
          </a:p>
          <a:p>
            <a:r>
              <a:rPr lang="en-IN" dirty="0"/>
              <a:t>Syntax</a:t>
            </a:r>
          </a:p>
          <a:p>
            <a:pPr marL="457200" lvl="1" indent="0">
              <a:buNone/>
            </a:pPr>
            <a:r>
              <a:rPr lang="en-IN" dirty="0"/>
              <a:t>class &lt;class name&gt;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   member1 … </a:t>
            </a:r>
            <a:r>
              <a:rPr lang="en-IN" dirty="0" err="1"/>
              <a:t>membern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method 1{} ……..</a:t>
            </a:r>
          </a:p>
          <a:p>
            <a:pPr marL="457200" lvl="1" indent="0">
              <a:buNone/>
            </a:pPr>
            <a:r>
              <a:rPr lang="en-IN" dirty="0"/>
              <a:t>   method n{}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5162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5A5EA-ED31-4E26-BAA4-7FC4366F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B678FF-AA6C-492A-8011-E52168698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//member declaration</a:t>
            </a:r>
          </a:p>
          <a:p>
            <a:pPr marL="0" indent="0">
              <a:buNone/>
            </a:pPr>
            <a:r>
              <a:rPr lang="en-US" dirty="0"/>
              <a:t>	//method definition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The </a:t>
            </a:r>
            <a:r>
              <a:rPr lang="en-US" i="1" dirty="0"/>
              <a:t>class body</a:t>
            </a:r>
            <a:r>
              <a:rPr lang="en-US" dirty="0"/>
              <a:t> (the area between the braces) contains all the code.</a:t>
            </a:r>
          </a:p>
          <a:p>
            <a:r>
              <a:rPr lang="en-US" dirty="0"/>
              <a:t>Provides for the life cycle of the objects created from the class: constructors for initializing new objects. </a:t>
            </a:r>
          </a:p>
          <a:p>
            <a:r>
              <a:rPr lang="en-US" dirty="0"/>
              <a:t>Declarations for the fields that provide the state of the class and its objects. </a:t>
            </a:r>
          </a:p>
          <a:p>
            <a:r>
              <a:rPr lang="en-US" dirty="0"/>
              <a:t>Methods to implement the behavior of the class and its objects.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107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779</Words>
  <Application>Microsoft Office PowerPoint</Application>
  <PresentationFormat>Custom</PresentationFormat>
  <Paragraphs>192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Day 1 – Java Language Fundamentals </vt:lpstr>
      <vt:lpstr>Learning Outcome – Session 2</vt:lpstr>
      <vt:lpstr>Working with Packages</vt:lpstr>
      <vt:lpstr>Representing Complex Types with Classes</vt:lpstr>
      <vt:lpstr>Class Initializers and Constructors</vt:lpstr>
      <vt:lpstr>Package</vt:lpstr>
      <vt:lpstr>Creation of package</vt:lpstr>
      <vt:lpstr>Class</vt:lpstr>
      <vt:lpstr>Class declaration</vt:lpstr>
      <vt:lpstr>Member </vt:lpstr>
      <vt:lpstr>Instance Member / Variable</vt:lpstr>
      <vt:lpstr>Static member</vt:lpstr>
      <vt:lpstr>Local Member</vt:lpstr>
      <vt:lpstr>Reference Member</vt:lpstr>
      <vt:lpstr>Method</vt:lpstr>
      <vt:lpstr>Method</vt:lpstr>
      <vt:lpstr>Method</vt:lpstr>
      <vt:lpstr>Static method</vt:lpstr>
      <vt:lpstr>Method Overloading</vt:lpstr>
      <vt:lpstr>Exiting a method</vt:lpstr>
      <vt:lpstr>OOPS Concepts</vt:lpstr>
      <vt:lpstr>Encapsulation</vt:lpstr>
      <vt:lpstr>Constructor</vt:lpstr>
      <vt:lpstr>Cont..</vt:lpstr>
      <vt:lpstr>Constructor Overloading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Core Java</dc:title>
  <dc:creator>Windows 8.1</dc:creator>
  <cp:lastModifiedBy>THIRUPPATHI</cp:lastModifiedBy>
  <cp:revision>53</cp:revision>
  <dcterms:created xsi:type="dcterms:W3CDTF">2018-06-12T16:16:52Z</dcterms:created>
  <dcterms:modified xsi:type="dcterms:W3CDTF">2023-02-08T04:40:48Z</dcterms:modified>
</cp:coreProperties>
</file>