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Titillium Web"/>
      <p:regular r:id="rId21"/>
      <p:bold r:id="rId22"/>
      <p:italic r:id="rId23"/>
      <p:boldItalic r:id="rId24"/>
    </p:embeddedFont>
    <p:embeddedFont>
      <p:font typeface="Titillium Web Extra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ExtraLight-bold.fntdata"/><Relationship Id="rId25" Type="http://schemas.openxmlformats.org/officeDocument/2006/relationships/font" Target="fonts/TitilliumWebExtraLight-regular.fntdata"/><Relationship Id="rId28" Type="http://schemas.openxmlformats.org/officeDocument/2006/relationships/font" Target="fonts/TitilliumWebExtraLight-boldItalic.fntdata"/><Relationship Id="rId27" Type="http://schemas.openxmlformats.org/officeDocument/2006/relationships/font" Target="fonts/TitilliumWebExtra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54f4b51480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54f4b514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proportion transformation to proceed with the analysis [12]. Proportion transformation is a normalization which is based on the proportion each Attribute value has on the complete Attribute(i.e each value is divided by the total sum of that Attribute values). The total is calculated only from finite values, neglecting missing values and also positive and negative infinity. Since the ranges of numerical attributes in the datasets varied from thousands to metric tons normalization was done using proportion transformation which brought ranges of all attributes to 0 and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54651b3385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54651b33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population for scenario 1 is all the annual departures of unskilled workers for foreign employment and all the annual paddy harvest in Yala and Maha seasons in the past. A sample of 24 was taken for analysis from year 1994 to 2017.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54651b338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54651b33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population for scenario 2 is all the annual departures of unskilled workers for foreign employment and all the annual average real wages for unskilled workers in the past. A sample of 12 was taken for analysis from year 2006 to 2017.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54651b3385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54651b33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statistic - 2.166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Hypothesis test was carried out as mentioned earlier using t distribution and 95 % confidence level. The degree of freedom is 23 here which is one less than the sample size(24).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54651b3385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54651b338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statistic - 3.495</a:t>
            </a:r>
            <a:endParaRPr/>
          </a:p>
          <a:p>
            <a:pPr indent="0" lvl="0" marL="0" rtl="0" algn="l">
              <a:spcBef>
                <a:spcPts val="0"/>
              </a:spcBef>
              <a:spcAft>
                <a:spcPts val="0"/>
              </a:spcAft>
              <a:buClr>
                <a:schemeClr val="dk1"/>
              </a:buClr>
              <a:buSzPts val="1100"/>
              <a:buFont typeface="Arial"/>
              <a:buNone/>
            </a:pPr>
            <a:r>
              <a:rPr lang="en">
                <a:solidFill>
                  <a:schemeClr val="dk1"/>
                </a:solidFill>
              </a:rPr>
              <a:t>Hypothesis test was carried out as mentioned earlier using t distribution and 95 % confidence level. The degree of freedom is 11 here which is one less than the sample size(12).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54651b3385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54651b338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54eea27f8f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54eea27f8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Paddy is the foremost crop in Sri Lanka from ancient times. The history, economy and culture of the country has a tight relationship with paddy cultivation. Still half of the population consisting a lot of unskilled people and people who inherits paddy fields engage in paddy cultivation. </a:t>
            </a:r>
            <a:endParaRPr/>
          </a:p>
          <a:p>
            <a:pPr indent="0" lvl="0" marL="0" rtl="0" algn="l">
              <a:spcBef>
                <a:spcPts val="0"/>
              </a:spcBef>
              <a:spcAft>
                <a:spcPts val="0"/>
              </a:spcAft>
              <a:buNone/>
            </a:pPr>
            <a:r>
              <a:rPr lang="en"/>
              <a:t>There are two seasons namely Yala season from May to August and Maha season from September to March to cultivate paddy. </a:t>
            </a:r>
            <a:endParaRPr/>
          </a:p>
          <a:p>
            <a:pPr indent="0" lvl="0" marL="0" rtl="0" algn="l">
              <a:spcBef>
                <a:spcPts val="0"/>
              </a:spcBef>
              <a:spcAft>
                <a:spcPts val="0"/>
              </a:spcAft>
              <a:buNone/>
            </a:pPr>
            <a:r>
              <a:rPr lang="en"/>
              <a:t>This tradition was established considering the two monsoons occur in the country to properly get water required. But due to adverse effects, the climate has changed and the time that monsoons occur has changed affecting the paddy cultivation. </a:t>
            </a:r>
            <a:endParaRPr/>
          </a:p>
          <a:p>
            <a:pPr indent="0" lvl="0" marL="0" rtl="0" algn="l">
              <a:spcBef>
                <a:spcPts val="0"/>
              </a:spcBef>
              <a:spcAft>
                <a:spcPts val="0"/>
              </a:spcAft>
              <a:buNone/>
            </a:pPr>
            <a:r>
              <a:rPr lang="en"/>
              <a:t>After spending a huge amount of money and ending up with poor harvest and less market opportunities, farmers loose their capital and many of them go through several hardships to repay their debts obtained from government and private institutes or from other sources. </a:t>
            </a:r>
            <a:endParaRPr/>
          </a:p>
          <a:p>
            <a:pPr indent="0" lvl="0" marL="0" rtl="0" algn="l">
              <a:spcBef>
                <a:spcPts val="0"/>
              </a:spcBef>
              <a:spcAft>
                <a:spcPts val="0"/>
              </a:spcAft>
              <a:buNone/>
            </a:pPr>
            <a:r>
              <a:rPr lang="en"/>
              <a:t>Most of the labourers engaged with cultivation are unskilled workers and solely depend on paddy cultivation and they become unemployed work due to lost of harvest. The aggregation of these reasons creates or increases poverty, starvation and depression among farmers and among their families.</a:t>
            </a:r>
            <a:endParaRPr/>
          </a:p>
          <a:p>
            <a:pPr indent="0" lvl="0" marL="0" rtl="0" algn="l">
              <a:spcBef>
                <a:spcPts val="0"/>
              </a:spcBef>
              <a:spcAft>
                <a:spcPts val="0"/>
              </a:spcAft>
              <a:buNone/>
            </a:pPr>
            <a:r>
              <a:rPr lang="en"/>
              <a:t> Let us take a look at some important statistics of rice cultivation presented by the Department of Agriculture in Sri Lanka: • Rice occupies 34% of total cultivation in Sri Lanka.</a:t>
            </a:r>
            <a:endParaRPr/>
          </a:p>
          <a:p>
            <a:pPr indent="0" lvl="0" marL="0" rtl="0" algn="l">
              <a:spcBef>
                <a:spcPts val="0"/>
              </a:spcBef>
              <a:spcAft>
                <a:spcPts val="0"/>
              </a:spcAft>
              <a:buNone/>
            </a:pPr>
            <a:r>
              <a:rPr lang="en"/>
              <a:t> • Approximately 1.8 million families island - wide are engaged in paddy cultivation.</a:t>
            </a:r>
            <a:endParaRPr/>
          </a:p>
          <a:p>
            <a:pPr indent="0" lvl="0" marL="0" rtl="0" algn="l">
              <a:spcBef>
                <a:spcPts val="0"/>
              </a:spcBef>
              <a:spcAft>
                <a:spcPts val="0"/>
              </a:spcAft>
              <a:buNone/>
            </a:pPr>
            <a:r>
              <a:rPr lang="en"/>
              <a:t> • Current production of rice is about 2.5 million tons annually to satisfy 95% of the domestic requirement. </a:t>
            </a:r>
            <a:endParaRPr/>
          </a:p>
          <a:p>
            <a:pPr indent="0" lvl="0" marL="0" rtl="0" algn="l">
              <a:spcBef>
                <a:spcPts val="0"/>
              </a:spcBef>
              <a:spcAft>
                <a:spcPts val="0"/>
              </a:spcAft>
              <a:buNone/>
            </a:pPr>
            <a:r>
              <a:rPr lang="en"/>
              <a:t>• For an average Sri Lankan, rice provides 45% total calorie intake and 40% total protein requirement. </a:t>
            </a:r>
            <a:endParaRPr/>
          </a:p>
          <a:p>
            <a:pPr indent="0" lvl="0" marL="0" rtl="0" algn="l">
              <a:spcBef>
                <a:spcPts val="0"/>
              </a:spcBef>
              <a:spcAft>
                <a:spcPts val="0"/>
              </a:spcAft>
              <a:buNone/>
            </a:pPr>
            <a:r>
              <a:rPr lang="en"/>
              <a:t>• The per capita consumption of rice ranges at about 100kg per year. </a:t>
            </a:r>
            <a:endParaRPr/>
          </a:p>
          <a:p>
            <a:pPr indent="0" lvl="0" marL="0" rtl="0" algn="l">
              <a:spcBef>
                <a:spcPts val="0"/>
              </a:spcBef>
              <a:spcAft>
                <a:spcPts val="0"/>
              </a:spcAft>
              <a:buNone/>
            </a:pPr>
            <a:r>
              <a:rPr lang="en"/>
              <a:t>• The annual demand for rice is expected to grow at 1.1% </a:t>
            </a:r>
            <a:endParaRPr/>
          </a:p>
          <a:p>
            <a:pPr indent="0" lvl="0" marL="0" rtl="0" algn="l">
              <a:spcBef>
                <a:spcPts val="0"/>
              </a:spcBef>
              <a:spcAft>
                <a:spcPts val="0"/>
              </a:spcAft>
              <a:buNone/>
            </a:pPr>
            <a:r>
              <a:rPr lang="en"/>
              <a:t>• Annual production should grow at 2.9% to meet this demand. </a:t>
            </a:r>
            <a:endParaRPr/>
          </a:p>
          <a:p>
            <a:pPr indent="0" lvl="0" marL="0" rtl="0" algn="l">
              <a:spcBef>
                <a:spcPts val="0"/>
              </a:spcBef>
              <a:spcAft>
                <a:spcPts val="0"/>
              </a:spcAft>
              <a:buNone/>
            </a:pPr>
            <a:r>
              <a:rPr lang="en"/>
              <a:t>• Sri Lanka’s current cost of production for rice is LKR 8.57 per kg, with labor occupying 55% of this cost. </a:t>
            </a:r>
            <a:endParaRPr/>
          </a:p>
          <a:p>
            <a:pPr indent="0" lvl="0" marL="0" rtl="0" algn="l">
              <a:spcBef>
                <a:spcPts val="0"/>
              </a:spcBef>
              <a:spcAft>
                <a:spcPts val="0"/>
              </a:spcAft>
              <a:buNone/>
            </a:pPr>
            <a:r>
              <a:rPr lang="en"/>
              <a:t>Being a staple of Sri Lankan cuisine, rice is an important crop. So much so that rice paddies across the island are protected from being developed into something else.[1] In recent years viability of the paddy production sector in Sri lanaka has been a question because of lack of net profit to the paddy-producing farmers. Even though the country could able to reach the self-sufficiency due to increased average yield and extent of cultivation it failed to satisfy the poor farmers.[2]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54eea27f8f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54eea27f8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During the last decade there were several tragic suicides by small farmers in north-central province of Sri Lanka who were crushed by mounting debt, sky high rising of prices of commodities and insecure income has been reported [3]. The civil war which lasted for several decades and the natural hazards like droughts, floods and storms were few of the key causes for these tragedies [4].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54f4b51480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54f4b5148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several reasons for a person to leave the native land. Political instability, economic condition, infrastructure facilities given by the government and development of the country are some factors that a person would consider before leaving the country for employment purposes. Condition of living and financial status are the most important factors among them. When considering the factors mentioned above with respect to the issues in paddy cultivation and harvest, this would lead these unskilled farmers and their families to leave the country for foreign employment. In order to find the correlation between total annual paddy harvest and departures of unskilled workers for foreign employment we carried out a hypothesis testing based on correlation. During the analysis we identified that the hurdles to earn money is the main reason for annual paddy harvest may have a correlation with departures for foreign employ- ment. Therefore we carried-out another hypothesis testing to find the correlation between real average wages of unskilled workers under agriculture sector and departures for foreign employment. The problem trying to address in this research is to find if there’s a linear correlation between total annual paddy harvest and departures of unskilled workers for foreign employment and further find if there’s a linear correlation between real average wages of unskilled workers and departures of unskilled workers for foreign employment. It would be useful for authorities and social workers who can provide support to uplift the lives of farmers.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54f4b51480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4f4b5148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solve the problem of finding if there’s a negative linear correlation between total annual paddy harvest and departures of unskilled workers for foreign employment and further finding if there’s a negative linear correlation between real average wages of unskilled workers of agriculture sector and departures of unskilled workers for foreign employment, Pearson correlation was considered.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54651b338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54651b33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OPENDATA portal of Sri Lanka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data relevant to Sri Lanka was considered over the past two decades. Four datasets used were as follows. 1) Paddy production in Yala season [5] 2) Paddy production in Maha season [6] 3) Departures for foreign employment [7] 4) Average daily wages in informal sector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4f4b51480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4f4b5148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preprocessing was carried out in three steps as represented in figure 3. The missing values in departures for employment dataset [7] was replaced with average of the particular attribute. Then data integration was performed by integrating data of several sources to create the required dataset which is discussed later. Data transformation is the accumulation of data normalization and data aggregation which will also be discussed later in this section. The departures for foreign employment dataset only contains data from year 1994 to year 2012. So found latest data related to departures for foreign employment from year 2013 to year 2017 from a statistical report of Sri Lanka Bureau of Foreign employment [9]. The dataset for paddy production in Yala and Maha seasons contains data from year 1952 to year 2012. But in order to perform the hypothesis testing got a sample from year 1994 to 2012 and from external sources published by the Sri Lankan government found recent data from year 2013 to year 2017 [10]. The average daily wages dataset only contains data from year 2006 to year 2012. The latest data from year 2013 to year 2017 were also found from external sources like statistical reports from Central of Sri Lanka. The average daily wages mentioned in the wages dataset are nominal wages. They are not indicative of the purchasing power of labourers of the informal sector. Therefore real wage values were calculated using wages dataset and the annual inflation rates of Sri Lanka provided by the International Monetary Fund (IMF).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4651b3385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4651b33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compare the purchasing power of wages from year to year, wages need to be adjusted by taking inflation into account. Real wages can be calculated using the Consumer Price Index (CPI).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real wages were calculated by dividing the nominal wage of the year from the Consumer Price Index (CPI) value of the year and multiplying it by 100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Consumer Price Index (CPI) values were calculated using Consumer Price Index (CPI) of the previous year multiplied by (100% + annual inflation rate of the current year ) [11].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81600" y="1183650"/>
            <a:ext cx="7780800" cy="27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Titillium Web"/>
                <a:ea typeface="Titillium Web"/>
                <a:cs typeface="Titillium Web"/>
                <a:sym typeface="Titillium Web"/>
              </a:rPr>
              <a:t>Correlation between Departures for Foreign Employment with Average Real Wages and Average Paddy Harvest</a:t>
            </a:r>
            <a:endParaRPr b="1" sz="3800">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46" name="Google Shape;846;p24"/>
          <p:cNvPicPr preferRelativeResize="0"/>
          <p:nvPr/>
        </p:nvPicPr>
        <p:blipFill>
          <a:blip r:embed="rId3">
            <a:alphaModFix/>
          </a:blip>
          <a:stretch>
            <a:fillRect/>
          </a:stretch>
        </p:blipFill>
        <p:spPr>
          <a:xfrm>
            <a:off x="152400" y="76200"/>
            <a:ext cx="6953250" cy="4629150"/>
          </a:xfrm>
          <a:prstGeom prst="rect">
            <a:avLst/>
          </a:prstGeom>
          <a:noFill/>
          <a:ln>
            <a:noFill/>
          </a:ln>
        </p:spPr>
      </p:pic>
      <p:pic>
        <p:nvPicPr>
          <p:cNvPr id="847" name="Google Shape;847;p24"/>
          <p:cNvPicPr preferRelativeResize="0"/>
          <p:nvPr/>
        </p:nvPicPr>
        <p:blipFill>
          <a:blip r:embed="rId4">
            <a:alphaModFix/>
          </a:blip>
          <a:stretch>
            <a:fillRect/>
          </a:stretch>
        </p:blipFill>
        <p:spPr>
          <a:xfrm>
            <a:off x="1785949" y="347674"/>
            <a:ext cx="6744746" cy="466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400">
              <a:latin typeface="Titillium Web"/>
              <a:ea typeface="Titillium Web"/>
              <a:cs typeface="Titillium Web"/>
              <a:sym typeface="Titillium Web"/>
            </a:endParaRPr>
          </a:p>
          <a:p>
            <a:pPr indent="0" lvl="0" marL="0" rtl="0" algn="l">
              <a:spcBef>
                <a:spcPts val="0"/>
              </a:spcBef>
              <a:spcAft>
                <a:spcPts val="0"/>
              </a:spcAft>
              <a:buNone/>
            </a:pPr>
            <a:r>
              <a:t/>
            </a:r>
            <a:endParaRPr b="1" sz="3400">
              <a:latin typeface="Titillium Web"/>
              <a:ea typeface="Titillium Web"/>
              <a:cs typeface="Titillium Web"/>
              <a:sym typeface="Titillium Web"/>
            </a:endParaRPr>
          </a:p>
          <a:p>
            <a:pPr indent="0" lvl="0" marL="0" rtl="0" algn="l">
              <a:spcBef>
                <a:spcPts val="0"/>
              </a:spcBef>
              <a:spcAft>
                <a:spcPts val="0"/>
              </a:spcAft>
              <a:buNone/>
            </a:pPr>
            <a:r>
              <a:rPr b="1" lang="en" sz="3400">
                <a:latin typeface="Titillium Web"/>
                <a:ea typeface="Titillium Web"/>
                <a:cs typeface="Titillium Web"/>
                <a:sym typeface="Titillium Web"/>
              </a:rPr>
              <a:t>HYPOTHESIS TESTING</a:t>
            </a:r>
            <a:endParaRPr b="1" sz="3400">
              <a:latin typeface="Titillium Web"/>
              <a:ea typeface="Titillium Web"/>
              <a:cs typeface="Titillium Web"/>
              <a:sym typeface="Titillium Web"/>
            </a:endParaRPr>
          </a:p>
        </p:txBody>
      </p:sp>
      <p:sp>
        <p:nvSpPr>
          <p:cNvPr id="853" name="Google Shape;853;p2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a:t>
            </a:r>
            <a:r>
              <a:rPr b="1" lang="en"/>
              <a:t>cenario 1</a:t>
            </a:r>
            <a:endParaRPr b="1"/>
          </a:p>
          <a:p>
            <a:pPr indent="-381000" lvl="0" marL="457200" rtl="0" algn="l">
              <a:spcBef>
                <a:spcPts val="600"/>
              </a:spcBef>
              <a:spcAft>
                <a:spcPts val="0"/>
              </a:spcAft>
              <a:buSzPts val="2400"/>
              <a:buChar char="▫"/>
            </a:pPr>
            <a:r>
              <a:rPr lang="en"/>
              <a:t>Hypothesis </a:t>
            </a:r>
            <a:endParaRPr/>
          </a:p>
          <a:p>
            <a:pPr indent="-381000" lvl="1" marL="914400" rtl="0" algn="l">
              <a:spcBef>
                <a:spcPts val="0"/>
              </a:spcBef>
              <a:spcAft>
                <a:spcPts val="0"/>
              </a:spcAft>
              <a:buSzPts val="2400"/>
              <a:buChar char="-"/>
            </a:pPr>
            <a:r>
              <a:rPr b="1" lang="en"/>
              <a:t>H0</a:t>
            </a:r>
            <a:r>
              <a:rPr lang="en"/>
              <a:t> : </a:t>
            </a:r>
            <a:r>
              <a:rPr i="1" lang="en" sz="1800"/>
              <a:t>Correlation coefficient (ρ) between departure of the unskilled workers for the foreign employment and the average paddy production = 0</a:t>
            </a:r>
            <a:endParaRPr i="1" sz="1800"/>
          </a:p>
          <a:p>
            <a:pPr indent="-381000" lvl="1" marL="914400" rtl="0" algn="l">
              <a:spcBef>
                <a:spcPts val="0"/>
              </a:spcBef>
              <a:spcAft>
                <a:spcPts val="0"/>
              </a:spcAft>
              <a:buSzPts val="2400"/>
              <a:buChar char="-"/>
            </a:pPr>
            <a:r>
              <a:rPr b="1" lang="en"/>
              <a:t>H1</a:t>
            </a:r>
            <a:r>
              <a:rPr lang="en"/>
              <a:t>: </a:t>
            </a:r>
            <a:r>
              <a:rPr i="1" lang="en" sz="1800"/>
              <a:t>Correlation coefficient (ρ) between departure of the unskilled workers for the foreign employment and the average paddy production &lt;&gt; 0</a:t>
            </a:r>
            <a:endParaRPr i="1" sz="1800"/>
          </a:p>
          <a:p>
            <a:pPr indent="0" lvl="0" marL="914400" rtl="0" algn="l">
              <a:spcBef>
                <a:spcPts val="600"/>
              </a:spcBef>
              <a:spcAft>
                <a:spcPts val="0"/>
              </a:spcAft>
              <a:buNone/>
            </a:pPr>
            <a:r>
              <a:t/>
            </a:r>
            <a:endParaRPr i="1" sz="1800"/>
          </a:p>
          <a:p>
            <a:pPr indent="-381000" lvl="0" marL="457200" rtl="0" algn="l">
              <a:spcBef>
                <a:spcPts val="600"/>
              </a:spcBef>
              <a:spcAft>
                <a:spcPts val="0"/>
              </a:spcAft>
              <a:buSzPts val="2400"/>
              <a:buChar char="▫"/>
            </a:pPr>
            <a:r>
              <a:rPr lang="en"/>
              <a:t>Sample size : 24 samples from year 1994 to year 2017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4" name="Google Shape;85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2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400">
                <a:latin typeface="Titillium Web"/>
                <a:ea typeface="Titillium Web"/>
                <a:cs typeface="Titillium Web"/>
                <a:sym typeface="Titillium Web"/>
              </a:rPr>
              <a:t>HYPOTHESIS TESTING contd...</a:t>
            </a:r>
            <a:endParaRPr sz="3400"/>
          </a:p>
        </p:txBody>
      </p:sp>
      <p:sp>
        <p:nvSpPr>
          <p:cNvPr id="860" name="Google Shape;860;p2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a:t>
            </a:r>
            <a:r>
              <a:rPr b="1" lang="en"/>
              <a:t>cenario 2</a:t>
            </a:r>
            <a:endParaRPr b="1"/>
          </a:p>
          <a:p>
            <a:pPr indent="-381000" lvl="0" marL="457200" rtl="0" algn="l">
              <a:spcBef>
                <a:spcPts val="600"/>
              </a:spcBef>
              <a:spcAft>
                <a:spcPts val="0"/>
              </a:spcAft>
              <a:buSzPts val="2400"/>
              <a:buChar char="▫"/>
            </a:pPr>
            <a:r>
              <a:rPr lang="en"/>
              <a:t>Hypothesis </a:t>
            </a:r>
            <a:endParaRPr/>
          </a:p>
          <a:p>
            <a:pPr indent="-381000" lvl="1" marL="914400" rtl="0" algn="l">
              <a:spcBef>
                <a:spcPts val="0"/>
              </a:spcBef>
              <a:spcAft>
                <a:spcPts val="0"/>
              </a:spcAft>
              <a:buSzPts val="2400"/>
              <a:buChar char="-"/>
            </a:pPr>
            <a:r>
              <a:rPr b="1" lang="en"/>
              <a:t>H0</a:t>
            </a:r>
            <a:r>
              <a:rPr lang="en"/>
              <a:t> : </a:t>
            </a:r>
            <a:r>
              <a:rPr i="1" lang="en" sz="1800"/>
              <a:t>Correlation coefficient(ρ) between departure of the unskilled workers for foreign Employment and average real wages of informal sector = 0</a:t>
            </a:r>
            <a:endParaRPr i="1" sz="1800"/>
          </a:p>
          <a:p>
            <a:pPr indent="-381000" lvl="1" marL="914400" rtl="0" algn="l">
              <a:spcBef>
                <a:spcPts val="0"/>
              </a:spcBef>
              <a:spcAft>
                <a:spcPts val="0"/>
              </a:spcAft>
              <a:buSzPts val="2400"/>
              <a:buChar char="-"/>
            </a:pPr>
            <a:r>
              <a:rPr b="1" lang="en"/>
              <a:t>H1</a:t>
            </a:r>
            <a:r>
              <a:rPr lang="en"/>
              <a:t> : </a:t>
            </a:r>
            <a:r>
              <a:rPr i="1" lang="en" sz="1800"/>
              <a:t>Correlation coefficient(ρ) between departure of the unskilled workers for foreign Employment and average real wages of informal sector &lt;&gt; 0</a:t>
            </a:r>
            <a:endParaRPr i="1" sz="1800"/>
          </a:p>
          <a:p>
            <a:pPr indent="-381000" lvl="0" marL="457200" rtl="0" algn="l">
              <a:spcBef>
                <a:spcPts val="0"/>
              </a:spcBef>
              <a:spcAft>
                <a:spcPts val="0"/>
              </a:spcAft>
              <a:buSzPts val="2400"/>
              <a:buChar char="▫"/>
            </a:pPr>
            <a:r>
              <a:rPr lang="en"/>
              <a:t>Sample size : 12 samples from year 2006 to 2017</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61" name="Google Shape;861;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27"/>
          <p:cNvSpPr txBox="1"/>
          <p:nvPr>
            <p:ph type="ctrTitle"/>
          </p:nvPr>
        </p:nvSpPr>
        <p:spPr>
          <a:xfrm>
            <a:off x="448270" y="3324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RESULTS</a:t>
            </a:r>
            <a:endParaRPr b="1" sz="3400">
              <a:latin typeface="Titillium Web"/>
              <a:ea typeface="Titillium Web"/>
              <a:cs typeface="Titillium Web"/>
              <a:sym typeface="Titillium Web"/>
            </a:endParaRPr>
          </a:p>
        </p:txBody>
      </p:sp>
      <p:sp>
        <p:nvSpPr>
          <p:cNvPr id="867" name="Google Shape;867;p27"/>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68" name="Google Shape;868;p27"/>
          <p:cNvPicPr preferRelativeResize="0"/>
          <p:nvPr/>
        </p:nvPicPr>
        <p:blipFill>
          <a:blip r:embed="rId3">
            <a:alphaModFix/>
          </a:blip>
          <a:stretch>
            <a:fillRect/>
          </a:stretch>
        </p:blipFill>
        <p:spPr>
          <a:xfrm>
            <a:off x="5603800" y="1148135"/>
            <a:ext cx="3158667" cy="2468765"/>
          </a:xfrm>
          <a:prstGeom prst="rect">
            <a:avLst/>
          </a:prstGeom>
          <a:noFill/>
          <a:ln>
            <a:noFill/>
          </a:ln>
        </p:spPr>
      </p:pic>
      <p:sp>
        <p:nvSpPr>
          <p:cNvPr id="869" name="Google Shape;869;p27"/>
          <p:cNvSpPr txBox="1"/>
          <p:nvPr>
            <p:ph idx="4294967295" type="body"/>
          </p:nvPr>
        </p:nvSpPr>
        <p:spPr>
          <a:xfrm>
            <a:off x="402075" y="1261850"/>
            <a:ext cx="8360400" cy="338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Scenario 1</a:t>
            </a:r>
            <a:endParaRPr b="1"/>
          </a:p>
          <a:p>
            <a:pPr indent="-381000" lvl="0" marL="457200" rtl="0" algn="l">
              <a:spcBef>
                <a:spcPts val="600"/>
              </a:spcBef>
              <a:spcAft>
                <a:spcPts val="0"/>
              </a:spcAft>
              <a:buSzPts val="2400"/>
              <a:buChar char="▫"/>
            </a:pPr>
            <a:r>
              <a:rPr lang="en"/>
              <a:t>Confidence level - 95%</a:t>
            </a:r>
            <a:endParaRPr/>
          </a:p>
          <a:p>
            <a:pPr indent="-381000" lvl="0" marL="457200" rtl="0" algn="l">
              <a:spcBef>
                <a:spcPts val="0"/>
              </a:spcBef>
              <a:spcAft>
                <a:spcPts val="0"/>
              </a:spcAft>
              <a:buSzPts val="2400"/>
              <a:buChar char="▫"/>
            </a:pPr>
            <a:r>
              <a:rPr lang="en"/>
              <a:t>Level of significance(α) - 0.05</a:t>
            </a:r>
            <a:endParaRPr/>
          </a:p>
          <a:p>
            <a:pPr indent="-381000" lvl="0" marL="457200" rtl="0" algn="l">
              <a:spcBef>
                <a:spcPts val="0"/>
              </a:spcBef>
              <a:spcAft>
                <a:spcPts val="0"/>
              </a:spcAft>
              <a:buSzPts val="2400"/>
              <a:buChar char="▫"/>
            </a:pPr>
            <a:r>
              <a:rPr lang="en"/>
              <a:t>Degree of freedom - 23</a:t>
            </a:r>
            <a:endParaRPr/>
          </a:p>
          <a:p>
            <a:pPr indent="-381000" lvl="0" marL="457200" rtl="0" algn="l">
              <a:spcBef>
                <a:spcPts val="0"/>
              </a:spcBef>
              <a:spcAft>
                <a:spcPts val="0"/>
              </a:spcAft>
              <a:buSzPts val="2400"/>
              <a:buChar char="▫"/>
            </a:pPr>
            <a:r>
              <a:rPr lang="en"/>
              <a:t>P-value - 0.05</a:t>
            </a:r>
            <a:endParaRPr/>
          </a:p>
          <a:p>
            <a:pPr indent="0" lvl="0" marL="0" rtl="0" algn="l">
              <a:spcBef>
                <a:spcPts val="600"/>
              </a:spcBef>
              <a:spcAft>
                <a:spcPts val="0"/>
              </a:spcAft>
              <a:buNone/>
            </a:pPr>
            <a:r>
              <a:rPr lang="en"/>
              <a:t>P-value = </a:t>
            </a:r>
            <a:r>
              <a:rPr lang="en">
                <a:solidFill>
                  <a:schemeClr val="lt1"/>
                </a:solidFill>
              </a:rPr>
              <a:t>α</a:t>
            </a:r>
            <a:endParaRPr>
              <a:solidFill>
                <a:schemeClr val="lt1"/>
              </a:solidFill>
            </a:endParaRPr>
          </a:p>
          <a:p>
            <a:pPr indent="-381000" lvl="0" marL="457200" rtl="0" algn="l">
              <a:spcBef>
                <a:spcPts val="600"/>
              </a:spcBef>
              <a:spcAft>
                <a:spcPts val="0"/>
              </a:spcAft>
              <a:buSzPts val="2400"/>
              <a:buChar char="▫"/>
            </a:pPr>
            <a:r>
              <a:rPr lang="en"/>
              <a:t>Reject null hypothesis -&gt; There exist a correlation between average paddy harvest and departures of  unskilled labourers for foreign employment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28"/>
          <p:cNvSpPr txBox="1"/>
          <p:nvPr>
            <p:ph type="ctrTitle"/>
          </p:nvPr>
        </p:nvSpPr>
        <p:spPr>
          <a:xfrm>
            <a:off x="448270" y="29639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RESULTS contd….</a:t>
            </a:r>
            <a:endParaRPr b="1" sz="3400">
              <a:latin typeface="Titillium Web"/>
              <a:ea typeface="Titillium Web"/>
              <a:cs typeface="Titillium Web"/>
              <a:sym typeface="Titillium Web"/>
            </a:endParaRPr>
          </a:p>
        </p:txBody>
      </p:sp>
      <p:sp>
        <p:nvSpPr>
          <p:cNvPr id="875" name="Google Shape;875;p28"/>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76" name="Google Shape;876;p28"/>
          <p:cNvPicPr preferRelativeResize="0"/>
          <p:nvPr/>
        </p:nvPicPr>
        <p:blipFill>
          <a:blip r:embed="rId3">
            <a:alphaModFix/>
          </a:blip>
          <a:stretch>
            <a:fillRect/>
          </a:stretch>
        </p:blipFill>
        <p:spPr>
          <a:xfrm>
            <a:off x="5357692" y="979460"/>
            <a:ext cx="3313343" cy="2468765"/>
          </a:xfrm>
          <a:prstGeom prst="rect">
            <a:avLst/>
          </a:prstGeom>
          <a:noFill/>
          <a:ln>
            <a:noFill/>
          </a:ln>
        </p:spPr>
      </p:pic>
      <p:sp>
        <p:nvSpPr>
          <p:cNvPr id="877" name="Google Shape;877;p28"/>
          <p:cNvSpPr txBox="1"/>
          <p:nvPr>
            <p:ph idx="4294967295" type="body"/>
          </p:nvPr>
        </p:nvSpPr>
        <p:spPr>
          <a:xfrm>
            <a:off x="402075" y="1275875"/>
            <a:ext cx="8490900" cy="337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Scenario 2</a:t>
            </a:r>
            <a:endParaRPr b="1"/>
          </a:p>
          <a:p>
            <a:pPr indent="-381000" lvl="0" marL="457200" rtl="0" algn="l">
              <a:spcBef>
                <a:spcPts val="600"/>
              </a:spcBef>
              <a:spcAft>
                <a:spcPts val="0"/>
              </a:spcAft>
              <a:buSzPts val="2400"/>
              <a:buChar char="▫"/>
            </a:pPr>
            <a:r>
              <a:rPr lang="en"/>
              <a:t>Confidence level - 95%</a:t>
            </a:r>
            <a:endParaRPr/>
          </a:p>
          <a:p>
            <a:pPr indent="-381000" lvl="0" marL="457200" rtl="0" algn="l">
              <a:spcBef>
                <a:spcPts val="0"/>
              </a:spcBef>
              <a:spcAft>
                <a:spcPts val="0"/>
              </a:spcAft>
              <a:buSzPts val="2400"/>
              <a:buChar char="▫"/>
            </a:pPr>
            <a:r>
              <a:rPr lang="en"/>
              <a:t>Level of significance(α) - 0.05</a:t>
            </a:r>
            <a:endParaRPr/>
          </a:p>
          <a:p>
            <a:pPr indent="-381000" lvl="0" marL="457200" rtl="0" algn="l">
              <a:spcBef>
                <a:spcPts val="0"/>
              </a:spcBef>
              <a:spcAft>
                <a:spcPts val="0"/>
              </a:spcAft>
              <a:buSzPts val="2400"/>
              <a:buChar char="▫"/>
            </a:pPr>
            <a:r>
              <a:rPr lang="en"/>
              <a:t>Degree of freedom - 11</a:t>
            </a:r>
            <a:endParaRPr/>
          </a:p>
          <a:p>
            <a:pPr indent="-381000" lvl="0" marL="457200" rtl="0" algn="l">
              <a:spcBef>
                <a:spcPts val="0"/>
              </a:spcBef>
              <a:spcAft>
                <a:spcPts val="0"/>
              </a:spcAft>
              <a:buSzPts val="2400"/>
              <a:buChar char="▫"/>
            </a:pPr>
            <a:r>
              <a:rPr lang="en"/>
              <a:t>P-value - 0.005</a:t>
            </a:r>
            <a:endParaRPr/>
          </a:p>
          <a:p>
            <a:pPr indent="0" lvl="0" marL="0" rtl="0" algn="l">
              <a:spcBef>
                <a:spcPts val="600"/>
              </a:spcBef>
              <a:spcAft>
                <a:spcPts val="0"/>
              </a:spcAft>
              <a:buNone/>
            </a:pPr>
            <a:r>
              <a:rPr lang="en"/>
              <a:t>P-value &lt; </a:t>
            </a:r>
            <a:r>
              <a:rPr lang="en">
                <a:solidFill>
                  <a:schemeClr val="lt1"/>
                </a:solidFill>
              </a:rPr>
              <a:t>α</a:t>
            </a:r>
            <a:endParaRPr>
              <a:solidFill>
                <a:schemeClr val="lt1"/>
              </a:solidFill>
            </a:endParaRPr>
          </a:p>
          <a:p>
            <a:pPr indent="-381000" lvl="0" marL="457200" rtl="0" algn="l">
              <a:spcBef>
                <a:spcPts val="600"/>
              </a:spcBef>
              <a:spcAft>
                <a:spcPts val="0"/>
              </a:spcAft>
              <a:buSzPts val="2400"/>
              <a:buChar char="▫"/>
            </a:pPr>
            <a:r>
              <a:rPr lang="en"/>
              <a:t>Reject null hypothesis -&gt; There exist a strong correlation between average real wages and departures of  unskilled labourers for foreign employment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Conclusion</a:t>
            </a:r>
            <a:endParaRPr b="1" sz="3400">
              <a:latin typeface="Titillium Web"/>
              <a:ea typeface="Titillium Web"/>
              <a:cs typeface="Titillium Web"/>
              <a:sym typeface="Titillium Web"/>
            </a:endParaRPr>
          </a:p>
        </p:txBody>
      </p:sp>
      <p:sp>
        <p:nvSpPr>
          <p:cNvPr id="883" name="Google Shape;883;p29"/>
          <p:cNvSpPr txBox="1"/>
          <p:nvPr>
            <p:ph idx="1" type="body"/>
          </p:nvPr>
        </p:nvSpPr>
        <p:spPr>
          <a:xfrm>
            <a:off x="739675" y="1622375"/>
            <a:ext cx="7686000" cy="3184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a:t>
            </a:r>
            <a:r>
              <a:rPr lang="en"/>
              <a:t>here is a negative correlation between total annual paddy harvest and departures of unskilled workers for foreign employment.</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There is also a negative correlation among average real wages in informal sector and departures of unskilled workers for foreign employment.</a:t>
            </a:r>
            <a:endParaRPr/>
          </a:p>
          <a:p>
            <a:pPr indent="0" lvl="0" marL="0" rtl="0" algn="l">
              <a:spcBef>
                <a:spcPts val="600"/>
              </a:spcBef>
              <a:spcAft>
                <a:spcPts val="0"/>
              </a:spcAft>
              <a:buNone/>
            </a:pPr>
            <a:r>
              <a:t/>
            </a:r>
            <a:endParaRPr/>
          </a:p>
        </p:txBody>
      </p:sp>
      <p:sp>
        <p:nvSpPr>
          <p:cNvPr id="884" name="Google Shape;884;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90" name="Google Shape;890;p30"/>
          <p:cNvSpPr txBox="1"/>
          <p:nvPr>
            <p:ph type="title"/>
          </p:nvPr>
        </p:nvSpPr>
        <p:spPr>
          <a:xfrm>
            <a:off x="217200" y="1005175"/>
            <a:ext cx="47718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latin typeface="Titillium Web"/>
                <a:ea typeface="Titillium Web"/>
                <a:cs typeface="Titillium Web"/>
                <a:sym typeface="Titillium Web"/>
              </a:rPr>
              <a:t>THANK YOU !</a:t>
            </a:r>
            <a:endParaRPr b="1" sz="6000">
              <a:latin typeface="Titillium Web"/>
              <a:ea typeface="Titillium Web"/>
              <a:cs typeface="Titillium Web"/>
              <a:sym typeface="Titillium Web"/>
            </a:endParaRPr>
          </a:p>
          <a:p>
            <a:pPr indent="0" lvl="0" marL="0" rtl="0" algn="ctr">
              <a:spcBef>
                <a:spcPts val="0"/>
              </a:spcBef>
              <a:spcAft>
                <a:spcPts val="0"/>
              </a:spcAft>
              <a:buNone/>
            </a:pPr>
            <a:r>
              <a:t/>
            </a:r>
            <a:endParaRPr b="1" sz="6000">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b="1" lang="en" sz="6000">
                <a:latin typeface="Titillium Web"/>
                <a:ea typeface="Titillium Web"/>
                <a:cs typeface="Titillium Web"/>
                <a:sym typeface="Titillium Web"/>
              </a:rPr>
              <a:t>Q &amp; A</a:t>
            </a:r>
            <a:endParaRPr b="1" sz="6000">
              <a:latin typeface="Titillium Web"/>
              <a:ea typeface="Titillium Web"/>
              <a:cs typeface="Titillium Web"/>
              <a:sym typeface="Titillium Web"/>
            </a:endParaRPr>
          </a:p>
        </p:txBody>
      </p:sp>
      <p:pic>
        <p:nvPicPr>
          <p:cNvPr descr="photo-1434030216411-0b793f4b4173.jpg" id="891" name="Google Shape;891;p30"/>
          <p:cNvPicPr preferRelativeResize="0"/>
          <p:nvPr/>
        </p:nvPicPr>
        <p:blipFill rotWithShape="1">
          <a:blip r:embed="rId3">
            <a:alphaModFix/>
          </a:blip>
          <a:srcRect b="0" l="16447" r="8482" t="0"/>
          <a:stretch/>
        </p:blipFill>
        <p:spPr>
          <a:xfrm>
            <a:off x="4989000" y="-11875"/>
            <a:ext cx="41549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318275" y="1781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GROUP 03</a:t>
            </a:r>
            <a:endParaRPr b="1" sz="3400">
              <a:latin typeface="Titillium Web"/>
              <a:ea typeface="Titillium Web"/>
              <a:cs typeface="Titillium Web"/>
              <a:sym typeface="Titillium Web"/>
            </a:endParaRPr>
          </a:p>
        </p:txBody>
      </p:sp>
      <p:sp>
        <p:nvSpPr>
          <p:cNvPr id="785" name="Google Shape;785;p16"/>
          <p:cNvSpPr txBox="1"/>
          <p:nvPr>
            <p:ph idx="2" type="body"/>
          </p:nvPr>
        </p:nvSpPr>
        <p:spPr>
          <a:xfrm>
            <a:off x="3002051" y="1218000"/>
            <a:ext cx="21663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chemeClr val="lt1"/>
                </a:solidFill>
              </a:rPr>
              <a:t>K.A.U.Sewwandi</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199363T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800">
                <a:solidFill>
                  <a:schemeClr val="lt1"/>
                </a:solidFill>
              </a:rPr>
              <a:t>W.V.R.D.Wasana</a:t>
            </a:r>
            <a:r>
              <a:rPr lang="en" sz="1800">
                <a:solidFill>
                  <a:srgbClr val="FFFFFF"/>
                </a:solidFill>
              </a:rPr>
              <a:t> </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199370L</a:t>
            </a:r>
            <a:endParaRPr b="1" sz="1800"/>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0"/>
            <a:ext cx="21663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T. I. Hemakumara</a:t>
            </a:r>
            <a:endParaRPr sz="1800">
              <a:solidFill>
                <a:srgbClr val="FFFFFF"/>
              </a:solidFill>
            </a:endParaRPr>
          </a:p>
          <a:p>
            <a:pPr indent="0" lvl="0" marL="0" rtl="0" algn="l">
              <a:spcBef>
                <a:spcPts val="600"/>
              </a:spcBef>
              <a:spcAft>
                <a:spcPts val="0"/>
              </a:spcAft>
              <a:buClr>
                <a:schemeClr val="dk1"/>
              </a:buClr>
              <a:buSzPts val="1100"/>
              <a:buFont typeface="Arial"/>
              <a:buNone/>
            </a:pPr>
            <a:r>
              <a:rPr lang="en" sz="1800"/>
              <a:t>199326J</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b="1" lang="en" sz="1800">
                <a:solidFill>
                  <a:schemeClr val="lt1"/>
                </a:solidFill>
              </a:rPr>
              <a:t>K.Ignatius</a:t>
            </a:r>
            <a:endParaRPr b="1" sz="1800">
              <a:solidFill>
                <a:schemeClr val="lt1"/>
              </a:solidFill>
            </a:endParaRPr>
          </a:p>
          <a:p>
            <a:pPr indent="0" lvl="0" marL="0" rtl="0" algn="l">
              <a:spcBef>
                <a:spcPts val="600"/>
              </a:spcBef>
              <a:spcAft>
                <a:spcPts val="0"/>
              </a:spcAft>
              <a:buClr>
                <a:schemeClr val="dk1"/>
              </a:buClr>
              <a:buSzPts val="1100"/>
              <a:buFont typeface="Arial"/>
              <a:buNone/>
            </a:pPr>
            <a:r>
              <a:rPr lang="en" sz="1800">
                <a:solidFill>
                  <a:schemeClr val="lt1"/>
                </a:solidFill>
              </a:rPr>
              <a:t>199330P</a:t>
            </a:r>
            <a:endParaRPr sz="1800">
              <a:solidFill>
                <a:schemeClr val="lt1"/>
              </a:solidFill>
            </a:endParaRPr>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8" name="Google Shape;788;p16"/>
          <p:cNvPicPr preferRelativeResize="0"/>
          <p:nvPr/>
        </p:nvPicPr>
        <p:blipFill>
          <a:blip r:embed="rId3">
            <a:alphaModFix/>
          </a:blip>
          <a:stretch>
            <a:fillRect/>
          </a:stretch>
        </p:blipFill>
        <p:spPr>
          <a:xfrm>
            <a:off x="5827475" y="3153600"/>
            <a:ext cx="3316500" cy="198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281075" y="914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INTRODUCTION</a:t>
            </a:r>
            <a:endParaRPr b="1" sz="3400">
              <a:latin typeface="Titillium Web"/>
              <a:ea typeface="Titillium Web"/>
              <a:cs typeface="Titillium Web"/>
              <a:sym typeface="Titillium Web"/>
            </a:endParaRPr>
          </a:p>
        </p:txBody>
      </p:sp>
      <p:sp>
        <p:nvSpPr>
          <p:cNvPr id="794" name="Google Shape;794;p17"/>
          <p:cNvSpPr txBox="1"/>
          <p:nvPr>
            <p:ph idx="1" type="body"/>
          </p:nvPr>
        </p:nvSpPr>
        <p:spPr>
          <a:xfrm>
            <a:off x="431250" y="948799"/>
            <a:ext cx="8281500" cy="40533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Paddy is the foremost crop in Sri Lanka</a:t>
            </a:r>
            <a:endParaRPr/>
          </a:p>
          <a:p>
            <a:pPr indent="-381000" lvl="0" marL="457200" rtl="0" algn="l">
              <a:lnSpc>
                <a:spcPct val="150000"/>
              </a:lnSpc>
              <a:spcBef>
                <a:spcPts val="0"/>
              </a:spcBef>
              <a:spcAft>
                <a:spcPts val="0"/>
              </a:spcAft>
              <a:buSzPts val="2400"/>
              <a:buChar char="▫"/>
            </a:pPr>
            <a:r>
              <a:rPr lang="en"/>
              <a:t>Drastic drop  in paddy harvest due to</a:t>
            </a:r>
            <a:endParaRPr/>
          </a:p>
          <a:p>
            <a:pPr indent="-381000" lvl="1" marL="914400" rtl="0" algn="l">
              <a:lnSpc>
                <a:spcPct val="150000"/>
              </a:lnSpc>
              <a:spcBef>
                <a:spcPts val="0"/>
              </a:spcBef>
              <a:spcAft>
                <a:spcPts val="0"/>
              </a:spcAft>
              <a:buSzPts val="2400"/>
              <a:buChar char="-"/>
            </a:pPr>
            <a:r>
              <a:rPr lang="en"/>
              <a:t>changes in monsoon, droughts &amp; flooding</a:t>
            </a:r>
            <a:endParaRPr/>
          </a:p>
          <a:p>
            <a:pPr indent="-381000" lvl="1" marL="914400" rtl="0" algn="l">
              <a:lnSpc>
                <a:spcPct val="150000"/>
              </a:lnSpc>
              <a:spcBef>
                <a:spcPts val="0"/>
              </a:spcBef>
              <a:spcAft>
                <a:spcPts val="0"/>
              </a:spcAft>
              <a:buSzPts val="2400"/>
              <a:buChar char="-"/>
            </a:pPr>
            <a:r>
              <a:rPr lang="en"/>
              <a:t>irrigation problems</a:t>
            </a:r>
            <a:endParaRPr/>
          </a:p>
          <a:p>
            <a:pPr indent="-381000" lvl="1" marL="914400" rtl="0" algn="l">
              <a:lnSpc>
                <a:spcPct val="150000"/>
              </a:lnSpc>
              <a:spcBef>
                <a:spcPts val="0"/>
              </a:spcBef>
              <a:spcAft>
                <a:spcPts val="0"/>
              </a:spcAft>
              <a:buSzPts val="2400"/>
              <a:buChar char="-"/>
            </a:pPr>
            <a:r>
              <a:rPr lang="en"/>
              <a:t>pest control issues - Sena caterpillar</a:t>
            </a:r>
            <a:endParaRPr/>
          </a:p>
          <a:p>
            <a:pPr indent="-381000" lvl="0" marL="457200" rtl="0" algn="l">
              <a:lnSpc>
                <a:spcPct val="150000"/>
              </a:lnSpc>
              <a:spcBef>
                <a:spcPts val="0"/>
              </a:spcBef>
              <a:spcAft>
                <a:spcPts val="0"/>
              </a:spcAft>
              <a:buSzPts val="2400"/>
              <a:buChar char="▫"/>
            </a:pPr>
            <a:r>
              <a:rPr lang="en"/>
              <a:t> Farmers/family members may migrate as temporary migrants in order to earn for living &amp; improve quality of life</a:t>
            </a:r>
            <a:endParaRPr/>
          </a:p>
        </p:txBody>
      </p:sp>
      <p:sp>
        <p:nvSpPr>
          <p:cNvPr id="795" name="Google Shape;795;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801" name="Google Shape;801;p18"/>
          <p:cNvPicPr preferRelativeResize="0"/>
          <p:nvPr/>
        </p:nvPicPr>
        <p:blipFill>
          <a:blip r:embed="rId3">
            <a:alphaModFix/>
          </a:blip>
          <a:stretch>
            <a:fillRect/>
          </a:stretch>
        </p:blipFill>
        <p:spPr>
          <a:xfrm>
            <a:off x="260275" y="888125"/>
            <a:ext cx="4867275" cy="1905000"/>
          </a:xfrm>
          <a:prstGeom prst="rect">
            <a:avLst/>
          </a:prstGeom>
          <a:noFill/>
          <a:ln>
            <a:noFill/>
          </a:ln>
        </p:spPr>
      </p:pic>
      <p:pic>
        <p:nvPicPr>
          <p:cNvPr id="802" name="Google Shape;802;p18"/>
          <p:cNvPicPr preferRelativeResize="0"/>
          <p:nvPr/>
        </p:nvPicPr>
        <p:blipFill>
          <a:blip r:embed="rId4">
            <a:alphaModFix/>
          </a:blip>
          <a:stretch>
            <a:fillRect/>
          </a:stretch>
        </p:blipFill>
        <p:spPr>
          <a:xfrm>
            <a:off x="447625" y="2156625"/>
            <a:ext cx="8103626" cy="1598650"/>
          </a:xfrm>
          <a:prstGeom prst="rect">
            <a:avLst/>
          </a:prstGeom>
          <a:noFill/>
          <a:ln>
            <a:noFill/>
          </a:ln>
        </p:spPr>
      </p:pic>
      <p:pic>
        <p:nvPicPr>
          <p:cNvPr id="803" name="Google Shape;803;p18"/>
          <p:cNvPicPr preferRelativeResize="0"/>
          <p:nvPr/>
        </p:nvPicPr>
        <p:blipFill>
          <a:blip r:embed="rId5">
            <a:alphaModFix/>
          </a:blip>
          <a:stretch>
            <a:fillRect/>
          </a:stretch>
        </p:blipFill>
        <p:spPr>
          <a:xfrm>
            <a:off x="700249" y="3435700"/>
            <a:ext cx="8381324" cy="1085850"/>
          </a:xfrm>
          <a:prstGeom prst="rect">
            <a:avLst/>
          </a:prstGeom>
          <a:noFill/>
          <a:ln>
            <a:noFill/>
          </a:ln>
        </p:spPr>
      </p:pic>
      <p:sp>
        <p:nvSpPr>
          <p:cNvPr id="804" name="Google Shape;804;p18"/>
          <p:cNvSpPr txBox="1"/>
          <p:nvPr/>
        </p:nvSpPr>
        <p:spPr>
          <a:xfrm>
            <a:off x="322250" y="143500"/>
            <a:ext cx="8688300" cy="74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 sz="2400">
                <a:solidFill>
                  <a:schemeClr val="lt1"/>
                </a:solidFill>
                <a:latin typeface="Titillium Web"/>
                <a:ea typeface="Titillium Web"/>
                <a:cs typeface="Titillium Web"/>
                <a:sym typeface="Titillium Web"/>
              </a:rPr>
              <a:t>C</a:t>
            </a:r>
            <a:r>
              <a:rPr b="1" lang="en" sz="2400">
                <a:solidFill>
                  <a:schemeClr val="lt1"/>
                </a:solidFill>
                <a:latin typeface="Titillium Web"/>
                <a:ea typeface="Titillium Web"/>
                <a:cs typeface="Titillium Web"/>
                <a:sym typeface="Titillium Web"/>
              </a:rPr>
              <a:t>risis in agriculture driving Sri Lanka’s paddy farmers to suicide.</a:t>
            </a:r>
            <a:endParaRPr b="1">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810" name="Google Shape;810;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PROBLEM</a:t>
            </a:r>
            <a:r>
              <a:rPr b="1" lang="en" sz="3400">
                <a:latin typeface="Titillium Web"/>
                <a:ea typeface="Titillium Web"/>
                <a:cs typeface="Titillium Web"/>
                <a:sym typeface="Titillium Web"/>
              </a:rPr>
              <a:t> STATEMENT</a:t>
            </a:r>
            <a:endParaRPr b="1" sz="3400">
              <a:latin typeface="Titillium Web"/>
              <a:ea typeface="Titillium Web"/>
              <a:cs typeface="Titillium Web"/>
              <a:sym typeface="Titillium Web"/>
            </a:endParaRPr>
          </a:p>
        </p:txBody>
      </p:sp>
      <p:sp>
        <p:nvSpPr>
          <p:cNvPr id="811" name="Google Shape;811;p19"/>
          <p:cNvSpPr txBox="1"/>
          <p:nvPr>
            <p:ph idx="1" type="body"/>
          </p:nvPr>
        </p:nvSpPr>
        <p:spPr>
          <a:xfrm>
            <a:off x="739680" y="1834203"/>
            <a:ext cx="7686000" cy="309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3000"/>
              <a:t>Find linear correlation between departures of unskilled labourers for foreign employment with average real wages in </a:t>
            </a:r>
            <a:r>
              <a:rPr i="1" lang="en" sz="3000"/>
              <a:t>informal</a:t>
            </a:r>
            <a:r>
              <a:rPr i="1" lang="en" sz="3000"/>
              <a:t> sector</a:t>
            </a:r>
            <a:r>
              <a:rPr i="1" lang="en" sz="3000"/>
              <a:t> and average paddy harvest</a:t>
            </a:r>
            <a:endParaRPr i="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817" name="Google Shape;817;p20"/>
          <p:cNvSpPr txBox="1"/>
          <p:nvPr>
            <p:ph type="title"/>
          </p:nvPr>
        </p:nvSpPr>
        <p:spPr>
          <a:xfrm>
            <a:off x="305900" y="1161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METHODOLOGY</a:t>
            </a:r>
            <a:endParaRPr b="1" sz="3400">
              <a:latin typeface="Titillium Web"/>
              <a:ea typeface="Titillium Web"/>
              <a:cs typeface="Titillium Web"/>
              <a:sym typeface="Titillium Web"/>
            </a:endParaRPr>
          </a:p>
        </p:txBody>
      </p:sp>
      <p:sp>
        <p:nvSpPr>
          <p:cNvPr id="818" name="Google Shape;818;p20"/>
          <p:cNvSpPr txBox="1"/>
          <p:nvPr>
            <p:ph idx="1" type="body"/>
          </p:nvPr>
        </p:nvSpPr>
        <p:spPr>
          <a:xfrm>
            <a:off x="463275" y="1189200"/>
            <a:ext cx="8360700" cy="2765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Data preprocessing</a:t>
            </a:r>
            <a:endParaRPr/>
          </a:p>
          <a:p>
            <a:pPr indent="-381000" lvl="0" marL="457200" rtl="0" algn="l">
              <a:lnSpc>
                <a:spcPct val="150000"/>
              </a:lnSpc>
              <a:spcBef>
                <a:spcPts val="0"/>
              </a:spcBef>
              <a:spcAft>
                <a:spcPts val="0"/>
              </a:spcAft>
              <a:buSzPts val="2400"/>
              <a:buChar char="▫"/>
            </a:pPr>
            <a:r>
              <a:rPr lang="en"/>
              <a:t>Statistical analysis on the dataset</a:t>
            </a:r>
            <a:endParaRPr/>
          </a:p>
          <a:p>
            <a:pPr indent="-381000" lvl="0" marL="457200" rtl="0" algn="l">
              <a:lnSpc>
                <a:spcPct val="150000"/>
              </a:lnSpc>
              <a:spcBef>
                <a:spcPts val="0"/>
              </a:spcBef>
              <a:spcAft>
                <a:spcPts val="0"/>
              </a:spcAft>
              <a:buSzPts val="2400"/>
              <a:buChar char="▫"/>
            </a:pPr>
            <a:r>
              <a:rPr lang="en"/>
              <a:t> Hypothesis testing using pearson correlation coefficient</a:t>
            </a:r>
            <a:endParaRPr/>
          </a:p>
        </p:txBody>
      </p:sp>
      <p:pic>
        <p:nvPicPr>
          <p:cNvPr id="819" name="Google Shape;819;p20"/>
          <p:cNvPicPr preferRelativeResize="0"/>
          <p:nvPr/>
        </p:nvPicPr>
        <p:blipFill>
          <a:blip r:embed="rId3">
            <a:alphaModFix/>
          </a:blip>
          <a:stretch>
            <a:fillRect/>
          </a:stretch>
        </p:blipFill>
        <p:spPr>
          <a:xfrm>
            <a:off x="5611525" y="3183274"/>
            <a:ext cx="3532449" cy="1960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DATASETS</a:t>
            </a:r>
            <a:r>
              <a:rPr b="1" lang="en" sz="3400">
                <a:latin typeface="Titillium Web"/>
                <a:ea typeface="Titillium Web"/>
                <a:cs typeface="Titillium Web"/>
                <a:sym typeface="Titillium Web"/>
              </a:rPr>
              <a:t> USED</a:t>
            </a:r>
            <a:endParaRPr b="1" sz="3400">
              <a:latin typeface="Titillium Web"/>
              <a:ea typeface="Titillium Web"/>
              <a:cs typeface="Titillium Web"/>
              <a:sym typeface="Titillium Web"/>
            </a:endParaRPr>
          </a:p>
        </p:txBody>
      </p:sp>
      <p:sp>
        <p:nvSpPr>
          <p:cNvPr id="825" name="Google Shape;825;p21"/>
          <p:cNvSpPr txBox="1"/>
          <p:nvPr>
            <p:ph idx="1" type="body"/>
          </p:nvPr>
        </p:nvSpPr>
        <p:spPr>
          <a:xfrm>
            <a:off x="559425" y="1464975"/>
            <a:ext cx="5984700" cy="3098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Paddy production in Yala &amp; Maha seasons 1994-2017 </a:t>
            </a:r>
            <a:endParaRPr/>
          </a:p>
          <a:p>
            <a:pPr indent="-381000" lvl="0" marL="457200" rtl="0" algn="l">
              <a:lnSpc>
                <a:spcPct val="115000"/>
              </a:lnSpc>
              <a:spcBef>
                <a:spcPts val="0"/>
              </a:spcBef>
              <a:spcAft>
                <a:spcPts val="0"/>
              </a:spcAft>
              <a:buSzPts val="2400"/>
              <a:buChar char="▫"/>
            </a:pPr>
            <a:r>
              <a:rPr lang="en"/>
              <a:t>Departures for foreign employment 1994-2017</a:t>
            </a:r>
            <a:endParaRPr/>
          </a:p>
          <a:p>
            <a:pPr indent="-381000" lvl="0" marL="457200" rtl="0" algn="l">
              <a:lnSpc>
                <a:spcPct val="115000"/>
              </a:lnSpc>
              <a:spcBef>
                <a:spcPts val="0"/>
              </a:spcBef>
              <a:spcAft>
                <a:spcPts val="0"/>
              </a:spcAft>
              <a:buSzPts val="2400"/>
              <a:buChar char="▫"/>
            </a:pPr>
            <a:r>
              <a:rPr lang="en"/>
              <a:t>Average daily wages in informal sector 2006-2017 </a:t>
            </a:r>
            <a:endParaRPr/>
          </a:p>
          <a:p>
            <a:pPr indent="0" lvl="0" marL="0" rtl="0" algn="l">
              <a:spcBef>
                <a:spcPts val="600"/>
              </a:spcBef>
              <a:spcAft>
                <a:spcPts val="0"/>
              </a:spcAft>
              <a:buNone/>
            </a:pPr>
            <a:r>
              <a:t/>
            </a:r>
            <a:endParaRPr/>
          </a:p>
        </p:txBody>
      </p:sp>
      <p:sp>
        <p:nvSpPr>
          <p:cNvPr id="826" name="Google Shape;826;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7" name="Google Shape;827;p21"/>
          <p:cNvPicPr preferRelativeResize="0"/>
          <p:nvPr/>
        </p:nvPicPr>
        <p:blipFill>
          <a:blip r:embed="rId3">
            <a:alphaModFix/>
          </a:blip>
          <a:stretch>
            <a:fillRect/>
          </a:stretch>
        </p:blipFill>
        <p:spPr>
          <a:xfrm>
            <a:off x="6164975" y="3234625"/>
            <a:ext cx="2978999" cy="190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22"/>
          <p:cNvSpPr txBox="1"/>
          <p:nvPr>
            <p:ph type="ctrTitle"/>
          </p:nvPr>
        </p:nvSpPr>
        <p:spPr>
          <a:xfrm>
            <a:off x="-5" y="4129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DATA PREPROCESSING</a:t>
            </a:r>
            <a:endParaRPr b="1" sz="3400">
              <a:latin typeface="Titillium Web"/>
              <a:ea typeface="Titillium Web"/>
              <a:cs typeface="Titillium Web"/>
              <a:sym typeface="Titillium Web"/>
            </a:endParaRPr>
          </a:p>
        </p:txBody>
      </p:sp>
      <p:pic>
        <p:nvPicPr>
          <p:cNvPr id="833" name="Google Shape;833;p22"/>
          <p:cNvPicPr preferRelativeResize="0"/>
          <p:nvPr/>
        </p:nvPicPr>
        <p:blipFill>
          <a:blip r:embed="rId3">
            <a:alphaModFix/>
          </a:blip>
          <a:stretch>
            <a:fillRect/>
          </a:stretch>
        </p:blipFill>
        <p:spPr>
          <a:xfrm>
            <a:off x="753550" y="1470501"/>
            <a:ext cx="7574850" cy="886875"/>
          </a:xfrm>
          <a:prstGeom prst="rect">
            <a:avLst/>
          </a:prstGeom>
          <a:noFill/>
          <a:ln>
            <a:noFill/>
          </a:ln>
        </p:spPr>
      </p:pic>
      <p:sp>
        <p:nvSpPr>
          <p:cNvPr id="834" name="Google Shape;834;p22"/>
          <p:cNvSpPr txBox="1"/>
          <p:nvPr>
            <p:ph idx="4294967295" type="body"/>
          </p:nvPr>
        </p:nvSpPr>
        <p:spPr>
          <a:xfrm>
            <a:off x="559425" y="2626775"/>
            <a:ext cx="7864800" cy="1936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Numerical missing values replacement with average values</a:t>
            </a:r>
            <a:endParaRPr/>
          </a:p>
          <a:p>
            <a:pPr indent="-381000" lvl="0" marL="457200" rtl="0" algn="l">
              <a:lnSpc>
                <a:spcPct val="115000"/>
              </a:lnSpc>
              <a:spcBef>
                <a:spcPts val="0"/>
              </a:spcBef>
              <a:spcAft>
                <a:spcPts val="0"/>
              </a:spcAft>
              <a:buSzPts val="2400"/>
              <a:buChar char="▫"/>
            </a:pPr>
            <a:r>
              <a:rPr lang="en"/>
              <a:t>Data integration from different sources</a:t>
            </a:r>
            <a:endParaRPr/>
          </a:p>
          <a:p>
            <a:pPr indent="-381000" lvl="0" marL="457200" rtl="0" algn="l">
              <a:lnSpc>
                <a:spcPct val="115000"/>
              </a:lnSpc>
              <a:spcBef>
                <a:spcPts val="0"/>
              </a:spcBef>
              <a:spcAft>
                <a:spcPts val="0"/>
              </a:spcAft>
              <a:buSzPts val="2400"/>
              <a:buChar char="▫"/>
            </a:pPr>
            <a:r>
              <a:rPr lang="en"/>
              <a:t>Data normalization and aggregation  </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2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Titillium Web"/>
                <a:ea typeface="Titillium Web"/>
                <a:cs typeface="Titillium Web"/>
                <a:sym typeface="Titillium Web"/>
              </a:rPr>
              <a:t>CALCULATION</a:t>
            </a:r>
            <a:r>
              <a:rPr b="1" lang="en" sz="3400">
                <a:latin typeface="Titillium Web"/>
                <a:ea typeface="Titillium Web"/>
                <a:cs typeface="Titillium Web"/>
                <a:sym typeface="Titillium Web"/>
              </a:rPr>
              <a:t> OF REAL WAGES</a:t>
            </a:r>
            <a:endParaRPr b="1" sz="3400">
              <a:latin typeface="Titillium Web"/>
              <a:ea typeface="Titillium Web"/>
              <a:cs typeface="Titillium Web"/>
              <a:sym typeface="Titillium Web"/>
            </a:endParaRPr>
          </a:p>
        </p:txBody>
      </p:sp>
      <p:pic>
        <p:nvPicPr>
          <p:cNvPr id="840" name="Google Shape;840;p23"/>
          <p:cNvPicPr preferRelativeResize="0"/>
          <p:nvPr/>
        </p:nvPicPr>
        <p:blipFill>
          <a:blip r:embed="rId3">
            <a:alphaModFix/>
          </a:blip>
          <a:stretch>
            <a:fillRect/>
          </a:stretch>
        </p:blipFill>
        <p:spPr>
          <a:xfrm>
            <a:off x="2020875" y="1626035"/>
            <a:ext cx="4720075" cy="2468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