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8288000" cy="10287000"/>
  <p:notesSz cx="6858000" cy="9144000"/>
  <p:embeddedFontLst>
    <p:embeddedFont>
      <p:font typeface="Canva Sans Bold" panose="020B0604020202020204" charset="0"/>
      <p:regular r:id="rId17"/>
    </p:embeddedFont>
    <p:embeddedFont>
      <p:font typeface="Helios" panose="020B0604020202020204" charset="0"/>
      <p:regular r:id="rId18"/>
    </p:embeddedFont>
    <p:embeddedFont>
      <p:font typeface="Helios Bold" panose="020B0604020202020204" charset="0"/>
      <p:regular r:id="rId19"/>
    </p:embeddedFont>
    <p:embeddedFont>
      <p:font typeface="Klein Bold" panose="020B0604020202020204" charset="0"/>
      <p:regular r:id="rId20"/>
    </p:embeddedFont>
    <p:embeddedFont>
      <p:font typeface="Open Sans" panose="020B0606030504020204" pitchFamily="34" charset="0"/>
      <p:regular r:id="rId21"/>
    </p:embeddedFont>
    <p:embeddedFont>
      <p:font typeface="Open Sans Bold" panose="020B0806030504020204" charset="0"/>
      <p:regular r:id="rId22"/>
    </p:embeddedFont>
    <p:embeddedFont>
      <p:font typeface="Poppins" panose="00000500000000000000" pitchFamily="2"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15" autoAdjust="0"/>
    <p:restoredTop sz="94622" autoAdjust="0"/>
  </p:normalViewPr>
  <p:slideViewPr>
    <p:cSldViewPr>
      <p:cViewPr varScale="1">
        <p:scale>
          <a:sx n="43" d="100"/>
          <a:sy n="43" d="100"/>
        </p:scale>
        <p:origin x="91" y="3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youtu.be/GrGvZGF1VsI" TargetMode="External"/><Relationship Id="rId5" Type="http://schemas.openxmlformats.org/officeDocument/2006/relationships/hyperlink" Target="https://youtu.be/IUVqlQ889BI" TargetMode="External"/><Relationship Id="rId4" Type="http://schemas.openxmlformats.org/officeDocument/2006/relationships/hyperlink" Target="https://www.kaggle.com/competitions/mercedes-benz-greener-manufacturing/dat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66927" y="-4280359"/>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4" name="Freeform 4"/>
          <p:cNvSpPr/>
          <p:nvPr/>
        </p:nvSpPr>
        <p:spPr>
          <a:xfrm>
            <a:off x="57078" y="7902203"/>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8799254" y="1822479"/>
            <a:ext cx="10049728" cy="6634897"/>
            <a:chOff x="0" y="-9525"/>
            <a:chExt cx="13399637" cy="8846529"/>
          </a:xfrm>
        </p:grpSpPr>
        <p:sp>
          <p:nvSpPr>
            <p:cNvPr id="6" name="TextBox 6"/>
            <p:cNvSpPr txBox="1"/>
            <p:nvPr/>
          </p:nvSpPr>
          <p:spPr>
            <a:xfrm>
              <a:off x="0" y="-9525"/>
              <a:ext cx="13399637" cy="8293639"/>
            </a:xfrm>
            <a:prstGeom prst="rect">
              <a:avLst/>
            </a:prstGeom>
          </p:spPr>
          <p:txBody>
            <a:bodyPr lIns="0" tIns="0" rIns="0" bIns="0" rtlCol="0" anchor="t">
              <a:spAutoFit/>
            </a:bodyPr>
            <a:lstStyle/>
            <a:p>
              <a:pPr algn="l">
                <a:lnSpc>
                  <a:spcPts val="9719"/>
                </a:lnSpc>
              </a:pPr>
              <a:r>
                <a:rPr lang="en-US" sz="8099" b="1" dirty="0" err="1">
                  <a:solidFill>
                    <a:srgbClr val="2A2E3A"/>
                  </a:solidFill>
                  <a:latin typeface="Klein Bold"/>
                  <a:ea typeface="Klein Bold"/>
                  <a:cs typeface="Klein Bold"/>
                  <a:sym typeface="Klein Bold"/>
                </a:rPr>
                <a:t>AutoDoc</a:t>
              </a:r>
              <a:r>
                <a:rPr lang="en-US" sz="8099" b="1" dirty="0">
                  <a:solidFill>
                    <a:srgbClr val="2A2E3A"/>
                  </a:solidFill>
                  <a:latin typeface="Klein Bold"/>
                  <a:ea typeface="Klein Bold"/>
                  <a:cs typeface="Klein Bold"/>
                  <a:sym typeface="Klein Bold"/>
                </a:rPr>
                <a:t>: </a:t>
              </a:r>
            </a:p>
            <a:p>
              <a:pPr algn="l">
                <a:lnSpc>
                  <a:spcPts val="9719"/>
                </a:lnSpc>
              </a:pPr>
              <a:r>
                <a:rPr lang="en-US" sz="8099" b="1" dirty="0" err="1">
                  <a:solidFill>
                    <a:srgbClr val="2A2E3A"/>
                  </a:solidFill>
                  <a:latin typeface="Klein Bold"/>
                  <a:ea typeface="Klein Bold"/>
                  <a:cs typeface="Klein Bold"/>
                  <a:sym typeface="Klein Bold"/>
                </a:rPr>
                <a:t>AutoMobile</a:t>
              </a:r>
              <a:r>
                <a:rPr lang="en-US" sz="8099" b="1" dirty="0">
                  <a:solidFill>
                    <a:srgbClr val="2A2E3A"/>
                  </a:solidFill>
                  <a:latin typeface="Klein Bold"/>
                  <a:ea typeface="Klein Bold"/>
                  <a:cs typeface="Klein Bold"/>
                  <a:sym typeface="Klein Bold"/>
                </a:rPr>
                <a:t> Configuration Optimizer</a:t>
              </a:r>
            </a:p>
            <a:p>
              <a:pPr algn="l">
                <a:lnSpc>
                  <a:spcPts val="9719"/>
                </a:lnSpc>
              </a:pPr>
              <a:endParaRPr lang="en-US" sz="8099" b="1" dirty="0">
                <a:solidFill>
                  <a:srgbClr val="2A2E3A"/>
                </a:solidFill>
                <a:latin typeface="Klein Bold"/>
                <a:ea typeface="Klein Bold"/>
                <a:cs typeface="Klein Bold"/>
                <a:sym typeface="Klein Bold"/>
              </a:endParaRPr>
            </a:p>
          </p:txBody>
        </p:sp>
        <p:sp>
          <p:nvSpPr>
            <p:cNvPr id="7" name="TextBox 7"/>
            <p:cNvSpPr txBox="1"/>
            <p:nvPr/>
          </p:nvSpPr>
          <p:spPr>
            <a:xfrm>
              <a:off x="0" y="8356761"/>
              <a:ext cx="13001594" cy="480243"/>
            </a:xfrm>
            <a:prstGeom prst="rect">
              <a:avLst/>
            </a:prstGeom>
          </p:spPr>
          <p:txBody>
            <a:bodyPr lIns="0" tIns="0" rIns="0" bIns="0" rtlCol="0" anchor="t">
              <a:spAutoFit/>
            </a:bodyPr>
            <a:lstStyle/>
            <a:p>
              <a:pPr algn="l">
                <a:lnSpc>
                  <a:spcPts val="3023"/>
                </a:lnSpc>
              </a:pPr>
              <a:endParaRPr/>
            </a:p>
          </p:txBody>
        </p:sp>
      </p:grpSp>
      <p:sp>
        <p:nvSpPr>
          <p:cNvPr id="8" name="TextBox 8"/>
          <p:cNvSpPr txBox="1"/>
          <p:nvPr/>
        </p:nvSpPr>
        <p:spPr>
          <a:xfrm>
            <a:off x="8345466" y="7632962"/>
            <a:ext cx="8136745" cy="481331"/>
          </a:xfrm>
          <a:prstGeom prst="rect">
            <a:avLst/>
          </a:prstGeom>
        </p:spPr>
        <p:txBody>
          <a:bodyPr lIns="0" tIns="0" rIns="0" bIns="0" rtlCol="0" anchor="t">
            <a:spAutoFit/>
          </a:bodyPr>
          <a:lstStyle/>
          <a:p>
            <a:pPr algn="ctr">
              <a:lnSpc>
                <a:spcPts val="3919"/>
              </a:lnSpc>
              <a:spcBef>
                <a:spcPct val="0"/>
              </a:spcBef>
            </a:pPr>
            <a:r>
              <a:rPr lang="en-US" sz="2799" b="1" spc="2239">
                <a:solidFill>
                  <a:srgbClr val="2A2E3A"/>
                </a:solidFill>
                <a:latin typeface="Open Sans Bold"/>
                <a:ea typeface="Open Sans Bold"/>
                <a:cs typeface="Open Sans Bold"/>
                <a:sym typeface="Open Sans Bold"/>
              </a:rPr>
              <a:t>AZAD KUMAR JHA</a:t>
            </a:r>
          </a:p>
        </p:txBody>
      </p:sp>
      <p:sp>
        <p:nvSpPr>
          <p:cNvPr id="9" name="TextBox 9"/>
          <p:cNvSpPr txBox="1"/>
          <p:nvPr/>
        </p:nvSpPr>
        <p:spPr>
          <a:xfrm>
            <a:off x="8962160" y="8371652"/>
            <a:ext cx="5369362" cy="509008"/>
          </a:xfrm>
          <a:prstGeom prst="rect">
            <a:avLst/>
          </a:prstGeom>
        </p:spPr>
        <p:txBody>
          <a:bodyPr lIns="0" tIns="0" rIns="0" bIns="0" rtlCol="0" anchor="t">
            <a:spAutoFit/>
          </a:bodyPr>
          <a:lstStyle/>
          <a:p>
            <a:pPr algn="ctr">
              <a:lnSpc>
                <a:spcPts val="3969"/>
              </a:lnSpc>
              <a:spcBef>
                <a:spcPct val="0"/>
              </a:spcBef>
            </a:pPr>
            <a:r>
              <a:rPr lang="en-US" sz="2835">
                <a:solidFill>
                  <a:srgbClr val="2A2E3A"/>
                </a:solidFill>
                <a:latin typeface="Poppins"/>
                <a:ea typeface="Poppins"/>
                <a:cs typeface="Poppins"/>
                <a:sym typeface="Poppins"/>
              </a:rPr>
              <a:t>azadkumarjha09@gmail.com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810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F4F4F4"/>
            </a:solidFill>
          </p:spPr>
        </p:sp>
        <p:sp>
          <p:nvSpPr>
            <p:cNvPr id="4" name="TextBox 4"/>
            <p:cNvSpPr txBox="1"/>
            <p:nvPr/>
          </p:nvSpPr>
          <p:spPr>
            <a:xfrm>
              <a:off x="0" y="-38100"/>
              <a:ext cx="4816593" cy="2747433"/>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a:off x="1397639" y="1541122"/>
            <a:ext cx="15492721" cy="8480445"/>
          </a:xfrm>
          <a:custGeom>
            <a:avLst/>
            <a:gdLst/>
            <a:ahLst/>
            <a:cxnLst/>
            <a:rect l="l" t="t" r="r" b="b"/>
            <a:pathLst>
              <a:path w="15492721" h="8480445">
                <a:moveTo>
                  <a:pt x="0" y="0"/>
                </a:moveTo>
                <a:lnTo>
                  <a:pt x="15492722" y="0"/>
                </a:lnTo>
                <a:lnTo>
                  <a:pt x="15492722" y="8480445"/>
                </a:lnTo>
                <a:lnTo>
                  <a:pt x="0" y="8480445"/>
                </a:lnTo>
                <a:lnTo>
                  <a:pt x="0" y="0"/>
                </a:lnTo>
                <a:close/>
              </a:path>
            </a:pathLst>
          </a:custGeom>
          <a:blipFill>
            <a:blip r:embed="rId2"/>
            <a:stretch>
              <a:fillRect l="-295" r="-295" b="-18431"/>
            </a:stretch>
          </a:blipFill>
        </p:spPr>
      </p:sp>
      <p:grpSp>
        <p:nvGrpSpPr>
          <p:cNvPr id="6" name="Group 6"/>
          <p:cNvGrpSpPr/>
          <p:nvPr/>
        </p:nvGrpSpPr>
        <p:grpSpPr>
          <a:xfrm>
            <a:off x="2148268" y="1257300"/>
            <a:ext cx="13991465" cy="1803166"/>
            <a:chOff x="0" y="0"/>
            <a:chExt cx="18655286" cy="2404222"/>
          </a:xfrm>
        </p:grpSpPr>
        <p:sp>
          <p:nvSpPr>
            <p:cNvPr id="7" name="TextBox 7"/>
            <p:cNvSpPr txBox="1"/>
            <p:nvPr/>
          </p:nvSpPr>
          <p:spPr>
            <a:xfrm>
              <a:off x="0" y="-76200"/>
              <a:ext cx="18655286" cy="1494367"/>
            </a:xfrm>
            <a:prstGeom prst="rect">
              <a:avLst/>
            </a:prstGeom>
          </p:spPr>
          <p:txBody>
            <a:bodyPr lIns="0" tIns="0" rIns="0" bIns="0" rtlCol="0" anchor="t">
              <a:spAutoFit/>
            </a:bodyPr>
            <a:lstStyle/>
            <a:p>
              <a:pPr algn="ctr">
                <a:lnSpc>
                  <a:spcPts val="9099"/>
                </a:lnSpc>
              </a:pPr>
              <a:endParaRPr/>
            </a:p>
          </p:txBody>
        </p:sp>
        <p:sp>
          <p:nvSpPr>
            <p:cNvPr id="8" name="TextBox 8"/>
            <p:cNvSpPr txBox="1"/>
            <p:nvPr/>
          </p:nvSpPr>
          <p:spPr>
            <a:xfrm>
              <a:off x="0" y="1816000"/>
              <a:ext cx="18655286" cy="588222"/>
            </a:xfrm>
            <a:prstGeom prst="rect">
              <a:avLst/>
            </a:prstGeom>
          </p:spPr>
          <p:txBody>
            <a:bodyPr lIns="0" tIns="0" rIns="0" bIns="0" rtlCol="0" anchor="t">
              <a:spAutoFit/>
            </a:bodyPr>
            <a:lstStyle/>
            <a:p>
              <a:pPr marL="0" lvl="0" indent="0" algn="ctr">
                <a:lnSpc>
                  <a:spcPts val="3639"/>
                </a:lnSpc>
                <a:spcBef>
                  <a:spcPct val="0"/>
                </a:spcBef>
              </a:pPr>
              <a:endParaRPr/>
            </a:p>
          </p:txBody>
        </p:sp>
      </p:grpSp>
      <p:sp>
        <p:nvSpPr>
          <p:cNvPr id="9" name="TextBox 8">
            <a:extLst>
              <a:ext uri="{FF2B5EF4-FFF2-40B4-BE49-F238E27FC236}">
                <a16:creationId xmlns:a16="http://schemas.microsoft.com/office/drawing/2014/main" id="{F93AF1F1-542F-E5ED-6E9F-4F96273344C6}"/>
              </a:ext>
            </a:extLst>
          </p:cNvPr>
          <p:cNvSpPr txBox="1"/>
          <p:nvPr/>
        </p:nvSpPr>
        <p:spPr>
          <a:xfrm>
            <a:off x="3505200" y="265433"/>
            <a:ext cx="12192000" cy="769441"/>
          </a:xfrm>
          <a:prstGeom prst="rect">
            <a:avLst/>
          </a:prstGeom>
          <a:noFill/>
        </p:spPr>
        <p:txBody>
          <a:bodyPr wrap="square" rtlCol="0">
            <a:spAutoFit/>
          </a:bodyPr>
          <a:lstStyle/>
          <a:p>
            <a:pPr algn="ctr"/>
            <a:r>
              <a:rPr lang="en-IN" sz="4400" b="1" dirty="0"/>
              <a:t>Cross Validation Layout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
            <a:ext cx="18288000" cy="2705100"/>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sp>
        <p:nvSpPr>
          <p:cNvPr id="3" name="Freeform 3"/>
          <p:cNvSpPr/>
          <p:nvPr/>
        </p:nvSpPr>
        <p:spPr>
          <a:xfrm>
            <a:off x="533401" y="3093085"/>
            <a:ext cx="7715160" cy="6165215"/>
          </a:xfrm>
          <a:custGeom>
            <a:avLst/>
            <a:gdLst/>
            <a:ahLst/>
            <a:cxnLst/>
            <a:rect l="l" t="t" r="r" b="b"/>
            <a:pathLst>
              <a:path w="6779371" h="5296172">
                <a:moveTo>
                  <a:pt x="0" y="0"/>
                </a:moveTo>
                <a:lnTo>
                  <a:pt x="6779370" y="0"/>
                </a:lnTo>
                <a:lnTo>
                  <a:pt x="6779370" y="5296172"/>
                </a:lnTo>
                <a:lnTo>
                  <a:pt x="0" y="5296172"/>
                </a:lnTo>
                <a:lnTo>
                  <a:pt x="0" y="0"/>
                </a:lnTo>
                <a:close/>
              </a:path>
            </a:pathLst>
          </a:custGeom>
          <a:blipFill>
            <a:blip r:embed="rId4"/>
            <a:stretch>
              <a:fillRect/>
            </a:stretch>
          </a:blipFill>
        </p:spPr>
      </p:sp>
      <p:sp>
        <p:nvSpPr>
          <p:cNvPr id="4" name="Freeform 4"/>
          <p:cNvSpPr/>
          <p:nvPr/>
        </p:nvSpPr>
        <p:spPr>
          <a:xfrm>
            <a:off x="9372600" y="2971800"/>
            <a:ext cx="7376018" cy="6165215"/>
          </a:xfrm>
          <a:custGeom>
            <a:avLst/>
            <a:gdLst/>
            <a:ahLst/>
            <a:cxnLst/>
            <a:rect l="l" t="t" r="r" b="b"/>
            <a:pathLst>
              <a:path w="6802548" h="5296172">
                <a:moveTo>
                  <a:pt x="0" y="0"/>
                </a:moveTo>
                <a:lnTo>
                  <a:pt x="6802547" y="0"/>
                </a:lnTo>
                <a:lnTo>
                  <a:pt x="6802547" y="5296172"/>
                </a:lnTo>
                <a:lnTo>
                  <a:pt x="0" y="5296172"/>
                </a:lnTo>
                <a:lnTo>
                  <a:pt x="0" y="0"/>
                </a:lnTo>
                <a:close/>
              </a:path>
            </a:pathLst>
          </a:custGeom>
          <a:blipFill>
            <a:blip r:embed="rId5"/>
            <a:stretch>
              <a:fillRect/>
            </a:stretch>
          </a:blipFill>
        </p:spPr>
      </p:sp>
      <p:sp>
        <p:nvSpPr>
          <p:cNvPr id="5" name="TextBox 5"/>
          <p:cNvSpPr txBox="1"/>
          <p:nvPr/>
        </p:nvSpPr>
        <p:spPr>
          <a:xfrm>
            <a:off x="5023723" y="1028700"/>
            <a:ext cx="8240554" cy="1035686"/>
          </a:xfrm>
          <a:prstGeom prst="rect">
            <a:avLst/>
          </a:prstGeom>
        </p:spPr>
        <p:txBody>
          <a:bodyPr lIns="0" tIns="0" rIns="0" bIns="0" rtlCol="0" anchor="t">
            <a:spAutoFit/>
          </a:bodyPr>
          <a:lstStyle/>
          <a:p>
            <a:pPr marL="0" lvl="0" indent="0" algn="ctr">
              <a:lnSpc>
                <a:spcPts val="8539"/>
              </a:lnSpc>
              <a:spcBef>
                <a:spcPct val="0"/>
              </a:spcBef>
            </a:pPr>
            <a:r>
              <a:rPr lang="en-US" sz="6099" b="1" dirty="0">
                <a:solidFill>
                  <a:srgbClr val="F4F4F4"/>
                </a:solidFill>
                <a:latin typeface="Canva Sans Bold"/>
                <a:ea typeface="Canva Sans Bold"/>
                <a:cs typeface="Canva Sans Bold"/>
                <a:sym typeface="Canva Sans Bold"/>
              </a:rPr>
              <a:t>Data Analysis: Graphs</a:t>
            </a:r>
          </a:p>
        </p:txBody>
      </p:sp>
      <p:sp>
        <p:nvSpPr>
          <p:cNvPr id="6" name="TextBox 6"/>
          <p:cNvSpPr txBox="1"/>
          <p:nvPr/>
        </p:nvSpPr>
        <p:spPr>
          <a:xfrm>
            <a:off x="2444051" y="9191625"/>
            <a:ext cx="5478899" cy="580390"/>
          </a:xfrm>
          <a:prstGeom prst="rect">
            <a:avLst/>
          </a:prstGeom>
        </p:spPr>
        <p:txBody>
          <a:bodyPr lIns="0" tIns="0" rIns="0" bIns="0" rtlCol="0" anchor="t">
            <a:spAutoFit/>
          </a:bodyPr>
          <a:lstStyle/>
          <a:p>
            <a:pPr marL="0" lvl="0" indent="0" algn="ctr">
              <a:lnSpc>
                <a:spcPts val="4759"/>
              </a:lnSpc>
              <a:spcBef>
                <a:spcPct val="0"/>
              </a:spcBef>
            </a:pPr>
            <a:r>
              <a:rPr lang="en-US" sz="3399" b="1">
                <a:solidFill>
                  <a:srgbClr val="000000"/>
                </a:solidFill>
                <a:latin typeface="Canva Sans Bold"/>
                <a:ea typeface="Canva Sans Bold"/>
                <a:cs typeface="Canva Sans Bold"/>
                <a:sym typeface="Canva Sans Bold"/>
              </a:rPr>
              <a:t>Probability Density Graph</a:t>
            </a:r>
          </a:p>
        </p:txBody>
      </p:sp>
      <p:sp>
        <p:nvSpPr>
          <p:cNvPr id="7" name="TextBox 7"/>
          <p:cNvSpPr txBox="1"/>
          <p:nvPr/>
        </p:nvSpPr>
        <p:spPr>
          <a:xfrm>
            <a:off x="12361169" y="9191625"/>
            <a:ext cx="2514243" cy="580390"/>
          </a:xfrm>
          <a:prstGeom prst="rect">
            <a:avLst/>
          </a:prstGeom>
        </p:spPr>
        <p:txBody>
          <a:bodyPr lIns="0" tIns="0" rIns="0" bIns="0" rtlCol="0" anchor="t">
            <a:spAutoFit/>
          </a:bodyPr>
          <a:lstStyle/>
          <a:p>
            <a:pPr marL="0" lvl="0" indent="0" algn="ctr">
              <a:lnSpc>
                <a:spcPts val="4759"/>
              </a:lnSpc>
              <a:spcBef>
                <a:spcPct val="0"/>
              </a:spcBef>
            </a:pPr>
            <a:r>
              <a:rPr lang="en-US" sz="3399" b="1">
                <a:solidFill>
                  <a:srgbClr val="000000"/>
                </a:solidFill>
                <a:latin typeface="Canva Sans Bold"/>
                <a:ea typeface="Canva Sans Bold"/>
                <a:cs typeface="Canva Sans Bold"/>
                <a:sym typeface="Canva Sans Bold"/>
              </a:rPr>
              <a:t>Scatter Plot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
            <a:ext cx="18288000" cy="2933700"/>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sp>
        <p:nvSpPr>
          <p:cNvPr id="3" name="Freeform 3"/>
          <p:cNvSpPr/>
          <p:nvPr/>
        </p:nvSpPr>
        <p:spPr>
          <a:xfrm>
            <a:off x="9982200" y="2933701"/>
            <a:ext cx="7212924" cy="5807211"/>
          </a:xfrm>
          <a:custGeom>
            <a:avLst/>
            <a:gdLst/>
            <a:ahLst/>
            <a:cxnLst/>
            <a:rect l="l" t="t" r="r" b="b"/>
            <a:pathLst>
              <a:path w="6527124" h="5098696">
                <a:moveTo>
                  <a:pt x="0" y="0"/>
                </a:moveTo>
                <a:lnTo>
                  <a:pt x="6527124" y="0"/>
                </a:lnTo>
                <a:lnTo>
                  <a:pt x="6527124" y="5098696"/>
                </a:lnTo>
                <a:lnTo>
                  <a:pt x="0" y="5098696"/>
                </a:lnTo>
                <a:lnTo>
                  <a:pt x="0" y="0"/>
                </a:lnTo>
                <a:close/>
              </a:path>
            </a:pathLst>
          </a:custGeom>
          <a:blipFill>
            <a:blip r:embed="rId4"/>
            <a:stretch>
              <a:fillRect/>
            </a:stretch>
          </a:blipFill>
        </p:spPr>
      </p:sp>
      <p:sp>
        <p:nvSpPr>
          <p:cNvPr id="4" name="Freeform 4"/>
          <p:cNvSpPr/>
          <p:nvPr/>
        </p:nvSpPr>
        <p:spPr>
          <a:xfrm>
            <a:off x="833931" y="3962128"/>
            <a:ext cx="6021263" cy="4703924"/>
          </a:xfrm>
          <a:custGeom>
            <a:avLst/>
            <a:gdLst/>
            <a:ahLst/>
            <a:cxnLst/>
            <a:rect l="l" t="t" r="r" b="b"/>
            <a:pathLst>
              <a:path w="6021263" h="4703924">
                <a:moveTo>
                  <a:pt x="0" y="0"/>
                </a:moveTo>
                <a:lnTo>
                  <a:pt x="6021263" y="0"/>
                </a:lnTo>
                <a:lnTo>
                  <a:pt x="6021263" y="4703924"/>
                </a:lnTo>
                <a:lnTo>
                  <a:pt x="0" y="4703924"/>
                </a:lnTo>
                <a:lnTo>
                  <a:pt x="0" y="0"/>
                </a:lnTo>
                <a:close/>
              </a:path>
            </a:pathLst>
          </a:custGeom>
          <a:blipFill>
            <a:blip r:embed="rId5"/>
            <a:stretch>
              <a:fillRect/>
            </a:stretch>
          </a:blipFill>
        </p:spPr>
      </p:sp>
      <p:sp>
        <p:nvSpPr>
          <p:cNvPr id="5" name="Freeform 5"/>
          <p:cNvSpPr/>
          <p:nvPr/>
        </p:nvSpPr>
        <p:spPr>
          <a:xfrm>
            <a:off x="457200" y="2933701"/>
            <a:ext cx="8458200" cy="6243144"/>
          </a:xfrm>
          <a:custGeom>
            <a:avLst/>
            <a:gdLst/>
            <a:ahLst/>
            <a:cxnLst/>
            <a:rect l="l" t="t" r="r" b="b"/>
            <a:pathLst>
              <a:path w="7635218" h="5339743">
                <a:moveTo>
                  <a:pt x="0" y="0"/>
                </a:moveTo>
                <a:lnTo>
                  <a:pt x="7635218" y="0"/>
                </a:lnTo>
                <a:lnTo>
                  <a:pt x="7635218" y="5339743"/>
                </a:lnTo>
                <a:lnTo>
                  <a:pt x="0" y="5339743"/>
                </a:lnTo>
                <a:lnTo>
                  <a:pt x="0" y="0"/>
                </a:lnTo>
                <a:close/>
              </a:path>
            </a:pathLst>
          </a:custGeom>
          <a:blipFill>
            <a:blip r:embed="rId6"/>
            <a:stretch>
              <a:fillRect/>
            </a:stretch>
          </a:blipFill>
        </p:spPr>
      </p:sp>
      <p:sp>
        <p:nvSpPr>
          <p:cNvPr id="6" name="TextBox 6"/>
          <p:cNvSpPr txBox="1"/>
          <p:nvPr/>
        </p:nvSpPr>
        <p:spPr>
          <a:xfrm>
            <a:off x="4876800" y="1028245"/>
            <a:ext cx="8240554" cy="1035686"/>
          </a:xfrm>
          <a:prstGeom prst="rect">
            <a:avLst/>
          </a:prstGeom>
        </p:spPr>
        <p:txBody>
          <a:bodyPr lIns="0" tIns="0" rIns="0" bIns="0" rtlCol="0" anchor="t">
            <a:spAutoFit/>
          </a:bodyPr>
          <a:lstStyle/>
          <a:p>
            <a:pPr marL="0" lvl="0" indent="0" algn="ctr">
              <a:lnSpc>
                <a:spcPts val="8539"/>
              </a:lnSpc>
              <a:spcBef>
                <a:spcPct val="0"/>
              </a:spcBef>
            </a:pPr>
            <a:r>
              <a:rPr lang="en-US" sz="6099" b="1" dirty="0">
                <a:solidFill>
                  <a:srgbClr val="F4F4F4"/>
                </a:solidFill>
                <a:latin typeface="Canva Sans Bold"/>
                <a:ea typeface="Canva Sans Bold"/>
                <a:cs typeface="Canva Sans Bold"/>
                <a:sym typeface="Canva Sans Bold"/>
              </a:rPr>
              <a:t>Data Analysis: Graphs</a:t>
            </a:r>
          </a:p>
        </p:txBody>
      </p:sp>
      <p:sp>
        <p:nvSpPr>
          <p:cNvPr id="7" name="TextBox 7"/>
          <p:cNvSpPr txBox="1"/>
          <p:nvPr/>
        </p:nvSpPr>
        <p:spPr>
          <a:xfrm>
            <a:off x="12199238" y="9110168"/>
            <a:ext cx="4818102" cy="580390"/>
          </a:xfrm>
          <a:prstGeom prst="rect">
            <a:avLst/>
          </a:prstGeom>
        </p:spPr>
        <p:txBody>
          <a:bodyPr lIns="0" tIns="0" rIns="0" bIns="0" rtlCol="0" anchor="t">
            <a:spAutoFit/>
          </a:bodyPr>
          <a:lstStyle/>
          <a:p>
            <a:pPr marL="0" lvl="0" indent="0" algn="ctr">
              <a:lnSpc>
                <a:spcPts val="4759"/>
              </a:lnSpc>
              <a:spcBef>
                <a:spcPct val="0"/>
              </a:spcBef>
            </a:pPr>
            <a:r>
              <a:rPr lang="en-US" sz="3399" b="1">
                <a:solidFill>
                  <a:srgbClr val="000000"/>
                </a:solidFill>
                <a:latin typeface="Canva Sans Bold"/>
                <a:ea typeface="Canva Sans Bold"/>
                <a:cs typeface="Canva Sans Bold"/>
                <a:sym typeface="Canva Sans Bold"/>
              </a:rPr>
              <a:t>Deviation Comparison </a:t>
            </a:r>
          </a:p>
        </p:txBody>
      </p:sp>
      <p:sp>
        <p:nvSpPr>
          <p:cNvPr id="8" name="TextBox 8"/>
          <p:cNvSpPr txBox="1"/>
          <p:nvPr/>
        </p:nvSpPr>
        <p:spPr>
          <a:xfrm>
            <a:off x="2884527" y="9110168"/>
            <a:ext cx="4278392" cy="580390"/>
          </a:xfrm>
          <a:prstGeom prst="rect">
            <a:avLst/>
          </a:prstGeom>
        </p:spPr>
        <p:txBody>
          <a:bodyPr lIns="0" tIns="0" rIns="0" bIns="0" rtlCol="0" anchor="t">
            <a:spAutoFit/>
          </a:bodyPr>
          <a:lstStyle/>
          <a:p>
            <a:pPr marL="0" lvl="0" indent="0" algn="ctr">
              <a:lnSpc>
                <a:spcPts val="4759"/>
              </a:lnSpc>
              <a:spcBef>
                <a:spcPct val="0"/>
              </a:spcBef>
            </a:pPr>
            <a:r>
              <a:rPr lang="en-US" sz="3399" b="1">
                <a:solidFill>
                  <a:srgbClr val="000000"/>
                </a:solidFill>
                <a:latin typeface="Canva Sans Bold"/>
                <a:ea typeface="Canva Sans Bold"/>
                <a:cs typeface="Canva Sans Bold"/>
                <a:sym typeface="Canva Sans Bold"/>
              </a:rPr>
              <a:t>Corelating Variables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1430"/>
            <a:ext cx="18288000" cy="2769870"/>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sp>
        <p:nvSpPr>
          <p:cNvPr id="3" name="Freeform 3"/>
          <p:cNvSpPr/>
          <p:nvPr/>
        </p:nvSpPr>
        <p:spPr>
          <a:xfrm>
            <a:off x="304800" y="2781300"/>
            <a:ext cx="6019800" cy="7321975"/>
          </a:xfrm>
          <a:custGeom>
            <a:avLst/>
            <a:gdLst/>
            <a:ahLst/>
            <a:cxnLst/>
            <a:rect l="l" t="t" r="r" b="b"/>
            <a:pathLst>
              <a:path w="4803517" h="6264936">
                <a:moveTo>
                  <a:pt x="0" y="0"/>
                </a:moveTo>
                <a:lnTo>
                  <a:pt x="4803517" y="0"/>
                </a:lnTo>
                <a:lnTo>
                  <a:pt x="4803517" y="6264937"/>
                </a:lnTo>
                <a:lnTo>
                  <a:pt x="0" y="6264937"/>
                </a:lnTo>
                <a:lnTo>
                  <a:pt x="0" y="0"/>
                </a:lnTo>
                <a:close/>
              </a:path>
            </a:pathLst>
          </a:custGeom>
          <a:blipFill>
            <a:blip r:embed="rId4"/>
            <a:stretch>
              <a:fillRect/>
            </a:stretch>
          </a:blipFill>
        </p:spPr>
      </p:sp>
      <p:sp>
        <p:nvSpPr>
          <p:cNvPr id="4" name="Freeform 4"/>
          <p:cNvSpPr/>
          <p:nvPr/>
        </p:nvSpPr>
        <p:spPr>
          <a:xfrm>
            <a:off x="6934200" y="2781300"/>
            <a:ext cx="10802387" cy="7321975"/>
          </a:xfrm>
          <a:custGeom>
            <a:avLst/>
            <a:gdLst/>
            <a:ahLst/>
            <a:cxnLst/>
            <a:rect l="l" t="t" r="r" b="b"/>
            <a:pathLst>
              <a:path w="9973374" h="6332045">
                <a:moveTo>
                  <a:pt x="0" y="0"/>
                </a:moveTo>
                <a:lnTo>
                  <a:pt x="9973374" y="0"/>
                </a:lnTo>
                <a:lnTo>
                  <a:pt x="9973374" y="6332046"/>
                </a:lnTo>
                <a:lnTo>
                  <a:pt x="0" y="6332046"/>
                </a:lnTo>
                <a:lnTo>
                  <a:pt x="0" y="0"/>
                </a:lnTo>
                <a:close/>
              </a:path>
            </a:pathLst>
          </a:custGeom>
          <a:blipFill>
            <a:blip r:embed="rId5"/>
            <a:stretch>
              <a:fillRect/>
            </a:stretch>
          </a:blipFill>
        </p:spPr>
      </p:sp>
      <p:sp>
        <p:nvSpPr>
          <p:cNvPr id="5" name="TextBox 5"/>
          <p:cNvSpPr txBox="1"/>
          <p:nvPr/>
        </p:nvSpPr>
        <p:spPr>
          <a:xfrm>
            <a:off x="5832216" y="1074737"/>
            <a:ext cx="6623566" cy="1035686"/>
          </a:xfrm>
          <a:prstGeom prst="rect">
            <a:avLst/>
          </a:prstGeom>
        </p:spPr>
        <p:txBody>
          <a:bodyPr lIns="0" tIns="0" rIns="0" bIns="0" rtlCol="0" anchor="t">
            <a:spAutoFit/>
          </a:bodyPr>
          <a:lstStyle/>
          <a:p>
            <a:pPr marL="0" lvl="0" indent="0" algn="ctr">
              <a:lnSpc>
                <a:spcPts val="8539"/>
              </a:lnSpc>
              <a:spcBef>
                <a:spcPct val="0"/>
              </a:spcBef>
            </a:pPr>
            <a:r>
              <a:rPr lang="en-US" sz="6099" b="1" dirty="0">
                <a:solidFill>
                  <a:srgbClr val="F4F4F4"/>
                </a:solidFill>
                <a:latin typeface="Canva Sans Bold"/>
                <a:ea typeface="Canva Sans Bold"/>
                <a:cs typeface="Canva Sans Bold"/>
                <a:sym typeface="Canva Sans Bold"/>
              </a:rPr>
              <a:t>Model Evaluation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
            <a:ext cx="18288000" cy="2781300"/>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sp>
        <p:nvSpPr>
          <p:cNvPr id="3" name="Freeform 3"/>
          <p:cNvSpPr/>
          <p:nvPr/>
        </p:nvSpPr>
        <p:spPr>
          <a:xfrm>
            <a:off x="0" y="2766059"/>
            <a:ext cx="4876800" cy="7265589"/>
          </a:xfrm>
          <a:custGeom>
            <a:avLst/>
            <a:gdLst/>
            <a:ahLst/>
            <a:cxnLst/>
            <a:rect l="l" t="t" r="r" b="b"/>
            <a:pathLst>
              <a:path w="3506693" h="6085689">
                <a:moveTo>
                  <a:pt x="0" y="0"/>
                </a:moveTo>
                <a:lnTo>
                  <a:pt x="3506693" y="0"/>
                </a:lnTo>
                <a:lnTo>
                  <a:pt x="3506693" y="6085689"/>
                </a:lnTo>
                <a:lnTo>
                  <a:pt x="0" y="6085689"/>
                </a:lnTo>
                <a:lnTo>
                  <a:pt x="0" y="0"/>
                </a:lnTo>
                <a:close/>
              </a:path>
            </a:pathLst>
          </a:custGeom>
          <a:blipFill>
            <a:blip r:embed="rId4"/>
            <a:stretch>
              <a:fillRect/>
            </a:stretch>
          </a:blipFill>
        </p:spPr>
      </p:sp>
      <p:sp>
        <p:nvSpPr>
          <p:cNvPr id="4" name="Freeform 4"/>
          <p:cNvSpPr/>
          <p:nvPr/>
        </p:nvSpPr>
        <p:spPr>
          <a:xfrm>
            <a:off x="4876800" y="2781300"/>
            <a:ext cx="13411200" cy="4038600"/>
          </a:xfrm>
          <a:custGeom>
            <a:avLst/>
            <a:gdLst/>
            <a:ahLst/>
            <a:cxnLst/>
            <a:rect l="l" t="t" r="r" b="b"/>
            <a:pathLst>
              <a:path w="12216316" h="2043222">
                <a:moveTo>
                  <a:pt x="0" y="0"/>
                </a:moveTo>
                <a:lnTo>
                  <a:pt x="12216316" y="0"/>
                </a:lnTo>
                <a:lnTo>
                  <a:pt x="12216316" y="2043222"/>
                </a:lnTo>
                <a:lnTo>
                  <a:pt x="0" y="2043222"/>
                </a:lnTo>
                <a:lnTo>
                  <a:pt x="0" y="0"/>
                </a:lnTo>
                <a:close/>
              </a:path>
            </a:pathLst>
          </a:custGeom>
          <a:blipFill>
            <a:blip r:embed="rId5"/>
            <a:stretch>
              <a:fillRect/>
            </a:stretch>
          </a:blipFill>
        </p:spPr>
      </p:sp>
      <p:sp>
        <p:nvSpPr>
          <p:cNvPr id="5" name="Freeform 5"/>
          <p:cNvSpPr/>
          <p:nvPr/>
        </p:nvSpPr>
        <p:spPr>
          <a:xfrm>
            <a:off x="5042984" y="5386408"/>
            <a:ext cx="13092616" cy="2781301"/>
          </a:xfrm>
          <a:custGeom>
            <a:avLst/>
            <a:gdLst/>
            <a:ahLst/>
            <a:cxnLst/>
            <a:rect l="l" t="t" r="r" b="b"/>
            <a:pathLst>
              <a:path w="11202463" h="2403649">
                <a:moveTo>
                  <a:pt x="0" y="0"/>
                </a:moveTo>
                <a:lnTo>
                  <a:pt x="11202463" y="0"/>
                </a:lnTo>
                <a:lnTo>
                  <a:pt x="11202463" y="2403650"/>
                </a:lnTo>
                <a:lnTo>
                  <a:pt x="0" y="2403650"/>
                </a:lnTo>
                <a:lnTo>
                  <a:pt x="0" y="0"/>
                </a:lnTo>
                <a:close/>
              </a:path>
            </a:pathLst>
          </a:custGeom>
          <a:blipFill>
            <a:blip r:embed="rId6"/>
            <a:stretch>
              <a:fillRect/>
            </a:stretch>
          </a:blipFill>
        </p:spPr>
      </p:sp>
      <p:sp>
        <p:nvSpPr>
          <p:cNvPr id="6" name="Freeform 6"/>
          <p:cNvSpPr/>
          <p:nvPr/>
        </p:nvSpPr>
        <p:spPr>
          <a:xfrm>
            <a:off x="5042984" y="7764779"/>
            <a:ext cx="13092615" cy="2514600"/>
          </a:xfrm>
          <a:custGeom>
            <a:avLst/>
            <a:gdLst/>
            <a:ahLst/>
            <a:cxnLst/>
            <a:rect l="l" t="t" r="r" b="b"/>
            <a:pathLst>
              <a:path w="11017126" h="2147799">
                <a:moveTo>
                  <a:pt x="0" y="0"/>
                </a:moveTo>
                <a:lnTo>
                  <a:pt x="11017126" y="0"/>
                </a:lnTo>
                <a:lnTo>
                  <a:pt x="11017126" y="2147799"/>
                </a:lnTo>
                <a:lnTo>
                  <a:pt x="0" y="2147799"/>
                </a:lnTo>
                <a:lnTo>
                  <a:pt x="0" y="0"/>
                </a:lnTo>
                <a:close/>
              </a:path>
            </a:pathLst>
          </a:custGeom>
          <a:blipFill>
            <a:blip r:embed="rId7"/>
            <a:stretch>
              <a:fillRect/>
            </a:stretch>
          </a:blipFill>
        </p:spPr>
        <p:txBody>
          <a:bodyPr/>
          <a:lstStyle/>
          <a:p>
            <a:endParaRPr lang="en-IN" dirty="0"/>
          </a:p>
        </p:txBody>
      </p:sp>
      <p:sp>
        <p:nvSpPr>
          <p:cNvPr id="7" name="TextBox 7"/>
          <p:cNvSpPr txBox="1"/>
          <p:nvPr/>
        </p:nvSpPr>
        <p:spPr>
          <a:xfrm>
            <a:off x="5832217" y="943349"/>
            <a:ext cx="6623566" cy="1035686"/>
          </a:xfrm>
          <a:prstGeom prst="rect">
            <a:avLst/>
          </a:prstGeom>
        </p:spPr>
        <p:txBody>
          <a:bodyPr lIns="0" tIns="0" rIns="0" bIns="0" rtlCol="0" anchor="t">
            <a:spAutoFit/>
          </a:bodyPr>
          <a:lstStyle/>
          <a:p>
            <a:pPr marL="0" lvl="0" indent="0" algn="ctr">
              <a:lnSpc>
                <a:spcPts val="8539"/>
              </a:lnSpc>
              <a:spcBef>
                <a:spcPct val="0"/>
              </a:spcBef>
            </a:pPr>
            <a:r>
              <a:rPr lang="en-US" sz="6099" b="1" dirty="0">
                <a:solidFill>
                  <a:srgbClr val="F4F4F4"/>
                </a:solidFill>
                <a:latin typeface="Canva Sans Bold"/>
                <a:ea typeface="Canva Sans Bold"/>
                <a:cs typeface="Canva Sans Bold"/>
                <a:sym typeface="Canva Sans Bold"/>
              </a:rPr>
              <a:t>Model Evaluation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54617" y="2871709"/>
            <a:ext cx="9178766" cy="2430008"/>
          </a:xfrm>
          <a:prstGeom prst="rect">
            <a:avLst/>
          </a:prstGeom>
        </p:spPr>
        <p:txBody>
          <a:bodyPr lIns="0" tIns="0" rIns="0" bIns="0" rtlCol="0" anchor="t">
            <a:spAutoFit/>
          </a:bodyPr>
          <a:lstStyle/>
          <a:p>
            <a:pPr algn="ctr">
              <a:lnSpc>
                <a:spcPts val="19887"/>
              </a:lnSpc>
              <a:spcBef>
                <a:spcPct val="0"/>
              </a:spcBef>
            </a:pPr>
            <a:r>
              <a:rPr lang="en-US" sz="14205" b="1" dirty="0">
                <a:solidFill>
                  <a:srgbClr val="718BAB"/>
                </a:solidFill>
                <a:latin typeface="Canva Sans Bold"/>
                <a:ea typeface="Canva Sans Bold"/>
                <a:cs typeface="Canva Sans Bold"/>
                <a:sym typeface="Canva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507438" y="-2845897"/>
            <a:ext cx="15978794" cy="15978794"/>
          </a:xfrm>
          <a:custGeom>
            <a:avLst/>
            <a:gdLst/>
            <a:ahLst/>
            <a:cxnLst/>
            <a:rect l="l" t="t" r="r" b="b"/>
            <a:pathLst>
              <a:path w="15978794" h="15978794">
                <a:moveTo>
                  <a:pt x="0" y="0"/>
                </a:moveTo>
                <a:lnTo>
                  <a:pt x="15978795" y="0"/>
                </a:lnTo>
                <a:lnTo>
                  <a:pt x="15978795" y="15978794"/>
                </a:lnTo>
                <a:lnTo>
                  <a:pt x="0" y="159787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13901" y="1581133"/>
            <a:ext cx="6278177" cy="8879146"/>
            <a:chOff x="0" y="0"/>
            <a:chExt cx="8370902" cy="11838861"/>
          </a:xfrm>
        </p:grpSpPr>
        <p:sp>
          <p:nvSpPr>
            <p:cNvPr id="4" name="TextBox 4"/>
            <p:cNvSpPr txBox="1"/>
            <p:nvPr/>
          </p:nvSpPr>
          <p:spPr>
            <a:xfrm>
              <a:off x="0" y="-76200"/>
              <a:ext cx="8370902" cy="10714567"/>
            </a:xfrm>
            <a:prstGeom prst="rect">
              <a:avLst/>
            </a:prstGeom>
          </p:spPr>
          <p:txBody>
            <a:bodyPr lIns="0" tIns="0" rIns="0" bIns="0" rtlCol="0" anchor="t">
              <a:spAutoFit/>
            </a:bodyPr>
            <a:lstStyle/>
            <a:p>
              <a:pPr algn="l">
                <a:lnSpc>
                  <a:spcPts val="9099"/>
                </a:lnSpc>
              </a:pPr>
              <a:r>
                <a:rPr lang="en-US" sz="6999" b="1">
                  <a:solidFill>
                    <a:srgbClr val="FFFFFF"/>
                  </a:solidFill>
                  <a:latin typeface="Klein Bold"/>
                  <a:ea typeface="Klein Bold"/>
                  <a:cs typeface="Klein Bold"/>
                  <a:sym typeface="Klein Bold"/>
                </a:rPr>
                <a:t>Optimizing Car Configuration Testing using Predictive Model</a:t>
              </a:r>
            </a:p>
            <a:p>
              <a:pPr algn="l">
                <a:lnSpc>
                  <a:spcPts val="9099"/>
                </a:lnSpc>
              </a:pPr>
              <a:endParaRPr lang="en-US" sz="6999" b="1">
                <a:solidFill>
                  <a:srgbClr val="FFFFFF"/>
                </a:solidFill>
                <a:latin typeface="Klein Bold"/>
                <a:ea typeface="Klein Bold"/>
                <a:cs typeface="Klein Bold"/>
                <a:sym typeface="Klein Bold"/>
              </a:endParaRPr>
            </a:p>
          </p:txBody>
        </p:sp>
        <p:sp>
          <p:nvSpPr>
            <p:cNvPr id="5" name="TextBox 5"/>
            <p:cNvSpPr txBox="1"/>
            <p:nvPr/>
          </p:nvSpPr>
          <p:spPr>
            <a:xfrm>
              <a:off x="0" y="11131260"/>
              <a:ext cx="6930758" cy="707602"/>
            </a:xfrm>
            <a:prstGeom prst="rect">
              <a:avLst/>
            </a:prstGeom>
          </p:spPr>
          <p:txBody>
            <a:bodyPr lIns="0" tIns="0" rIns="0" bIns="0" rtlCol="0" anchor="t">
              <a:spAutoFit/>
            </a:bodyPr>
            <a:lstStyle/>
            <a:p>
              <a:pPr algn="l">
                <a:lnSpc>
                  <a:spcPts val="4479"/>
                </a:lnSpc>
              </a:pPr>
              <a:endParaRPr/>
            </a:p>
          </p:txBody>
        </p:sp>
      </p:grpSp>
      <p:sp>
        <p:nvSpPr>
          <p:cNvPr id="6" name="TextBox 6"/>
          <p:cNvSpPr txBox="1"/>
          <p:nvPr/>
        </p:nvSpPr>
        <p:spPr>
          <a:xfrm>
            <a:off x="7620000" y="8259224"/>
            <a:ext cx="10668000" cy="1961114"/>
          </a:xfrm>
          <a:prstGeom prst="rect">
            <a:avLst/>
          </a:prstGeom>
        </p:spPr>
        <p:txBody>
          <a:bodyPr wrap="square" lIns="0" tIns="0" rIns="0" bIns="0" rtlCol="0" anchor="t">
            <a:spAutoFit/>
          </a:bodyPr>
          <a:lstStyle/>
          <a:p>
            <a:pPr algn="l">
              <a:lnSpc>
                <a:spcPts val="3079"/>
              </a:lnSpc>
            </a:pPr>
            <a:r>
              <a:rPr lang="en-US" sz="2199" dirty="0" err="1">
                <a:solidFill>
                  <a:srgbClr val="1F2020"/>
                </a:solidFill>
                <a:latin typeface="Open Sans"/>
                <a:ea typeface="Open Sans"/>
                <a:cs typeface="Open Sans"/>
                <a:sym typeface="Open Sans"/>
              </a:rPr>
              <a:t>DataSet</a:t>
            </a:r>
            <a:r>
              <a:rPr lang="en-US" sz="2199" dirty="0">
                <a:solidFill>
                  <a:srgbClr val="1F2020"/>
                </a:solidFill>
                <a:latin typeface="Open Sans"/>
                <a:ea typeface="Open Sans"/>
                <a:cs typeface="Open Sans"/>
                <a:sym typeface="Open Sans"/>
              </a:rPr>
              <a:t> Link: </a:t>
            </a:r>
            <a:r>
              <a:rPr lang="en-US" sz="2199" dirty="0">
                <a:solidFill>
                  <a:srgbClr val="1F2020"/>
                </a:solidFill>
                <a:latin typeface="Open Sans"/>
                <a:ea typeface="Open Sans"/>
                <a:cs typeface="Open Sans"/>
                <a:sym typeface="Open Sans"/>
                <a:hlinkClick r:id="rId4"/>
              </a:rPr>
              <a:t>https://www.kaggle.com/competitions/mercedes-benz-greener-manufacturing/data</a:t>
            </a:r>
            <a:endParaRPr lang="en-US" sz="2199" dirty="0">
              <a:solidFill>
                <a:srgbClr val="1F2020"/>
              </a:solidFill>
              <a:latin typeface="Open Sans"/>
              <a:ea typeface="Open Sans"/>
              <a:cs typeface="Open Sans"/>
              <a:sym typeface="Open Sans"/>
            </a:endParaRPr>
          </a:p>
          <a:p>
            <a:pPr algn="l">
              <a:lnSpc>
                <a:spcPts val="3079"/>
              </a:lnSpc>
            </a:pPr>
            <a:r>
              <a:rPr lang="en-US" sz="2199" dirty="0" err="1">
                <a:solidFill>
                  <a:srgbClr val="1F2020"/>
                </a:solidFill>
                <a:latin typeface="Open Sans"/>
                <a:ea typeface="Open Sans"/>
                <a:cs typeface="Open Sans"/>
                <a:sym typeface="Open Sans"/>
              </a:rPr>
              <a:t>Youtube</a:t>
            </a:r>
            <a:r>
              <a:rPr lang="en-US" sz="2199" dirty="0">
                <a:solidFill>
                  <a:srgbClr val="1F2020"/>
                </a:solidFill>
                <a:latin typeface="Open Sans"/>
                <a:ea typeface="Open Sans"/>
                <a:cs typeface="Open Sans"/>
                <a:sym typeface="Open Sans"/>
              </a:rPr>
              <a:t> </a:t>
            </a:r>
            <a:r>
              <a:rPr lang="en-US" sz="2199" dirty="0" err="1">
                <a:solidFill>
                  <a:srgbClr val="1F2020"/>
                </a:solidFill>
                <a:latin typeface="Open Sans"/>
                <a:ea typeface="Open Sans"/>
                <a:cs typeface="Open Sans"/>
                <a:sym typeface="Open Sans"/>
              </a:rPr>
              <a:t>Explaination</a:t>
            </a:r>
            <a:r>
              <a:rPr lang="en-US" sz="2199" dirty="0">
                <a:solidFill>
                  <a:srgbClr val="1F2020"/>
                </a:solidFill>
                <a:latin typeface="Open Sans"/>
                <a:ea typeface="Open Sans"/>
                <a:cs typeface="Open Sans"/>
                <a:sym typeface="Open Sans"/>
              </a:rPr>
              <a:t> </a:t>
            </a:r>
            <a:r>
              <a:rPr lang="en-US" sz="2199" dirty="0" err="1">
                <a:solidFill>
                  <a:srgbClr val="1F2020"/>
                </a:solidFill>
                <a:latin typeface="Open Sans"/>
                <a:ea typeface="Open Sans"/>
                <a:cs typeface="Open Sans"/>
                <a:sym typeface="Open Sans"/>
              </a:rPr>
              <a:t>Link:https</a:t>
            </a:r>
            <a:r>
              <a:rPr lang="en-US" sz="2199" dirty="0">
                <a:solidFill>
                  <a:srgbClr val="1F2020"/>
                </a:solidFill>
                <a:latin typeface="Open Sans"/>
                <a:ea typeface="Open Sans"/>
                <a:cs typeface="Open Sans"/>
                <a:sym typeface="Open Sans"/>
              </a:rPr>
              <a:t>: </a:t>
            </a:r>
            <a:r>
              <a:rPr lang="en-US" sz="2199" dirty="0">
                <a:solidFill>
                  <a:srgbClr val="1F2020"/>
                </a:solidFill>
                <a:latin typeface="Open Sans"/>
                <a:ea typeface="Open Sans"/>
                <a:cs typeface="Open Sans"/>
                <a:sym typeface="Open Sans"/>
                <a:hlinkClick r:id="rId5"/>
              </a:rPr>
              <a:t>https://youtu.be/IUVqlQ889BI</a:t>
            </a:r>
            <a:endParaRPr lang="en-US" sz="2199" dirty="0">
              <a:solidFill>
                <a:srgbClr val="1F2020"/>
              </a:solidFill>
              <a:latin typeface="Open Sans"/>
              <a:ea typeface="Open Sans"/>
              <a:cs typeface="Open Sans"/>
              <a:sym typeface="Open Sans"/>
            </a:endParaRPr>
          </a:p>
          <a:p>
            <a:pPr algn="l">
              <a:lnSpc>
                <a:spcPts val="3079"/>
              </a:lnSpc>
            </a:pPr>
            <a:r>
              <a:rPr lang="en-US" sz="2199" dirty="0" err="1">
                <a:solidFill>
                  <a:srgbClr val="1F2020"/>
                </a:solidFill>
                <a:latin typeface="Open Sans"/>
                <a:ea typeface="Open Sans"/>
                <a:cs typeface="Open Sans"/>
                <a:sym typeface="Open Sans"/>
              </a:rPr>
              <a:t>Youtube</a:t>
            </a:r>
            <a:r>
              <a:rPr lang="en-US" sz="2199" dirty="0">
                <a:solidFill>
                  <a:srgbClr val="1F2020"/>
                </a:solidFill>
                <a:latin typeface="Open Sans"/>
                <a:ea typeface="Open Sans"/>
                <a:cs typeface="Open Sans"/>
                <a:sym typeface="Open Sans"/>
              </a:rPr>
              <a:t> Process Demo Link: </a:t>
            </a:r>
            <a:r>
              <a:rPr lang="en-US" sz="2199" dirty="0">
                <a:solidFill>
                  <a:srgbClr val="1F2020"/>
                </a:solidFill>
                <a:latin typeface="Open Sans"/>
                <a:ea typeface="Open Sans"/>
                <a:cs typeface="Open Sans"/>
                <a:sym typeface="Open Sans"/>
                <a:hlinkClick r:id="rId6"/>
              </a:rPr>
              <a:t>https://youtu.be/GrGvZGF1VsI</a:t>
            </a:r>
            <a:endParaRPr lang="en-US" sz="2199" dirty="0">
              <a:solidFill>
                <a:srgbClr val="1F2020"/>
              </a:solidFill>
              <a:latin typeface="Open Sans"/>
              <a:ea typeface="Open Sans"/>
              <a:cs typeface="Open Sans"/>
              <a:sym typeface="Open Sans"/>
            </a:endParaRPr>
          </a:p>
          <a:p>
            <a:pPr algn="l">
              <a:lnSpc>
                <a:spcPts val="3079"/>
              </a:lnSpc>
            </a:pPr>
            <a:endParaRPr lang="en-US" sz="2199" dirty="0">
              <a:solidFill>
                <a:srgbClr val="1F2020"/>
              </a:solidFill>
              <a:latin typeface="Open Sans"/>
              <a:ea typeface="Open Sans"/>
              <a:cs typeface="Open Sans"/>
              <a:sym typeface="Open Sans"/>
            </a:endParaRPr>
          </a:p>
        </p:txBody>
      </p:sp>
      <p:sp>
        <p:nvSpPr>
          <p:cNvPr id="7" name="TextBox 7"/>
          <p:cNvSpPr txBox="1"/>
          <p:nvPr/>
        </p:nvSpPr>
        <p:spPr>
          <a:xfrm>
            <a:off x="9471357" y="1523983"/>
            <a:ext cx="8384418" cy="5556828"/>
          </a:xfrm>
          <a:prstGeom prst="rect">
            <a:avLst/>
          </a:prstGeom>
        </p:spPr>
        <p:txBody>
          <a:bodyPr lIns="0" tIns="0" rIns="0" bIns="0" rtlCol="0" anchor="t">
            <a:spAutoFit/>
          </a:bodyPr>
          <a:lstStyle/>
          <a:p>
            <a:pPr algn="l">
              <a:lnSpc>
                <a:spcPts val="4114"/>
              </a:lnSpc>
            </a:pPr>
            <a:r>
              <a:rPr lang="en-US" sz="2938" b="1">
                <a:solidFill>
                  <a:srgbClr val="1F2020"/>
                </a:solidFill>
                <a:latin typeface="Open Sans Bold"/>
                <a:ea typeface="Open Sans Bold"/>
                <a:cs typeface="Open Sans Bold"/>
                <a:sym typeface="Open Sans Bold"/>
              </a:rPr>
              <a:t>Objective:</a:t>
            </a:r>
            <a:r>
              <a:rPr lang="en-US" sz="2938">
                <a:solidFill>
                  <a:srgbClr val="1F2020"/>
                </a:solidFill>
                <a:latin typeface="Open Sans"/>
                <a:ea typeface="Open Sans"/>
                <a:cs typeface="Open Sans"/>
                <a:sym typeface="Open Sans"/>
              </a:rPr>
              <a:t> To develop a predictive model that can optimize the testing process for multiple feature combinations in automotive systems.</a:t>
            </a:r>
          </a:p>
          <a:p>
            <a:pPr algn="l">
              <a:lnSpc>
                <a:spcPts val="4114"/>
              </a:lnSpc>
            </a:pPr>
            <a:endParaRPr lang="en-US" sz="2938">
              <a:solidFill>
                <a:srgbClr val="1F2020"/>
              </a:solidFill>
              <a:latin typeface="Open Sans"/>
              <a:ea typeface="Open Sans"/>
              <a:cs typeface="Open Sans"/>
              <a:sym typeface="Open Sans"/>
            </a:endParaRPr>
          </a:p>
          <a:p>
            <a:pPr algn="l">
              <a:lnSpc>
                <a:spcPts val="4114"/>
              </a:lnSpc>
            </a:pPr>
            <a:r>
              <a:rPr lang="en-US" sz="2938" b="1">
                <a:solidFill>
                  <a:srgbClr val="1F2020"/>
                </a:solidFill>
                <a:latin typeface="Open Sans Bold"/>
                <a:ea typeface="Open Sans Bold"/>
                <a:cs typeface="Open Sans Bold"/>
                <a:sym typeface="Open Sans Bold"/>
              </a:rPr>
              <a:t>Challenges</a:t>
            </a:r>
            <a:r>
              <a:rPr lang="en-US" sz="2938">
                <a:solidFill>
                  <a:srgbClr val="1F2020"/>
                </a:solidFill>
                <a:latin typeface="Open Sans"/>
                <a:ea typeface="Open Sans"/>
                <a:cs typeface="Open Sans"/>
                <a:sym typeface="Open Sans"/>
              </a:rPr>
              <a:t>:</a:t>
            </a:r>
          </a:p>
          <a:p>
            <a:pPr marL="634489" lvl="1" indent="-317244" algn="l">
              <a:lnSpc>
                <a:spcPts val="4114"/>
              </a:lnSpc>
              <a:buFont typeface="Arial"/>
              <a:buChar char="•"/>
            </a:pPr>
            <a:r>
              <a:rPr lang="en-US" sz="2938">
                <a:solidFill>
                  <a:srgbClr val="1F2020"/>
                </a:solidFill>
                <a:latin typeface="Open Sans"/>
                <a:ea typeface="Open Sans"/>
                <a:cs typeface="Open Sans"/>
                <a:sym typeface="Open Sans"/>
              </a:rPr>
              <a:t>Complex and time-consuming testing process.</a:t>
            </a:r>
          </a:p>
          <a:p>
            <a:pPr marL="634489" lvl="1" indent="-317244" algn="l">
              <a:lnSpc>
                <a:spcPts val="4114"/>
              </a:lnSpc>
              <a:buFont typeface="Arial"/>
              <a:buChar char="•"/>
            </a:pPr>
            <a:r>
              <a:rPr lang="en-US" sz="2938">
                <a:solidFill>
                  <a:srgbClr val="1F2020"/>
                </a:solidFill>
                <a:latin typeface="Open Sans"/>
                <a:ea typeface="Open Sans"/>
                <a:cs typeface="Open Sans"/>
                <a:sym typeface="Open Sans"/>
              </a:rPr>
              <a:t>Large number of possible configurations.</a:t>
            </a:r>
          </a:p>
          <a:p>
            <a:pPr marL="634489" lvl="1" indent="-317244" algn="l">
              <a:lnSpc>
                <a:spcPts val="4114"/>
              </a:lnSpc>
              <a:buFont typeface="Arial"/>
              <a:buChar char="•"/>
            </a:pPr>
            <a:r>
              <a:rPr lang="en-US" sz="2938">
                <a:solidFill>
                  <a:srgbClr val="1F2020"/>
                </a:solidFill>
                <a:latin typeface="Open Sans"/>
                <a:ea typeface="Open Sans"/>
                <a:cs typeface="Open Sans"/>
                <a:sym typeface="Open Sans"/>
              </a:rPr>
              <a:t>Need for efficiency and safety in production lines.</a:t>
            </a:r>
          </a:p>
          <a:p>
            <a:pPr algn="l">
              <a:lnSpc>
                <a:spcPts val="3025"/>
              </a:lnSpc>
              <a:spcBef>
                <a:spcPct val="0"/>
              </a:spcBef>
            </a:pPr>
            <a:endParaRPr lang="en-US" sz="2938">
              <a:solidFill>
                <a:srgbClr val="1F202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9525" y="0"/>
            <a:ext cx="18288000" cy="3773114"/>
            <a:chOff x="0" y="0"/>
            <a:chExt cx="24384000" cy="5030819"/>
          </a:xfrm>
        </p:grpSpPr>
        <p:pic>
          <p:nvPicPr>
            <p:cNvPr id="3" name="Picture 3"/>
            <p:cNvPicPr>
              <a:picLocks noChangeAspect="1"/>
            </p:cNvPicPr>
            <p:nvPr/>
          </p:nvPicPr>
          <p:blipFill>
            <a:blip r:embed="rId2">
              <a:alphaModFix amt="14000"/>
            </a:blip>
            <a:srcRect t="27933" b="41099"/>
            <a:stretch>
              <a:fillRect/>
            </a:stretch>
          </p:blipFill>
          <p:spPr>
            <a:xfrm>
              <a:off x="0" y="0"/>
              <a:ext cx="24384000" cy="5030819"/>
            </a:xfrm>
            <a:prstGeom prst="rect">
              <a:avLst/>
            </a:prstGeom>
          </p:spPr>
        </p:pic>
      </p:grpSp>
      <p:grpSp>
        <p:nvGrpSpPr>
          <p:cNvPr id="4" name="Group 4"/>
          <p:cNvGrpSpPr/>
          <p:nvPr/>
        </p:nvGrpSpPr>
        <p:grpSpPr>
          <a:xfrm>
            <a:off x="0" y="3938387"/>
            <a:ext cx="18288000" cy="6348613"/>
            <a:chOff x="0" y="0"/>
            <a:chExt cx="4816593" cy="1672063"/>
          </a:xfrm>
        </p:grpSpPr>
        <p:sp>
          <p:nvSpPr>
            <p:cNvPr id="5" name="Freeform 5"/>
            <p:cNvSpPr/>
            <p:nvPr/>
          </p:nvSpPr>
          <p:spPr>
            <a:xfrm>
              <a:off x="0" y="0"/>
              <a:ext cx="4816592" cy="1672062"/>
            </a:xfrm>
            <a:custGeom>
              <a:avLst/>
              <a:gdLst/>
              <a:ahLst/>
              <a:cxnLst/>
              <a:rect l="l" t="t" r="r" b="b"/>
              <a:pathLst>
                <a:path w="4816592" h="1672062">
                  <a:moveTo>
                    <a:pt x="0" y="0"/>
                  </a:moveTo>
                  <a:lnTo>
                    <a:pt x="4816592" y="0"/>
                  </a:lnTo>
                  <a:lnTo>
                    <a:pt x="4816592" y="1672062"/>
                  </a:lnTo>
                  <a:lnTo>
                    <a:pt x="0" y="1672062"/>
                  </a:lnTo>
                  <a:close/>
                </a:path>
              </a:pathLst>
            </a:custGeom>
            <a:solidFill>
              <a:srgbClr val="F4F4F4"/>
            </a:solidFill>
          </p:spPr>
        </p:sp>
        <p:sp>
          <p:nvSpPr>
            <p:cNvPr id="6" name="TextBox 6"/>
            <p:cNvSpPr txBox="1"/>
            <p:nvPr/>
          </p:nvSpPr>
          <p:spPr>
            <a:xfrm>
              <a:off x="0" y="-47625"/>
              <a:ext cx="4816593" cy="1719688"/>
            </a:xfrm>
            <a:prstGeom prst="rect">
              <a:avLst/>
            </a:prstGeom>
          </p:spPr>
          <p:txBody>
            <a:bodyPr lIns="50800" tIns="50800" rIns="50800" bIns="50800" rtlCol="0" anchor="ctr"/>
            <a:lstStyle/>
            <a:p>
              <a:pPr algn="l">
                <a:lnSpc>
                  <a:spcPts val="3499"/>
                </a:lnSpc>
              </a:pPr>
              <a:r>
                <a:rPr lang="en-US" sz="2499">
                  <a:solidFill>
                    <a:srgbClr val="2A2E3A"/>
                  </a:solidFill>
                  <a:latin typeface="Helios"/>
                  <a:ea typeface="Helios"/>
                  <a:cs typeface="Helios"/>
                  <a:sym typeface="Helios"/>
                </a:rPr>
                <a:t>           </a:t>
              </a:r>
            </a:p>
            <a:p>
              <a:pPr algn="ctr">
                <a:lnSpc>
                  <a:spcPts val="3499"/>
                </a:lnSpc>
              </a:pPr>
              <a:endParaRPr lang="en-US" sz="2499">
                <a:solidFill>
                  <a:srgbClr val="2A2E3A"/>
                </a:solidFill>
                <a:latin typeface="Helios"/>
                <a:ea typeface="Helios"/>
                <a:cs typeface="Helios"/>
                <a:sym typeface="Helios"/>
              </a:endParaRPr>
            </a:p>
          </p:txBody>
        </p:sp>
      </p:grpSp>
      <p:sp>
        <p:nvSpPr>
          <p:cNvPr id="7" name="TextBox 7"/>
          <p:cNvSpPr txBox="1"/>
          <p:nvPr/>
        </p:nvSpPr>
        <p:spPr>
          <a:xfrm>
            <a:off x="4639504" y="796788"/>
            <a:ext cx="9008992" cy="2329180"/>
          </a:xfrm>
          <a:prstGeom prst="rect">
            <a:avLst/>
          </a:prstGeom>
        </p:spPr>
        <p:txBody>
          <a:bodyPr lIns="0" tIns="0" rIns="0" bIns="0" rtlCol="0" anchor="t">
            <a:spAutoFit/>
          </a:bodyPr>
          <a:lstStyle/>
          <a:p>
            <a:pPr algn="ctr">
              <a:lnSpc>
                <a:spcPts val="9229"/>
              </a:lnSpc>
            </a:pPr>
            <a:r>
              <a:rPr lang="en-US" sz="7099" b="1">
                <a:solidFill>
                  <a:srgbClr val="FFFFFF"/>
                </a:solidFill>
                <a:latin typeface="Klein Bold"/>
                <a:ea typeface="Klein Bold"/>
                <a:cs typeface="Klein Bold"/>
                <a:sym typeface="Klein Bold"/>
              </a:rPr>
              <a:t>Rapidminer Overview</a:t>
            </a:r>
          </a:p>
        </p:txBody>
      </p:sp>
      <p:sp>
        <p:nvSpPr>
          <p:cNvPr id="8" name="Freeform 8"/>
          <p:cNvSpPr/>
          <p:nvPr/>
        </p:nvSpPr>
        <p:spPr>
          <a:xfrm>
            <a:off x="8333203" y="-110979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8333203" y="9678747"/>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633599" y="4759777"/>
            <a:ext cx="9856104" cy="748157"/>
          </a:xfrm>
          <a:prstGeom prst="rect">
            <a:avLst/>
          </a:prstGeom>
        </p:spPr>
        <p:txBody>
          <a:bodyPr lIns="0" tIns="0" rIns="0" bIns="0" rtlCol="0" anchor="t">
            <a:spAutoFit/>
          </a:bodyPr>
          <a:lstStyle/>
          <a:p>
            <a:pPr algn="ctr">
              <a:lnSpc>
                <a:spcPts val="5824"/>
              </a:lnSpc>
            </a:pPr>
            <a:r>
              <a:rPr lang="en-US" sz="5200" b="1">
                <a:solidFill>
                  <a:srgbClr val="1F2020"/>
                </a:solidFill>
                <a:latin typeface="Open Sans Bold"/>
                <a:ea typeface="Open Sans Bold"/>
                <a:cs typeface="Open Sans Bold"/>
                <a:sym typeface="Open Sans Bold"/>
              </a:rPr>
              <a:t>Why RapidMiner?</a:t>
            </a:r>
          </a:p>
        </p:txBody>
      </p:sp>
      <p:sp>
        <p:nvSpPr>
          <p:cNvPr id="11" name="TextBox 11"/>
          <p:cNvSpPr txBox="1"/>
          <p:nvPr/>
        </p:nvSpPr>
        <p:spPr>
          <a:xfrm>
            <a:off x="1032789" y="5649824"/>
            <a:ext cx="7654916" cy="3181350"/>
          </a:xfrm>
          <a:prstGeom prst="rect">
            <a:avLst/>
          </a:prstGeom>
        </p:spPr>
        <p:txBody>
          <a:bodyPr lIns="0" tIns="0" rIns="0" bIns="0" rtlCol="0" anchor="t">
            <a:spAutoFit/>
          </a:bodyPr>
          <a:lstStyle/>
          <a:p>
            <a:pPr marL="647700" lvl="1" indent="-323850" algn="l">
              <a:lnSpc>
                <a:spcPts val="4200"/>
              </a:lnSpc>
              <a:buFont typeface="Arial"/>
              <a:buChar char="•"/>
            </a:pPr>
            <a:r>
              <a:rPr lang="en-US" sz="3000" b="1">
                <a:solidFill>
                  <a:srgbClr val="1F2020"/>
                </a:solidFill>
                <a:latin typeface="Open Sans Bold"/>
                <a:ea typeface="Open Sans Bold"/>
                <a:cs typeface="Open Sans Bold"/>
                <a:sym typeface="Open Sans Bold"/>
              </a:rPr>
              <a:t>User-friendly drag-and-drop interface.  </a:t>
            </a:r>
          </a:p>
          <a:p>
            <a:pPr marL="647700" lvl="1" indent="-323850" algn="l">
              <a:lnSpc>
                <a:spcPts val="4200"/>
              </a:lnSpc>
              <a:buFont typeface="Arial"/>
              <a:buChar char="•"/>
            </a:pPr>
            <a:r>
              <a:rPr lang="en-US" sz="3000" b="1">
                <a:solidFill>
                  <a:srgbClr val="1F2020"/>
                </a:solidFill>
                <a:latin typeface="Open Sans Bold"/>
                <a:ea typeface="Open Sans Bold"/>
                <a:cs typeface="Open Sans Bold"/>
                <a:sym typeface="Open Sans Bold"/>
              </a:rPr>
              <a:t>All-encompassing machine learning platform.</a:t>
            </a:r>
          </a:p>
          <a:p>
            <a:pPr marL="647700" lvl="1" indent="-323850" algn="l">
              <a:lnSpc>
                <a:spcPts val="4200"/>
              </a:lnSpc>
              <a:buFont typeface="Arial"/>
              <a:buChar char="•"/>
            </a:pPr>
            <a:r>
              <a:rPr lang="en-US" sz="3000" b="1">
                <a:solidFill>
                  <a:srgbClr val="1F2020"/>
                </a:solidFill>
                <a:latin typeface="Open Sans Bold"/>
                <a:ea typeface="Open Sans Bold"/>
                <a:cs typeface="Open Sans Bold"/>
                <a:sym typeface="Open Sans Bold"/>
              </a:rPr>
              <a:t>Compatibility with various algorithms, including XGBoost.  </a:t>
            </a:r>
          </a:p>
        </p:txBody>
      </p:sp>
      <p:sp>
        <p:nvSpPr>
          <p:cNvPr id="12" name="TextBox 12"/>
          <p:cNvSpPr txBox="1"/>
          <p:nvPr/>
        </p:nvSpPr>
        <p:spPr>
          <a:xfrm>
            <a:off x="9222505" y="4620839"/>
            <a:ext cx="7986832" cy="887095"/>
          </a:xfrm>
          <a:prstGeom prst="rect">
            <a:avLst/>
          </a:prstGeom>
        </p:spPr>
        <p:txBody>
          <a:bodyPr lIns="0" tIns="0" rIns="0" bIns="0" rtlCol="0" anchor="t">
            <a:spAutoFit/>
          </a:bodyPr>
          <a:lstStyle/>
          <a:p>
            <a:pPr marL="0" lvl="0" indent="0" algn="ctr">
              <a:lnSpc>
                <a:spcPts val="7279"/>
              </a:lnSpc>
              <a:spcBef>
                <a:spcPct val="0"/>
              </a:spcBef>
            </a:pPr>
            <a:r>
              <a:rPr lang="en-US" sz="5199" b="1">
                <a:solidFill>
                  <a:srgbClr val="000000"/>
                </a:solidFill>
                <a:latin typeface="Open Sans Bold"/>
                <a:ea typeface="Open Sans Bold"/>
                <a:cs typeface="Open Sans Bold"/>
                <a:sym typeface="Open Sans Bold"/>
              </a:rPr>
              <a:t>Workflow in RapidMiner</a:t>
            </a:r>
          </a:p>
        </p:txBody>
      </p:sp>
      <p:sp>
        <p:nvSpPr>
          <p:cNvPr id="13" name="TextBox 13"/>
          <p:cNvSpPr txBox="1"/>
          <p:nvPr/>
        </p:nvSpPr>
        <p:spPr>
          <a:xfrm>
            <a:off x="9222505" y="5649824"/>
            <a:ext cx="8431896" cy="4291775"/>
          </a:xfrm>
          <a:prstGeom prst="rect">
            <a:avLst/>
          </a:prstGeom>
        </p:spPr>
        <p:txBody>
          <a:bodyPr lIns="0" tIns="0" rIns="0" bIns="0" rtlCol="0" anchor="t">
            <a:spAutoFit/>
          </a:bodyPr>
          <a:lstStyle/>
          <a:p>
            <a:pPr marL="647700" lvl="1" indent="-323850" algn="l">
              <a:lnSpc>
                <a:spcPts val="4200"/>
              </a:lnSpc>
              <a:buFont typeface="Arial"/>
              <a:buChar char="•"/>
            </a:pPr>
            <a:r>
              <a:rPr lang="en-US" sz="3000" b="1">
                <a:solidFill>
                  <a:srgbClr val="305A72"/>
                </a:solidFill>
                <a:latin typeface="Open Sans Bold"/>
                <a:ea typeface="Open Sans Bold"/>
                <a:cs typeface="Open Sans Bold"/>
                <a:sym typeface="Open Sans Bold"/>
              </a:rPr>
              <a:t>Data Preprocessing: </a:t>
            </a:r>
            <a:r>
              <a:rPr lang="en-US" sz="3000" b="1">
                <a:solidFill>
                  <a:srgbClr val="000000"/>
                </a:solidFill>
                <a:latin typeface="Open Sans Bold"/>
                <a:ea typeface="Open Sans Bold"/>
                <a:cs typeface="Open Sans Bold"/>
                <a:sym typeface="Open Sans Bold"/>
              </a:rPr>
              <a:t>Cleaning and preparing data for model consumption.</a:t>
            </a:r>
          </a:p>
          <a:p>
            <a:pPr marL="647700" lvl="1" indent="-323850" algn="l">
              <a:lnSpc>
                <a:spcPts val="4200"/>
              </a:lnSpc>
              <a:buFont typeface="Arial"/>
              <a:buChar char="•"/>
            </a:pPr>
            <a:r>
              <a:rPr lang="en-US" sz="3000" b="1">
                <a:solidFill>
                  <a:srgbClr val="305A72"/>
                </a:solidFill>
                <a:latin typeface="Open Sans Bold"/>
                <a:ea typeface="Open Sans Bold"/>
                <a:cs typeface="Open Sans Bold"/>
                <a:sym typeface="Open Sans Bold"/>
              </a:rPr>
              <a:t>Model Training</a:t>
            </a:r>
            <a:r>
              <a:rPr lang="en-US" sz="3000" b="1">
                <a:solidFill>
                  <a:srgbClr val="1A3C5C"/>
                </a:solidFill>
                <a:latin typeface="Open Sans Bold"/>
                <a:ea typeface="Open Sans Bold"/>
                <a:cs typeface="Open Sans Bold"/>
                <a:sym typeface="Open Sans Bold"/>
              </a:rPr>
              <a:t>: </a:t>
            </a:r>
            <a:r>
              <a:rPr lang="en-US" sz="3000" b="1">
                <a:solidFill>
                  <a:srgbClr val="000000"/>
                </a:solidFill>
                <a:latin typeface="Open Sans Bold"/>
                <a:ea typeface="Open Sans Bold"/>
                <a:cs typeface="Open Sans Bold"/>
                <a:sym typeface="Open Sans Bold"/>
              </a:rPr>
              <a:t>Efficiently building the XGBoost model within the RapidMiner platform.</a:t>
            </a:r>
          </a:p>
          <a:p>
            <a:pPr marL="647700" lvl="1" indent="-323850" algn="l">
              <a:lnSpc>
                <a:spcPts val="4200"/>
              </a:lnSpc>
              <a:buFont typeface="Arial"/>
              <a:buChar char="•"/>
            </a:pPr>
            <a:r>
              <a:rPr lang="en-US" sz="3000" b="1">
                <a:solidFill>
                  <a:srgbClr val="305A72"/>
                </a:solidFill>
                <a:latin typeface="Open Sans Bold"/>
                <a:ea typeface="Open Sans Bold"/>
                <a:cs typeface="Open Sans Bold"/>
                <a:sym typeface="Open Sans Bold"/>
              </a:rPr>
              <a:t>Evaluation</a:t>
            </a:r>
            <a:r>
              <a:rPr lang="en-US" sz="3000" b="1">
                <a:solidFill>
                  <a:srgbClr val="000000"/>
                </a:solidFill>
                <a:latin typeface="Open Sans Bold"/>
                <a:ea typeface="Open Sans Bold"/>
                <a:cs typeface="Open Sans Bold"/>
                <a:sym typeface="Open Sans Bold"/>
              </a:rPr>
              <a:t>: Assessing the model's effectiveness through various metrics</a:t>
            </a:r>
          </a:p>
          <a:p>
            <a:pPr marL="0" lvl="0" indent="0" algn="ctr">
              <a:lnSpc>
                <a:spcPts val="4640"/>
              </a:lnSpc>
              <a:spcBef>
                <a:spcPct val="0"/>
              </a:spcBef>
            </a:pPr>
            <a:endParaRPr lang="en-US" sz="3000" b="1">
              <a:solidFill>
                <a:srgbClr val="000000"/>
              </a:solidFill>
              <a:latin typeface="Open Sans Bold"/>
              <a:ea typeface="Open Sans Bold"/>
              <a:cs typeface="Open Sans Bold"/>
              <a:sym typeface="Open Sans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9525" y="0"/>
            <a:ext cx="18288000" cy="3467100"/>
            <a:chOff x="0" y="0"/>
            <a:chExt cx="24384000" cy="5030819"/>
          </a:xfrm>
        </p:grpSpPr>
        <p:pic>
          <p:nvPicPr>
            <p:cNvPr id="3" name="Picture 3"/>
            <p:cNvPicPr>
              <a:picLocks noChangeAspect="1"/>
            </p:cNvPicPr>
            <p:nvPr/>
          </p:nvPicPr>
          <p:blipFill>
            <a:blip r:embed="rId2">
              <a:alphaModFix amt="14000"/>
            </a:blip>
            <a:srcRect t="27933" b="41099"/>
            <a:stretch>
              <a:fillRect/>
            </a:stretch>
          </p:blipFill>
          <p:spPr>
            <a:xfrm>
              <a:off x="0" y="0"/>
              <a:ext cx="24384000" cy="5030819"/>
            </a:xfrm>
            <a:prstGeom prst="rect">
              <a:avLst/>
            </a:prstGeom>
          </p:spPr>
        </p:pic>
      </p:grpSp>
      <p:grpSp>
        <p:nvGrpSpPr>
          <p:cNvPr id="4" name="Group 4"/>
          <p:cNvGrpSpPr/>
          <p:nvPr/>
        </p:nvGrpSpPr>
        <p:grpSpPr>
          <a:xfrm>
            <a:off x="0" y="3467100"/>
            <a:ext cx="18288000" cy="6819900"/>
            <a:chOff x="0" y="-124125"/>
            <a:chExt cx="4816593" cy="1796188"/>
          </a:xfrm>
        </p:grpSpPr>
        <p:sp>
          <p:nvSpPr>
            <p:cNvPr id="5" name="Freeform 5"/>
            <p:cNvSpPr/>
            <p:nvPr/>
          </p:nvSpPr>
          <p:spPr>
            <a:xfrm>
              <a:off x="0" y="-124125"/>
              <a:ext cx="4816592" cy="1796187"/>
            </a:xfrm>
            <a:custGeom>
              <a:avLst/>
              <a:gdLst/>
              <a:ahLst/>
              <a:cxnLst/>
              <a:rect l="l" t="t" r="r" b="b"/>
              <a:pathLst>
                <a:path w="4816592" h="1672062">
                  <a:moveTo>
                    <a:pt x="0" y="0"/>
                  </a:moveTo>
                  <a:lnTo>
                    <a:pt x="4816592" y="0"/>
                  </a:lnTo>
                  <a:lnTo>
                    <a:pt x="4816592" y="1672062"/>
                  </a:lnTo>
                  <a:lnTo>
                    <a:pt x="0" y="1672062"/>
                  </a:lnTo>
                  <a:close/>
                </a:path>
              </a:pathLst>
            </a:custGeom>
            <a:solidFill>
              <a:srgbClr val="F4F4F4"/>
            </a:solidFill>
          </p:spPr>
        </p:sp>
        <p:sp>
          <p:nvSpPr>
            <p:cNvPr id="6" name="TextBox 6"/>
            <p:cNvSpPr txBox="1"/>
            <p:nvPr/>
          </p:nvSpPr>
          <p:spPr>
            <a:xfrm>
              <a:off x="0" y="-124125"/>
              <a:ext cx="4816593" cy="1796188"/>
            </a:xfrm>
            <a:prstGeom prst="rect">
              <a:avLst/>
            </a:prstGeom>
          </p:spPr>
          <p:txBody>
            <a:bodyPr lIns="50800" tIns="50800" rIns="50800" bIns="50800" rtlCol="0" anchor="ctr"/>
            <a:lstStyle/>
            <a:p>
              <a:pPr algn="l">
                <a:lnSpc>
                  <a:spcPts val="3499"/>
                </a:lnSpc>
              </a:pPr>
              <a:r>
                <a:rPr lang="en-US" sz="2499" dirty="0">
                  <a:solidFill>
                    <a:srgbClr val="2A2E3A"/>
                  </a:solidFill>
                  <a:latin typeface="Helios"/>
                  <a:ea typeface="Helios"/>
                  <a:cs typeface="Helios"/>
                  <a:sym typeface="Helios"/>
                </a:rPr>
                <a:t>            </a:t>
              </a:r>
            </a:p>
            <a:p>
              <a:pPr algn="l">
                <a:lnSpc>
                  <a:spcPts val="3499"/>
                </a:lnSpc>
              </a:pPr>
              <a:endParaRPr lang="en-US" sz="2499" dirty="0">
                <a:solidFill>
                  <a:srgbClr val="2A2E3A"/>
                </a:solidFill>
                <a:latin typeface="Helios"/>
                <a:ea typeface="Helios"/>
                <a:cs typeface="Helios"/>
                <a:sym typeface="Helios"/>
              </a:endParaRPr>
            </a:p>
            <a:p>
              <a:pPr algn="l">
                <a:lnSpc>
                  <a:spcPts val="3499"/>
                </a:lnSpc>
              </a:pPr>
              <a:endParaRPr lang="en-US" sz="2499" dirty="0">
                <a:solidFill>
                  <a:srgbClr val="2A2E3A"/>
                </a:solidFill>
                <a:latin typeface="Helios"/>
                <a:ea typeface="Helios"/>
                <a:cs typeface="Helios"/>
                <a:sym typeface="Helios"/>
              </a:endParaRPr>
            </a:p>
            <a:p>
              <a:pPr marL="539749" lvl="1" indent="-269875" algn="l">
                <a:lnSpc>
                  <a:spcPts val="3499"/>
                </a:lnSpc>
                <a:buFont typeface="Arial"/>
                <a:buChar char="•"/>
              </a:pPr>
              <a:r>
                <a:rPr lang="en-US" sz="2499" dirty="0">
                  <a:solidFill>
                    <a:srgbClr val="2A2E3A"/>
                  </a:solidFill>
                  <a:latin typeface="Helios"/>
                  <a:ea typeface="Helios"/>
                  <a:cs typeface="Helios"/>
                  <a:sym typeface="Helios"/>
                </a:rPr>
                <a:t>Importing Data: The process begins with importing the dataset into a data analysis tool or programming environment like RapidMiner. This step involves loading the data from its source, such as a database or a file.</a:t>
              </a:r>
            </a:p>
            <a:p>
              <a:pPr algn="l">
                <a:lnSpc>
                  <a:spcPts val="3499"/>
                </a:lnSpc>
              </a:pPr>
              <a:endParaRPr lang="en-US" sz="2499" dirty="0">
                <a:solidFill>
                  <a:srgbClr val="2A2E3A"/>
                </a:solidFill>
                <a:latin typeface="Helios"/>
                <a:ea typeface="Helios"/>
                <a:cs typeface="Helios"/>
                <a:sym typeface="Helios"/>
              </a:endParaRPr>
            </a:p>
            <a:p>
              <a:pPr marL="539749" lvl="1" indent="-269875" algn="l">
                <a:lnSpc>
                  <a:spcPts val="3499"/>
                </a:lnSpc>
                <a:buFont typeface="Arial"/>
                <a:buChar char="•"/>
              </a:pPr>
              <a:r>
                <a:rPr lang="en-US" sz="2499" dirty="0">
                  <a:solidFill>
                    <a:srgbClr val="2A2E3A"/>
                  </a:solidFill>
                  <a:latin typeface="Helios"/>
                  <a:ea typeface="Helios"/>
                  <a:cs typeface="Helios"/>
                  <a:sym typeface="Helios"/>
                </a:rPr>
                <a:t>Data Cleaning: After importing the data, the next step is to clean it. This involves identifying and handling missing values, duplicates, and any other inconsistencies in the data. Cleaning the data ensures that it is of high quality and suitable for analysis.</a:t>
              </a:r>
            </a:p>
            <a:p>
              <a:pPr algn="l">
                <a:lnSpc>
                  <a:spcPts val="3499"/>
                </a:lnSpc>
              </a:pPr>
              <a:endParaRPr lang="en-US" sz="2499" dirty="0">
                <a:solidFill>
                  <a:srgbClr val="2A2E3A"/>
                </a:solidFill>
                <a:latin typeface="Helios"/>
                <a:ea typeface="Helios"/>
                <a:cs typeface="Helios"/>
                <a:sym typeface="Helios"/>
              </a:endParaRPr>
            </a:p>
            <a:p>
              <a:pPr marL="539749" lvl="1" indent="-269875" algn="l">
                <a:lnSpc>
                  <a:spcPts val="3499"/>
                </a:lnSpc>
                <a:buFont typeface="Arial"/>
                <a:buChar char="•"/>
              </a:pPr>
              <a:r>
                <a:rPr lang="en-US" sz="2499" dirty="0">
                  <a:solidFill>
                    <a:srgbClr val="2A2E3A"/>
                  </a:solidFill>
                  <a:latin typeface="Helios"/>
                  <a:ea typeface="Helios"/>
                  <a:cs typeface="Helios"/>
                  <a:sym typeface="Helios"/>
                </a:rPr>
                <a:t>Data Analysis: Reviewed the dataset and </a:t>
              </a:r>
              <a:r>
                <a:rPr lang="en-US" sz="2499" dirty="0" err="1">
                  <a:solidFill>
                    <a:srgbClr val="2A2E3A"/>
                  </a:solidFill>
                  <a:latin typeface="Helios"/>
                  <a:ea typeface="Helios"/>
                  <a:cs typeface="Helios"/>
                  <a:sym typeface="Helios"/>
                </a:rPr>
                <a:t>analysed</a:t>
              </a:r>
              <a:r>
                <a:rPr lang="en-US" sz="2499" dirty="0">
                  <a:solidFill>
                    <a:srgbClr val="2A2E3A"/>
                  </a:solidFill>
                  <a:latin typeface="Helios"/>
                  <a:ea typeface="Helios"/>
                  <a:cs typeface="Helios"/>
                  <a:sym typeface="Helios"/>
                </a:rPr>
                <a:t> </a:t>
              </a:r>
              <a:r>
                <a:rPr lang="en-US" sz="2499" dirty="0" err="1">
                  <a:solidFill>
                    <a:srgbClr val="2A2E3A"/>
                  </a:solidFill>
                  <a:latin typeface="Helios"/>
                  <a:ea typeface="Helios"/>
                  <a:cs typeface="Helios"/>
                  <a:sym typeface="Helios"/>
                </a:rPr>
                <a:t>corelation</a:t>
              </a:r>
              <a:r>
                <a:rPr lang="en-US" sz="2499" dirty="0">
                  <a:solidFill>
                    <a:srgbClr val="2A2E3A"/>
                  </a:solidFill>
                  <a:latin typeface="Helios"/>
                  <a:ea typeface="Helios"/>
                  <a:cs typeface="Helios"/>
                  <a:sym typeface="Helios"/>
                </a:rPr>
                <a:t> with y by correlation matrix. Features with low correlation were filtered out using a predefined threshold to focus on more relevant variables. Tools like scatter plots and deviation graphs were used to visualize relationships between features and the target, uncovering patterns for better model performance.</a:t>
              </a:r>
            </a:p>
            <a:p>
              <a:pPr algn="ctr">
                <a:lnSpc>
                  <a:spcPts val="3499"/>
                </a:lnSpc>
              </a:pPr>
              <a:endParaRPr lang="en-US" sz="2499" dirty="0">
                <a:solidFill>
                  <a:srgbClr val="2A2E3A"/>
                </a:solidFill>
                <a:latin typeface="Helios"/>
                <a:ea typeface="Helios"/>
                <a:cs typeface="Helios"/>
                <a:sym typeface="Helios"/>
              </a:endParaRPr>
            </a:p>
          </p:txBody>
        </p:sp>
      </p:grpSp>
      <p:sp>
        <p:nvSpPr>
          <p:cNvPr id="7" name="TextBox 7"/>
          <p:cNvSpPr txBox="1"/>
          <p:nvPr/>
        </p:nvSpPr>
        <p:spPr>
          <a:xfrm>
            <a:off x="4639504" y="1382575"/>
            <a:ext cx="9008992" cy="1157605"/>
          </a:xfrm>
          <a:prstGeom prst="rect">
            <a:avLst/>
          </a:prstGeom>
        </p:spPr>
        <p:txBody>
          <a:bodyPr lIns="0" tIns="0" rIns="0" bIns="0" rtlCol="0" anchor="t">
            <a:spAutoFit/>
          </a:bodyPr>
          <a:lstStyle/>
          <a:p>
            <a:pPr algn="ctr">
              <a:lnSpc>
                <a:spcPts val="9229"/>
              </a:lnSpc>
            </a:pPr>
            <a:r>
              <a:rPr lang="en-US" sz="7099" b="1">
                <a:solidFill>
                  <a:srgbClr val="FFFFFF"/>
                </a:solidFill>
                <a:latin typeface="Klein Bold"/>
                <a:ea typeface="Klein Bold"/>
                <a:cs typeface="Klein Bold"/>
                <a:sym typeface="Klein Bold"/>
              </a:rPr>
              <a:t>Methodology  </a:t>
            </a:r>
          </a:p>
        </p:txBody>
      </p:sp>
      <p:sp>
        <p:nvSpPr>
          <p:cNvPr id="8" name="Freeform 8"/>
          <p:cNvSpPr/>
          <p:nvPr/>
        </p:nvSpPr>
        <p:spPr>
          <a:xfrm>
            <a:off x="8333203" y="-110979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8333203" y="9678747"/>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304800" y="3682176"/>
            <a:ext cx="2316480" cy="887095"/>
          </a:xfrm>
          <a:prstGeom prst="rect">
            <a:avLst/>
          </a:prstGeom>
        </p:spPr>
        <p:txBody>
          <a:bodyPr lIns="0" tIns="0" rIns="0" bIns="0" rtlCol="0" anchor="t">
            <a:spAutoFit/>
          </a:bodyPr>
          <a:lstStyle/>
          <a:p>
            <a:pPr marL="0" lvl="0" indent="0" algn="ctr">
              <a:lnSpc>
                <a:spcPts val="7279"/>
              </a:lnSpc>
              <a:spcBef>
                <a:spcPct val="0"/>
              </a:spcBef>
            </a:pPr>
            <a:r>
              <a:rPr lang="en-US" sz="5199" b="1" dirty="0">
                <a:solidFill>
                  <a:srgbClr val="000000"/>
                </a:solidFill>
                <a:latin typeface="Canva Sans Bold"/>
                <a:ea typeface="Canva Sans Bold"/>
                <a:cs typeface="Canva Sans Bold"/>
                <a:sym typeface="Canva Sans Bold"/>
              </a:rPr>
              <a:t>Stage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
            <a:ext cx="18288000" cy="2857500"/>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sp>
        <p:nvSpPr>
          <p:cNvPr id="3" name="Freeform 3"/>
          <p:cNvSpPr/>
          <p:nvPr/>
        </p:nvSpPr>
        <p:spPr>
          <a:xfrm>
            <a:off x="762000" y="2857500"/>
            <a:ext cx="16916400" cy="7429499"/>
          </a:xfrm>
          <a:custGeom>
            <a:avLst/>
            <a:gdLst/>
            <a:ahLst/>
            <a:cxnLst/>
            <a:rect l="l" t="t" r="r" b="b"/>
            <a:pathLst>
              <a:path w="13193686" h="5787944">
                <a:moveTo>
                  <a:pt x="0" y="0"/>
                </a:moveTo>
                <a:lnTo>
                  <a:pt x="13193686" y="0"/>
                </a:lnTo>
                <a:lnTo>
                  <a:pt x="13193686" y="5787944"/>
                </a:lnTo>
                <a:lnTo>
                  <a:pt x="0" y="5787944"/>
                </a:lnTo>
                <a:lnTo>
                  <a:pt x="0" y="0"/>
                </a:lnTo>
                <a:close/>
              </a:path>
            </a:pathLst>
          </a:custGeom>
          <a:blipFill>
            <a:blip r:embed="rId4"/>
            <a:stretch>
              <a:fillRect/>
            </a:stretch>
          </a:blipFill>
        </p:spPr>
      </p:sp>
      <p:sp>
        <p:nvSpPr>
          <p:cNvPr id="4" name="TextBox 4"/>
          <p:cNvSpPr txBox="1"/>
          <p:nvPr/>
        </p:nvSpPr>
        <p:spPr>
          <a:xfrm>
            <a:off x="3070264" y="952500"/>
            <a:ext cx="12147471" cy="1035686"/>
          </a:xfrm>
          <a:prstGeom prst="rect">
            <a:avLst/>
          </a:prstGeom>
        </p:spPr>
        <p:txBody>
          <a:bodyPr lIns="0" tIns="0" rIns="0" bIns="0" rtlCol="0" anchor="t">
            <a:spAutoFit/>
          </a:bodyPr>
          <a:lstStyle/>
          <a:p>
            <a:pPr marL="0" lvl="0" indent="0" algn="ctr">
              <a:lnSpc>
                <a:spcPts val="8539"/>
              </a:lnSpc>
              <a:spcBef>
                <a:spcPct val="0"/>
              </a:spcBef>
            </a:pPr>
            <a:r>
              <a:rPr lang="en-US" sz="6099" b="1" dirty="0">
                <a:solidFill>
                  <a:srgbClr val="F4F4F4"/>
                </a:solidFill>
                <a:latin typeface="Canva Sans Bold"/>
                <a:ea typeface="Canva Sans Bold"/>
                <a:cs typeface="Canva Sans Bold"/>
                <a:sym typeface="Canva Sans Bold"/>
              </a:rPr>
              <a:t>Data Analysis: </a:t>
            </a:r>
            <a:r>
              <a:rPr lang="en-US" sz="6099" b="1" dirty="0" err="1">
                <a:solidFill>
                  <a:srgbClr val="F4F4F4"/>
                </a:solidFill>
                <a:latin typeface="Canva Sans Bold"/>
                <a:ea typeface="Canva Sans Bold"/>
                <a:cs typeface="Canva Sans Bold"/>
                <a:sym typeface="Canva Sans Bold"/>
              </a:rPr>
              <a:t>Corelation</a:t>
            </a:r>
            <a:r>
              <a:rPr lang="en-US" sz="6099" b="1" dirty="0">
                <a:solidFill>
                  <a:srgbClr val="F4F4F4"/>
                </a:solidFill>
                <a:latin typeface="Canva Sans Bold"/>
                <a:ea typeface="Canva Sans Bold"/>
                <a:cs typeface="Canva Sans Bold"/>
                <a:sym typeface="Canva Sans Bold"/>
              </a:rPr>
              <a:t> Matrix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0" y="511802"/>
            <a:ext cx="18288000" cy="3869697"/>
            <a:chOff x="0" y="0"/>
            <a:chExt cx="24384000" cy="5030819"/>
          </a:xfrm>
        </p:grpSpPr>
        <p:pic>
          <p:nvPicPr>
            <p:cNvPr id="3" name="Picture 3"/>
            <p:cNvPicPr>
              <a:picLocks noChangeAspect="1"/>
            </p:cNvPicPr>
            <p:nvPr/>
          </p:nvPicPr>
          <p:blipFill>
            <a:blip r:embed="rId2">
              <a:alphaModFix amt="14000"/>
            </a:blip>
            <a:srcRect t="27933" b="41099"/>
            <a:stretch>
              <a:fillRect/>
            </a:stretch>
          </p:blipFill>
          <p:spPr>
            <a:xfrm>
              <a:off x="0" y="0"/>
              <a:ext cx="24384000" cy="5030819"/>
            </a:xfrm>
            <a:prstGeom prst="rect">
              <a:avLst/>
            </a:prstGeom>
          </p:spPr>
        </p:pic>
      </p:grpSp>
      <p:grpSp>
        <p:nvGrpSpPr>
          <p:cNvPr id="4" name="Group 4"/>
          <p:cNvGrpSpPr/>
          <p:nvPr/>
        </p:nvGrpSpPr>
        <p:grpSpPr>
          <a:xfrm>
            <a:off x="-30485" y="3238500"/>
            <a:ext cx="18318481" cy="7048500"/>
            <a:chOff x="-8029" y="0"/>
            <a:chExt cx="4824621" cy="2217528"/>
          </a:xfrm>
        </p:grpSpPr>
        <p:sp>
          <p:nvSpPr>
            <p:cNvPr id="5" name="Freeform 5"/>
            <p:cNvSpPr/>
            <p:nvPr/>
          </p:nvSpPr>
          <p:spPr>
            <a:xfrm>
              <a:off x="0" y="0"/>
              <a:ext cx="4816592" cy="2217528"/>
            </a:xfrm>
            <a:custGeom>
              <a:avLst/>
              <a:gdLst/>
              <a:ahLst/>
              <a:cxnLst/>
              <a:rect l="l" t="t" r="r" b="b"/>
              <a:pathLst>
                <a:path w="4816592" h="2217528">
                  <a:moveTo>
                    <a:pt x="0" y="0"/>
                  </a:moveTo>
                  <a:lnTo>
                    <a:pt x="4816592" y="0"/>
                  </a:lnTo>
                  <a:lnTo>
                    <a:pt x="4816592" y="2217528"/>
                  </a:lnTo>
                  <a:lnTo>
                    <a:pt x="0" y="2217528"/>
                  </a:lnTo>
                  <a:close/>
                </a:path>
              </a:pathLst>
            </a:custGeom>
            <a:solidFill>
              <a:srgbClr val="F4F4F4"/>
            </a:solidFill>
          </p:spPr>
        </p:sp>
        <p:sp>
          <p:nvSpPr>
            <p:cNvPr id="6" name="TextBox 6"/>
            <p:cNvSpPr txBox="1"/>
            <p:nvPr/>
          </p:nvSpPr>
          <p:spPr>
            <a:xfrm>
              <a:off x="-8029" y="606730"/>
              <a:ext cx="4816593" cy="1466020"/>
            </a:xfrm>
            <a:prstGeom prst="rect">
              <a:avLst/>
            </a:prstGeom>
          </p:spPr>
          <p:txBody>
            <a:bodyPr lIns="50800" tIns="50800" rIns="50800" bIns="50800" rtlCol="0" anchor="ctr"/>
            <a:lstStyle/>
            <a:p>
              <a:pPr algn="l">
                <a:lnSpc>
                  <a:spcPts val="3499"/>
                </a:lnSpc>
              </a:pPr>
              <a:r>
                <a:rPr lang="en-US" sz="2499" dirty="0">
                  <a:solidFill>
                    <a:srgbClr val="2A2E3A"/>
                  </a:solidFill>
                  <a:latin typeface="Helios"/>
                  <a:ea typeface="Helios"/>
                  <a:cs typeface="Helios"/>
                  <a:sym typeface="Helios"/>
                </a:rPr>
                <a:t>Once the anonymized Mercedes car configuration dataset is loaded, preprocessing prepares it for analysis. Each variable represents a custom feature, while the target variable 'y' indicates the time (in seconds) the car took to pass testing.</a:t>
              </a:r>
            </a:p>
            <a:p>
              <a:pPr algn="l">
                <a:lnSpc>
                  <a:spcPts val="3499"/>
                </a:lnSpc>
              </a:pPr>
              <a:endParaRPr lang="en-US" sz="2499" dirty="0">
                <a:solidFill>
                  <a:srgbClr val="2A2E3A"/>
                </a:solidFill>
                <a:latin typeface="Helios"/>
                <a:ea typeface="Helios"/>
                <a:cs typeface="Helios"/>
                <a:sym typeface="Helios"/>
              </a:endParaRPr>
            </a:p>
            <a:p>
              <a:pPr algn="l">
                <a:lnSpc>
                  <a:spcPts val="3499"/>
                </a:lnSpc>
              </a:pPr>
              <a:r>
                <a:rPr lang="en-US" sz="2499" b="1" dirty="0">
                  <a:solidFill>
                    <a:srgbClr val="2A2E3A"/>
                  </a:solidFill>
                  <a:latin typeface="Helios Bold"/>
                  <a:ea typeface="Helios Bold"/>
                  <a:cs typeface="Helios Bold"/>
                  <a:sym typeface="Helios Bold"/>
                </a:rPr>
                <a:t>Model Selection</a:t>
              </a:r>
            </a:p>
            <a:p>
              <a:pPr algn="l">
                <a:lnSpc>
                  <a:spcPts val="3499"/>
                </a:lnSpc>
              </a:pPr>
              <a:r>
                <a:rPr lang="en-US" sz="2499" dirty="0" err="1">
                  <a:solidFill>
                    <a:srgbClr val="2A2E3A"/>
                  </a:solidFill>
                  <a:latin typeface="Helios"/>
                  <a:ea typeface="Helios"/>
                  <a:cs typeface="Helios"/>
                  <a:sym typeface="Helios"/>
                </a:rPr>
                <a:t>XGBoost</a:t>
              </a:r>
              <a:r>
                <a:rPr lang="en-US" sz="2499" dirty="0">
                  <a:solidFill>
                    <a:srgbClr val="2A2E3A"/>
                  </a:solidFill>
                  <a:latin typeface="Helios"/>
                  <a:ea typeface="Helios"/>
                  <a:cs typeface="Helios"/>
                  <a:sym typeface="Helios"/>
                </a:rPr>
                <a:t> was chosen for its efficiency in handling large datasets with many features. Its gradient-boosting approach learns from weak models, improving prediction accuracy iteratively. The model:</a:t>
              </a:r>
            </a:p>
            <a:p>
              <a:pPr marL="539749" lvl="1" indent="-269875" algn="l">
                <a:lnSpc>
                  <a:spcPts val="3499"/>
                </a:lnSpc>
                <a:buFont typeface="Arial"/>
                <a:buChar char="•"/>
              </a:pPr>
              <a:r>
                <a:rPr lang="en-US" sz="2499" dirty="0">
                  <a:solidFill>
                    <a:srgbClr val="2A2E3A"/>
                  </a:solidFill>
                  <a:latin typeface="Helios"/>
                  <a:ea typeface="Helios"/>
                  <a:cs typeface="Helios"/>
                  <a:sym typeface="Helios"/>
                </a:rPr>
                <a:t>Prioritizes Feature Importance: Identifies key features influencing testing time.</a:t>
              </a:r>
            </a:p>
            <a:p>
              <a:pPr marL="539749" lvl="1" indent="-269875" algn="l">
                <a:lnSpc>
                  <a:spcPts val="3499"/>
                </a:lnSpc>
                <a:buFont typeface="Arial"/>
                <a:buChar char="•"/>
              </a:pPr>
              <a:r>
                <a:rPr lang="en-US" sz="2499" dirty="0">
                  <a:solidFill>
                    <a:srgbClr val="2A2E3A"/>
                  </a:solidFill>
                  <a:latin typeface="Helios"/>
                  <a:ea typeface="Helios"/>
                  <a:cs typeface="Helios"/>
                  <a:sym typeface="Helios"/>
                </a:rPr>
                <a:t>Minimizes Error: Refines predictions to reduce testing time errors.</a:t>
              </a:r>
            </a:p>
            <a:p>
              <a:pPr marL="539749" lvl="1" indent="-269875" algn="l">
                <a:lnSpc>
                  <a:spcPts val="3499"/>
                </a:lnSpc>
                <a:buFont typeface="Arial"/>
                <a:buChar char="•"/>
              </a:pPr>
              <a:r>
                <a:rPr lang="en-US" sz="2499" dirty="0">
                  <a:solidFill>
                    <a:srgbClr val="2A2E3A"/>
                  </a:solidFill>
                  <a:latin typeface="Helios"/>
                  <a:ea typeface="Helios"/>
                  <a:cs typeface="Helios"/>
                  <a:sym typeface="Helios"/>
                </a:rPr>
                <a:t>Handles Feature Interactions: Effectively manages complex relationships between car features.</a:t>
              </a:r>
            </a:p>
            <a:p>
              <a:pPr algn="l">
                <a:lnSpc>
                  <a:spcPts val="2940"/>
                </a:lnSpc>
              </a:pPr>
              <a:endParaRPr lang="en-US" sz="2499" dirty="0">
                <a:solidFill>
                  <a:srgbClr val="2A2E3A"/>
                </a:solidFill>
                <a:latin typeface="Helios"/>
                <a:ea typeface="Helios"/>
                <a:cs typeface="Helios"/>
                <a:sym typeface="Helios"/>
              </a:endParaRPr>
            </a:p>
            <a:p>
              <a:pPr algn="l">
                <a:lnSpc>
                  <a:spcPts val="3639"/>
                </a:lnSpc>
              </a:pPr>
              <a:endParaRPr lang="en-US" sz="2499" dirty="0">
                <a:solidFill>
                  <a:srgbClr val="2A2E3A"/>
                </a:solidFill>
                <a:latin typeface="Helios"/>
                <a:ea typeface="Helios"/>
                <a:cs typeface="Helios"/>
                <a:sym typeface="Helios"/>
              </a:endParaRPr>
            </a:p>
            <a:p>
              <a:pPr algn="ctr">
                <a:lnSpc>
                  <a:spcPts val="3639"/>
                </a:lnSpc>
              </a:pPr>
              <a:endParaRPr lang="en-US" sz="2499" dirty="0">
                <a:solidFill>
                  <a:srgbClr val="2A2E3A"/>
                </a:solidFill>
                <a:latin typeface="Helios"/>
                <a:ea typeface="Helios"/>
                <a:cs typeface="Helios"/>
                <a:sym typeface="Helios"/>
              </a:endParaRPr>
            </a:p>
          </p:txBody>
        </p:sp>
      </p:grpSp>
      <p:sp>
        <p:nvSpPr>
          <p:cNvPr id="7" name="TextBox 7"/>
          <p:cNvSpPr txBox="1"/>
          <p:nvPr/>
        </p:nvSpPr>
        <p:spPr>
          <a:xfrm>
            <a:off x="4966647" y="838179"/>
            <a:ext cx="9008992" cy="1157605"/>
          </a:xfrm>
          <a:prstGeom prst="rect">
            <a:avLst/>
          </a:prstGeom>
        </p:spPr>
        <p:txBody>
          <a:bodyPr lIns="0" tIns="0" rIns="0" bIns="0" rtlCol="0" anchor="t">
            <a:spAutoFit/>
          </a:bodyPr>
          <a:lstStyle/>
          <a:p>
            <a:pPr algn="ctr">
              <a:lnSpc>
                <a:spcPts val="9229"/>
              </a:lnSpc>
            </a:pPr>
            <a:r>
              <a:rPr lang="en-US" sz="7099" b="1" dirty="0">
                <a:solidFill>
                  <a:srgbClr val="FFFFFF"/>
                </a:solidFill>
                <a:latin typeface="Klein Bold"/>
                <a:ea typeface="Klein Bold"/>
                <a:cs typeface="Klein Bold"/>
                <a:sym typeface="Klein Bold"/>
              </a:rPr>
              <a:t>Methodology  </a:t>
            </a:r>
          </a:p>
        </p:txBody>
      </p:sp>
      <p:sp>
        <p:nvSpPr>
          <p:cNvPr id="8" name="Freeform 8"/>
          <p:cNvSpPr/>
          <p:nvPr/>
        </p:nvSpPr>
        <p:spPr>
          <a:xfrm>
            <a:off x="8333203" y="-110979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8333203" y="9678747"/>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1143000" y="3494404"/>
            <a:ext cx="4693826" cy="887095"/>
          </a:xfrm>
          <a:prstGeom prst="rect">
            <a:avLst/>
          </a:prstGeom>
        </p:spPr>
        <p:txBody>
          <a:bodyPr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Stage 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0" y="511803"/>
            <a:ext cx="18288000" cy="3773114"/>
            <a:chOff x="0" y="0"/>
            <a:chExt cx="24384000" cy="5030819"/>
          </a:xfrm>
        </p:grpSpPr>
        <p:pic>
          <p:nvPicPr>
            <p:cNvPr id="3" name="Picture 3"/>
            <p:cNvPicPr>
              <a:picLocks noChangeAspect="1"/>
            </p:cNvPicPr>
            <p:nvPr/>
          </p:nvPicPr>
          <p:blipFill>
            <a:blip r:embed="rId2">
              <a:alphaModFix amt="14000"/>
            </a:blip>
            <a:srcRect t="27933" b="41099"/>
            <a:stretch>
              <a:fillRect/>
            </a:stretch>
          </p:blipFill>
          <p:spPr>
            <a:xfrm>
              <a:off x="0" y="0"/>
              <a:ext cx="24384000" cy="5030819"/>
            </a:xfrm>
            <a:prstGeom prst="rect">
              <a:avLst/>
            </a:prstGeom>
          </p:spPr>
        </p:pic>
      </p:grpSp>
      <p:grpSp>
        <p:nvGrpSpPr>
          <p:cNvPr id="4" name="Group 4"/>
          <p:cNvGrpSpPr/>
          <p:nvPr/>
        </p:nvGrpSpPr>
        <p:grpSpPr>
          <a:xfrm>
            <a:off x="0" y="1867322"/>
            <a:ext cx="18288000" cy="8419678"/>
            <a:chOff x="0" y="0"/>
            <a:chExt cx="4816593" cy="2217528"/>
          </a:xfrm>
        </p:grpSpPr>
        <p:sp>
          <p:nvSpPr>
            <p:cNvPr id="5" name="Freeform 5"/>
            <p:cNvSpPr/>
            <p:nvPr/>
          </p:nvSpPr>
          <p:spPr>
            <a:xfrm>
              <a:off x="0" y="0"/>
              <a:ext cx="4816592" cy="2217528"/>
            </a:xfrm>
            <a:custGeom>
              <a:avLst/>
              <a:gdLst/>
              <a:ahLst/>
              <a:cxnLst/>
              <a:rect l="l" t="t" r="r" b="b"/>
              <a:pathLst>
                <a:path w="4816592" h="2217528">
                  <a:moveTo>
                    <a:pt x="0" y="0"/>
                  </a:moveTo>
                  <a:lnTo>
                    <a:pt x="4816592" y="0"/>
                  </a:lnTo>
                  <a:lnTo>
                    <a:pt x="4816592" y="2217528"/>
                  </a:lnTo>
                  <a:lnTo>
                    <a:pt x="0" y="2217528"/>
                  </a:lnTo>
                  <a:close/>
                </a:path>
              </a:pathLst>
            </a:custGeom>
            <a:solidFill>
              <a:srgbClr val="F4F4F4"/>
            </a:solidFill>
          </p:spPr>
        </p:sp>
        <p:sp>
          <p:nvSpPr>
            <p:cNvPr id="6" name="TextBox 6"/>
            <p:cNvSpPr txBox="1"/>
            <p:nvPr/>
          </p:nvSpPr>
          <p:spPr>
            <a:xfrm>
              <a:off x="0" y="-47625"/>
              <a:ext cx="4816593" cy="2265153"/>
            </a:xfrm>
            <a:prstGeom prst="rect">
              <a:avLst/>
            </a:prstGeom>
          </p:spPr>
          <p:txBody>
            <a:bodyPr lIns="50800" tIns="50800" rIns="50800" bIns="50800" rtlCol="0" anchor="ctr"/>
            <a:lstStyle/>
            <a:p>
              <a:pPr algn="l">
                <a:lnSpc>
                  <a:spcPts val="3499"/>
                </a:lnSpc>
              </a:pPr>
              <a:r>
                <a:rPr lang="en-US" sz="2499">
                  <a:solidFill>
                    <a:srgbClr val="2A2E3A"/>
                  </a:solidFill>
                  <a:latin typeface="Helios"/>
                  <a:ea typeface="Helios"/>
                  <a:cs typeface="Helios"/>
                  <a:sym typeface="Helios"/>
                </a:rPr>
                <a:t>.</a:t>
              </a:r>
            </a:p>
            <a:p>
              <a:pPr algn="l">
                <a:lnSpc>
                  <a:spcPts val="2940"/>
                </a:lnSpc>
              </a:pPr>
              <a:endParaRPr lang="en-US" sz="2499">
                <a:solidFill>
                  <a:srgbClr val="2A2E3A"/>
                </a:solidFill>
                <a:latin typeface="Helios"/>
                <a:ea typeface="Helios"/>
                <a:cs typeface="Helios"/>
                <a:sym typeface="Helios"/>
              </a:endParaRPr>
            </a:p>
            <a:p>
              <a:pPr algn="l">
                <a:lnSpc>
                  <a:spcPts val="3639"/>
                </a:lnSpc>
              </a:pPr>
              <a:endParaRPr lang="en-US" sz="2499">
                <a:solidFill>
                  <a:srgbClr val="2A2E3A"/>
                </a:solidFill>
                <a:latin typeface="Helios"/>
                <a:ea typeface="Helios"/>
                <a:cs typeface="Helios"/>
                <a:sym typeface="Helios"/>
              </a:endParaRPr>
            </a:p>
            <a:p>
              <a:pPr algn="ctr">
                <a:lnSpc>
                  <a:spcPts val="3639"/>
                </a:lnSpc>
              </a:pPr>
              <a:endParaRPr lang="en-US" sz="2499">
                <a:solidFill>
                  <a:srgbClr val="2A2E3A"/>
                </a:solidFill>
                <a:latin typeface="Helios"/>
                <a:ea typeface="Helios"/>
                <a:cs typeface="Helios"/>
                <a:sym typeface="Helios"/>
              </a:endParaRPr>
            </a:p>
          </p:txBody>
        </p:sp>
      </p:grpSp>
      <p:sp>
        <p:nvSpPr>
          <p:cNvPr id="7" name="Freeform 7"/>
          <p:cNvSpPr/>
          <p:nvPr/>
        </p:nvSpPr>
        <p:spPr>
          <a:xfrm>
            <a:off x="8333203" y="-110979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8333203" y="9678747"/>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2030101" y="1995784"/>
            <a:ext cx="13890289" cy="8291216"/>
          </a:xfrm>
          <a:custGeom>
            <a:avLst/>
            <a:gdLst/>
            <a:ahLst/>
            <a:cxnLst/>
            <a:rect l="l" t="t" r="r" b="b"/>
            <a:pathLst>
              <a:path w="13890289" h="8291216">
                <a:moveTo>
                  <a:pt x="0" y="0"/>
                </a:moveTo>
                <a:lnTo>
                  <a:pt x="13890289" y="0"/>
                </a:lnTo>
                <a:lnTo>
                  <a:pt x="13890289" y="8291216"/>
                </a:lnTo>
                <a:lnTo>
                  <a:pt x="0" y="8291216"/>
                </a:lnTo>
                <a:lnTo>
                  <a:pt x="0" y="0"/>
                </a:lnTo>
                <a:close/>
              </a:path>
            </a:pathLst>
          </a:custGeom>
          <a:blipFill>
            <a:blip r:embed="rId7"/>
            <a:stretch>
              <a:fillRect t="-8184" b="-8184"/>
            </a:stretch>
          </a:blipFill>
        </p:spPr>
      </p:sp>
      <p:sp>
        <p:nvSpPr>
          <p:cNvPr id="10" name="TextBox 10"/>
          <p:cNvSpPr txBox="1"/>
          <p:nvPr/>
        </p:nvSpPr>
        <p:spPr>
          <a:xfrm>
            <a:off x="4470750" y="572660"/>
            <a:ext cx="9008992" cy="1157605"/>
          </a:xfrm>
          <a:prstGeom prst="rect">
            <a:avLst/>
          </a:prstGeom>
        </p:spPr>
        <p:txBody>
          <a:bodyPr lIns="0" tIns="0" rIns="0" bIns="0" rtlCol="0" anchor="t">
            <a:spAutoFit/>
          </a:bodyPr>
          <a:lstStyle/>
          <a:p>
            <a:pPr algn="ctr">
              <a:lnSpc>
                <a:spcPts val="9229"/>
              </a:lnSpc>
            </a:pPr>
            <a:r>
              <a:rPr lang="en-US" sz="7099" b="1">
                <a:solidFill>
                  <a:srgbClr val="FFFFFF"/>
                </a:solidFill>
                <a:latin typeface="Klein Bold"/>
                <a:ea typeface="Klein Bold"/>
                <a:cs typeface="Klein Bold"/>
                <a:sym typeface="Klein Bold"/>
              </a:rPr>
              <a:t>XGBoost Structure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F4F4F4"/>
            </a:solidFill>
          </p:spPr>
        </p:sp>
        <p:sp>
          <p:nvSpPr>
            <p:cNvPr id="4" name="TextBox 4"/>
            <p:cNvSpPr txBox="1"/>
            <p:nvPr/>
          </p:nvSpPr>
          <p:spPr>
            <a:xfrm>
              <a:off x="0" y="-38100"/>
              <a:ext cx="4816593" cy="2747433"/>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a:off x="3053646" y="1120775"/>
            <a:ext cx="13086089" cy="8964431"/>
          </a:xfrm>
          <a:custGeom>
            <a:avLst/>
            <a:gdLst/>
            <a:ahLst/>
            <a:cxnLst/>
            <a:rect l="l" t="t" r="r" b="b"/>
            <a:pathLst>
              <a:path w="13086089" h="8964431">
                <a:moveTo>
                  <a:pt x="0" y="0"/>
                </a:moveTo>
                <a:lnTo>
                  <a:pt x="13086088" y="0"/>
                </a:lnTo>
                <a:lnTo>
                  <a:pt x="13086088" y="8964430"/>
                </a:lnTo>
                <a:lnTo>
                  <a:pt x="0" y="8964430"/>
                </a:lnTo>
                <a:lnTo>
                  <a:pt x="0" y="0"/>
                </a:lnTo>
                <a:close/>
              </a:path>
            </a:pathLst>
          </a:custGeom>
          <a:blipFill>
            <a:blip r:embed="rId2"/>
            <a:stretch>
              <a:fillRect t="-1509" b="-1509"/>
            </a:stretch>
          </a:blipFill>
        </p:spPr>
      </p:sp>
      <p:grpSp>
        <p:nvGrpSpPr>
          <p:cNvPr id="6" name="Group 6"/>
          <p:cNvGrpSpPr/>
          <p:nvPr/>
        </p:nvGrpSpPr>
        <p:grpSpPr>
          <a:xfrm>
            <a:off x="2148268" y="1257300"/>
            <a:ext cx="13991465" cy="1803166"/>
            <a:chOff x="0" y="0"/>
            <a:chExt cx="18655286" cy="2404222"/>
          </a:xfrm>
        </p:grpSpPr>
        <p:sp>
          <p:nvSpPr>
            <p:cNvPr id="7" name="TextBox 7"/>
            <p:cNvSpPr txBox="1"/>
            <p:nvPr/>
          </p:nvSpPr>
          <p:spPr>
            <a:xfrm>
              <a:off x="0" y="-76200"/>
              <a:ext cx="18655286" cy="1494367"/>
            </a:xfrm>
            <a:prstGeom prst="rect">
              <a:avLst/>
            </a:prstGeom>
          </p:spPr>
          <p:txBody>
            <a:bodyPr lIns="0" tIns="0" rIns="0" bIns="0" rtlCol="0" anchor="t">
              <a:spAutoFit/>
            </a:bodyPr>
            <a:lstStyle/>
            <a:p>
              <a:pPr algn="ctr">
                <a:lnSpc>
                  <a:spcPts val="9099"/>
                </a:lnSpc>
              </a:pPr>
              <a:endParaRPr/>
            </a:p>
          </p:txBody>
        </p:sp>
        <p:sp>
          <p:nvSpPr>
            <p:cNvPr id="8" name="TextBox 8"/>
            <p:cNvSpPr txBox="1"/>
            <p:nvPr/>
          </p:nvSpPr>
          <p:spPr>
            <a:xfrm>
              <a:off x="0" y="1816000"/>
              <a:ext cx="18655286" cy="588222"/>
            </a:xfrm>
            <a:prstGeom prst="rect">
              <a:avLst/>
            </a:prstGeom>
          </p:spPr>
          <p:txBody>
            <a:bodyPr lIns="0" tIns="0" rIns="0" bIns="0" rtlCol="0" anchor="t">
              <a:spAutoFit/>
            </a:bodyPr>
            <a:lstStyle/>
            <a:p>
              <a:pPr marL="0" lvl="0" indent="0" algn="ctr">
                <a:lnSpc>
                  <a:spcPts val="3639"/>
                </a:lnSpc>
                <a:spcBef>
                  <a:spcPct val="0"/>
                </a:spcBef>
              </a:pPr>
              <a:endParaRPr/>
            </a:p>
          </p:txBody>
        </p:sp>
      </p:grpSp>
      <p:sp>
        <p:nvSpPr>
          <p:cNvPr id="9" name="TextBox 8">
            <a:extLst>
              <a:ext uri="{FF2B5EF4-FFF2-40B4-BE49-F238E27FC236}">
                <a16:creationId xmlns:a16="http://schemas.microsoft.com/office/drawing/2014/main" id="{2704F5E4-A0F9-0D91-17A3-9D0C8B16FD9C}"/>
              </a:ext>
            </a:extLst>
          </p:cNvPr>
          <p:cNvSpPr txBox="1"/>
          <p:nvPr/>
        </p:nvSpPr>
        <p:spPr>
          <a:xfrm>
            <a:off x="2819400" y="237222"/>
            <a:ext cx="12948354" cy="646331"/>
          </a:xfrm>
          <a:prstGeom prst="rect">
            <a:avLst/>
          </a:prstGeom>
          <a:noFill/>
        </p:spPr>
        <p:txBody>
          <a:bodyPr wrap="square" rtlCol="0">
            <a:spAutoFit/>
          </a:bodyPr>
          <a:lstStyle/>
          <a:p>
            <a:pPr algn="ctr"/>
            <a:r>
              <a:rPr lang="en-IN" sz="3600" b="1" dirty="0" err="1">
                <a:latin typeface="Arial" panose="020B0604020202020204" pitchFamily="34" charset="0"/>
                <a:cs typeface="Arial" panose="020B0604020202020204" pitchFamily="34" charset="0"/>
              </a:rPr>
              <a:t>Rapidminer</a:t>
            </a:r>
            <a:r>
              <a:rPr lang="en-IN" sz="3600" b="1" dirty="0">
                <a:latin typeface="Arial" panose="020B0604020202020204" pitchFamily="34" charset="0"/>
                <a:cs typeface="Arial" panose="020B0604020202020204" pitchFamily="34" charset="0"/>
              </a:rPr>
              <a:t> Process Design Layout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76200" y="0"/>
            <a:ext cx="18288000" cy="2674271"/>
            <a:chOff x="0" y="0"/>
            <a:chExt cx="24384000" cy="3565695"/>
          </a:xfrm>
        </p:grpSpPr>
        <p:pic>
          <p:nvPicPr>
            <p:cNvPr id="3" name="Picture 3"/>
            <p:cNvPicPr>
              <a:picLocks noChangeAspect="1"/>
            </p:cNvPicPr>
            <p:nvPr/>
          </p:nvPicPr>
          <p:blipFill>
            <a:blip r:embed="rId2">
              <a:alphaModFix amt="14000"/>
            </a:blip>
            <a:srcRect t="32442" b="45608"/>
            <a:stretch>
              <a:fillRect/>
            </a:stretch>
          </p:blipFill>
          <p:spPr>
            <a:xfrm>
              <a:off x="0" y="0"/>
              <a:ext cx="24384000" cy="3565695"/>
            </a:xfrm>
            <a:prstGeom prst="rect">
              <a:avLst/>
            </a:prstGeom>
          </p:spPr>
        </p:pic>
      </p:grpSp>
      <p:grpSp>
        <p:nvGrpSpPr>
          <p:cNvPr id="4" name="Group 4"/>
          <p:cNvGrpSpPr/>
          <p:nvPr/>
        </p:nvGrpSpPr>
        <p:grpSpPr>
          <a:xfrm>
            <a:off x="0" y="3044825"/>
            <a:ext cx="18305147" cy="7242175"/>
            <a:chOff x="0" y="0"/>
            <a:chExt cx="4821109" cy="2190667"/>
          </a:xfrm>
        </p:grpSpPr>
        <p:sp>
          <p:nvSpPr>
            <p:cNvPr id="5" name="Freeform 5"/>
            <p:cNvSpPr/>
            <p:nvPr/>
          </p:nvSpPr>
          <p:spPr>
            <a:xfrm>
              <a:off x="0" y="0"/>
              <a:ext cx="4816592" cy="2190667"/>
            </a:xfrm>
            <a:custGeom>
              <a:avLst/>
              <a:gdLst/>
              <a:ahLst/>
              <a:cxnLst/>
              <a:rect l="l" t="t" r="r" b="b"/>
              <a:pathLst>
                <a:path w="4816592" h="2190667">
                  <a:moveTo>
                    <a:pt x="0" y="0"/>
                  </a:moveTo>
                  <a:lnTo>
                    <a:pt x="4816592" y="0"/>
                  </a:lnTo>
                  <a:lnTo>
                    <a:pt x="4816592" y="2190667"/>
                  </a:lnTo>
                  <a:lnTo>
                    <a:pt x="0" y="2190667"/>
                  </a:lnTo>
                  <a:close/>
                </a:path>
              </a:pathLst>
            </a:custGeom>
            <a:solidFill>
              <a:srgbClr val="F4F4F4"/>
            </a:solidFill>
          </p:spPr>
        </p:sp>
        <p:sp>
          <p:nvSpPr>
            <p:cNvPr id="6" name="TextBox 6"/>
            <p:cNvSpPr txBox="1"/>
            <p:nvPr/>
          </p:nvSpPr>
          <p:spPr>
            <a:xfrm>
              <a:off x="4516" y="252543"/>
              <a:ext cx="4816593" cy="1754135"/>
            </a:xfrm>
            <a:prstGeom prst="rect">
              <a:avLst/>
            </a:prstGeom>
          </p:spPr>
          <p:txBody>
            <a:bodyPr lIns="50800" tIns="50800" rIns="50800" bIns="50800" rtlCol="0" anchor="ctr"/>
            <a:lstStyle/>
            <a:p>
              <a:pPr algn="l">
                <a:lnSpc>
                  <a:spcPts val="3639"/>
                </a:lnSpc>
              </a:pPr>
              <a:endParaRPr dirty="0"/>
            </a:p>
            <a:p>
              <a:pPr algn="l">
                <a:lnSpc>
                  <a:spcPts val="3639"/>
                </a:lnSpc>
              </a:pPr>
              <a:endParaRPr dirty="0"/>
            </a:p>
            <a:p>
              <a:pPr algn="l">
                <a:lnSpc>
                  <a:spcPts val="3639"/>
                </a:lnSpc>
              </a:pPr>
              <a:endParaRPr dirty="0"/>
            </a:p>
            <a:p>
              <a:pPr algn="l">
                <a:lnSpc>
                  <a:spcPts val="3639"/>
                </a:lnSpc>
              </a:pPr>
              <a:r>
                <a:rPr lang="en-US" sz="2599" b="1" dirty="0">
                  <a:solidFill>
                    <a:srgbClr val="2A2E3A"/>
                  </a:solidFill>
                  <a:latin typeface="Helios Bold"/>
                  <a:ea typeface="Helios Bold"/>
                  <a:cs typeface="Helios Bold"/>
                  <a:sym typeface="Helios Bold"/>
                </a:rPr>
                <a:t>Cross-Validation</a:t>
              </a:r>
            </a:p>
            <a:p>
              <a:pPr algn="l">
                <a:lnSpc>
                  <a:spcPts val="3639"/>
                </a:lnSpc>
              </a:pPr>
              <a:r>
                <a:rPr lang="en-US" sz="2599" dirty="0">
                  <a:solidFill>
                    <a:srgbClr val="2A2E3A"/>
                  </a:solidFill>
                  <a:latin typeface="Helios"/>
                  <a:ea typeface="Helios"/>
                  <a:cs typeface="Helios"/>
                  <a:sym typeface="Helios"/>
                </a:rPr>
                <a:t>A k-fold cross-validation was used to prevent overfitting and validate the model’s performance across different subsets of the data. This helped ensure the model generalizes well to unseen data.</a:t>
              </a:r>
            </a:p>
            <a:p>
              <a:pPr algn="l">
                <a:lnSpc>
                  <a:spcPts val="3639"/>
                </a:lnSpc>
              </a:pPr>
              <a:endParaRPr lang="en-US" sz="2599" dirty="0">
                <a:solidFill>
                  <a:srgbClr val="2A2E3A"/>
                </a:solidFill>
                <a:latin typeface="Helios"/>
                <a:ea typeface="Helios"/>
                <a:cs typeface="Helios"/>
                <a:sym typeface="Helios"/>
              </a:endParaRPr>
            </a:p>
            <a:p>
              <a:pPr algn="l">
                <a:lnSpc>
                  <a:spcPts val="3639"/>
                </a:lnSpc>
              </a:pPr>
              <a:r>
                <a:rPr lang="en-US" sz="2599" b="1" dirty="0">
                  <a:solidFill>
                    <a:srgbClr val="2A2E3A"/>
                  </a:solidFill>
                  <a:latin typeface="Helios Bold"/>
                  <a:ea typeface="Helios Bold"/>
                  <a:cs typeface="Helios Bold"/>
                  <a:sym typeface="Helios Bold"/>
                </a:rPr>
                <a:t>Model Evaluation</a:t>
              </a:r>
            </a:p>
            <a:p>
              <a:pPr algn="l">
                <a:lnSpc>
                  <a:spcPts val="3639"/>
                </a:lnSpc>
              </a:pPr>
              <a:r>
                <a:rPr lang="en-US" sz="2599" dirty="0">
                  <a:solidFill>
                    <a:srgbClr val="2A2E3A"/>
                  </a:solidFill>
                  <a:latin typeface="Helios"/>
                  <a:ea typeface="Helios"/>
                  <a:cs typeface="Helios"/>
                  <a:sym typeface="Helios"/>
                </a:rPr>
                <a:t>Tested the model’s performance on unseen data (test set).</a:t>
              </a:r>
            </a:p>
            <a:p>
              <a:pPr marL="561339" lvl="1" indent="-280669" algn="l">
                <a:lnSpc>
                  <a:spcPts val="3639"/>
                </a:lnSpc>
                <a:buFont typeface="Arial"/>
                <a:buChar char="•"/>
              </a:pPr>
              <a:r>
                <a:rPr lang="en-US" sz="2599" dirty="0" err="1">
                  <a:solidFill>
                    <a:srgbClr val="2A2E3A"/>
                  </a:solidFill>
                  <a:latin typeface="Helios"/>
                  <a:ea typeface="Helios"/>
                  <a:cs typeface="Helios"/>
                  <a:sym typeface="Helios"/>
                </a:rPr>
                <a:t>Appiled</a:t>
              </a:r>
              <a:r>
                <a:rPr lang="en-US" sz="2599" dirty="0">
                  <a:solidFill>
                    <a:srgbClr val="2A2E3A"/>
                  </a:solidFill>
                  <a:latin typeface="Helios"/>
                  <a:ea typeface="Helios"/>
                  <a:cs typeface="Helios"/>
                  <a:sym typeface="Helios"/>
                </a:rPr>
                <a:t> the trained </a:t>
              </a:r>
              <a:r>
                <a:rPr lang="en-US" sz="2599" dirty="0" err="1">
                  <a:solidFill>
                    <a:srgbClr val="2A2E3A"/>
                  </a:solidFill>
                  <a:latin typeface="Helios"/>
                  <a:ea typeface="Helios"/>
                  <a:cs typeface="Helios"/>
                  <a:sym typeface="Helios"/>
                </a:rPr>
                <a:t>XGBoost</a:t>
              </a:r>
              <a:r>
                <a:rPr lang="en-US" sz="2599" dirty="0">
                  <a:solidFill>
                    <a:srgbClr val="2A2E3A"/>
                  </a:solidFill>
                  <a:latin typeface="Helios"/>
                  <a:ea typeface="Helios"/>
                  <a:cs typeface="Helios"/>
                  <a:sym typeface="Helios"/>
                </a:rPr>
                <a:t> model to the test dataset.</a:t>
              </a:r>
            </a:p>
            <a:p>
              <a:pPr marL="561339" lvl="1" indent="-280669" algn="l">
                <a:lnSpc>
                  <a:spcPts val="3639"/>
                </a:lnSpc>
                <a:buFont typeface="Arial"/>
                <a:buChar char="•"/>
              </a:pPr>
              <a:r>
                <a:rPr lang="en-US" sz="2599" dirty="0">
                  <a:solidFill>
                    <a:srgbClr val="2A2E3A"/>
                  </a:solidFill>
                  <a:latin typeface="Helios"/>
                  <a:ea typeface="Helios"/>
                  <a:cs typeface="Helios"/>
                  <a:sym typeface="Helios"/>
                </a:rPr>
                <a:t>Measured key performance metrics (accuracy, precision, recall, F1-score, RMSE, MAE for regression).</a:t>
              </a:r>
            </a:p>
            <a:p>
              <a:pPr marL="561339" lvl="1" indent="-280669" algn="l">
                <a:lnSpc>
                  <a:spcPts val="3639"/>
                </a:lnSpc>
                <a:buFont typeface="Arial"/>
                <a:buChar char="•"/>
              </a:pPr>
              <a:r>
                <a:rPr lang="en-US" sz="2599" dirty="0">
                  <a:solidFill>
                    <a:srgbClr val="2A2E3A"/>
                  </a:solidFill>
                  <a:latin typeface="Helios"/>
                  <a:ea typeface="Helios"/>
                  <a:cs typeface="Helios"/>
                  <a:sym typeface="Helios"/>
                </a:rPr>
                <a:t>Analyzed results using confusion matrix or error metrics, and identify underperforming areas.</a:t>
              </a:r>
            </a:p>
            <a:p>
              <a:pPr marL="561339" lvl="1" indent="-280669" algn="l">
                <a:lnSpc>
                  <a:spcPts val="3639"/>
                </a:lnSpc>
                <a:buFont typeface="Arial"/>
                <a:buChar char="•"/>
              </a:pPr>
              <a:r>
                <a:rPr lang="en-US" sz="2599" dirty="0">
                  <a:solidFill>
                    <a:srgbClr val="2A2E3A"/>
                  </a:solidFill>
                  <a:latin typeface="Helios"/>
                  <a:ea typeface="Helios"/>
                  <a:cs typeface="Helios"/>
                  <a:sym typeface="Helios"/>
                </a:rPr>
                <a:t>Performance metrics on test data and insights into model accuracy and generalizability.</a:t>
              </a:r>
            </a:p>
            <a:p>
              <a:pPr algn="l">
                <a:lnSpc>
                  <a:spcPts val="3639"/>
                </a:lnSpc>
              </a:pPr>
              <a:endParaRPr lang="en-US" sz="2599" dirty="0">
                <a:solidFill>
                  <a:srgbClr val="2A2E3A"/>
                </a:solidFill>
                <a:latin typeface="Helios"/>
                <a:ea typeface="Helios"/>
                <a:cs typeface="Helios"/>
                <a:sym typeface="Helios"/>
              </a:endParaRPr>
            </a:p>
            <a:p>
              <a:pPr algn="l">
                <a:lnSpc>
                  <a:spcPts val="3639"/>
                </a:lnSpc>
              </a:pPr>
              <a:endParaRPr lang="en-US" sz="2599" dirty="0">
                <a:solidFill>
                  <a:srgbClr val="2A2E3A"/>
                </a:solidFill>
                <a:latin typeface="Helios"/>
                <a:ea typeface="Helios"/>
                <a:cs typeface="Helios"/>
                <a:sym typeface="Helios"/>
              </a:endParaRPr>
            </a:p>
          </p:txBody>
        </p:sp>
      </p:grpSp>
      <p:sp>
        <p:nvSpPr>
          <p:cNvPr id="7" name="TextBox 7"/>
          <p:cNvSpPr txBox="1"/>
          <p:nvPr/>
        </p:nvSpPr>
        <p:spPr>
          <a:xfrm>
            <a:off x="2511505" y="952500"/>
            <a:ext cx="13264989" cy="1139825"/>
          </a:xfrm>
          <a:prstGeom prst="rect">
            <a:avLst/>
          </a:prstGeom>
        </p:spPr>
        <p:txBody>
          <a:bodyPr lIns="0" tIns="0" rIns="0" bIns="0" rtlCol="0" anchor="t">
            <a:spAutoFit/>
          </a:bodyPr>
          <a:lstStyle/>
          <a:p>
            <a:pPr algn="ctr">
              <a:lnSpc>
                <a:spcPts val="9099"/>
              </a:lnSpc>
            </a:pPr>
            <a:r>
              <a:rPr lang="en-US" sz="6999" b="1">
                <a:solidFill>
                  <a:srgbClr val="FFFFFF"/>
                </a:solidFill>
                <a:latin typeface="Klein Bold"/>
                <a:ea typeface="Klein Bold"/>
                <a:cs typeface="Klein Bold"/>
                <a:sym typeface="Klein Bold"/>
              </a:rPr>
              <a:t>Methodology</a:t>
            </a:r>
          </a:p>
        </p:txBody>
      </p:sp>
      <p:sp>
        <p:nvSpPr>
          <p:cNvPr id="8" name="Freeform 8"/>
          <p:cNvSpPr/>
          <p:nvPr/>
        </p:nvSpPr>
        <p:spPr>
          <a:xfrm>
            <a:off x="8333203" y="-110979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8333203" y="9678747"/>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457200" y="3352023"/>
            <a:ext cx="3276123" cy="887095"/>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Stage 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568</Words>
  <Application>Microsoft Office PowerPoint</Application>
  <PresentationFormat>Custom</PresentationFormat>
  <Paragraphs>73</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Poppins</vt:lpstr>
      <vt:lpstr>Open Sans Bold</vt:lpstr>
      <vt:lpstr>Canva Sans Bold</vt:lpstr>
      <vt:lpstr>Helios Bold</vt:lpstr>
      <vt:lpstr>Helios</vt:lpstr>
      <vt:lpstr>Open Sans</vt:lpstr>
      <vt:lpstr>Arial</vt:lpstr>
      <vt:lpstr>Klein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TestDrive AI AutoMobile Configuration Optimizer</dc:title>
  <dc:creator>azad kumar</dc:creator>
  <cp:lastModifiedBy>azad kumar</cp:lastModifiedBy>
  <cp:revision>7</cp:revision>
  <dcterms:created xsi:type="dcterms:W3CDTF">2006-08-16T00:00:00Z</dcterms:created>
  <dcterms:modified xsi:type="dcterms:W3CDTF">2024-09-10T17:51:45Z</dcterms:modified>
  <dc:identifier>DAGQVJ61xAA</dc:identifier>
</cp:coreProperties>
</file>