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6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0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lotly.com/python/plotly-expres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lotly.com/python/plotly-expres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lotly.com/python/plotly-expres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treamlit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997E38-A0D0-8550-ACBA-1D1A82ACB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519172"/>
          </a:xfrm>
        </p:spPr>
        <p:txBody>
          <a:bodyPr/>
          <a:lstStyle/>
          <a:p>
            <a:r>
              <a:rPr lang="en-US" altLang="ja-TH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Streamlit</a:t>
            </a:r>
            <a:r>
              <a:rPr lang="en-US" altLang="ja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for Data visualization</a:t>
            </a:r>
            <a:endParaRPr kumimoji="1" lang="ja-TH" alt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52154-0CE7-0272-A944-00A3842E5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7165" y="4553712"/>
            <a:ext cx="7315200" cy="1264106"/>
          </a:xfrm>
        </p:spPr>
        <p:txBody>
          <a:bodyPr>
            <a:normAutofit/>
          </a:bodyPr>
          <a:lstStyle/>
          <a:p>
            <a:r>
              <a:rPr kumimoji="1" lang="en-US" altLang="ja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Kriengsak Treeprapin</a:t>
            </a:r>
            <a:endParaRPr kumimoji="1" lang="ja-TH" alt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2670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C914BC3-E362-31EC-304E-1ACC59EB3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TH" dirty="0"/>
              <a:t>Tutorial for Dashboard</a:t>
            </a:r>
            <a:endParaRPr lang="ja-TH" altLang="en-US" dirty="0"/>
          </a:p>
        </p:txBody>
      </p:sp>
    </p:spTree>
    <p:extLst>
      <p:ext uri="{BB962C8B-B14F-4D97-AF65-F5344CB8AC3E}">
        <p14:creationId xmlns:p14="http://schemas.microsoft.com/office/powerpoint/2010/main" val="376320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0B81A-AAAB-8F2A-00AD-AED9D9E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TH" dirty="0"/>
              <a:t>Download csv file</a:t>
            </a:r>
            <a:endParaRPr kumimoji="1" lang="ja-TH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560C98-00D9-1BFB-B8A8-68130E1BB8F0}"/>
              </a:ext>
            </a:extLst>
          </p:cNvPr>
          <p:cNvSpPr txBox="1"/>
          <p:nvPr/>
        </p:nvSpPr>
        <p:spPr>
          <a:xfrm>
            <a:off x="3554730" y="2136338"/>
            <a:ext cx="785241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TH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import pandas as pd</a:t>
            </a:r>
            <a:endParaRPr lang="en-US" altLang="ja-TH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br>
              <a:rPr lang="en-US" altLang="ja-TH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</a:br>
            <a:endParaRPr lang="en-US" altLang="ja-TH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b="1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df</a:t>
            </a:r>
            <a:r>
              <a:rPr lang="en-US" altLang="ja-TH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 = </a:t>
            </a:r>
            <a:r>
              <a:rPr lang="en-US" altLang="ja-TH" b="1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pd.read_csv</a:t>
            </a:r>
            <a:r>
              <a:rPr lang="en-US" altLang="ja-TH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(‘path/</a:t>
            </a:r>
            <a:r>
              <a:rPr lang="en-US" altLang="ja-TH" b="1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filename.csv</a:t>
            </a:r>
            <a:r>
              <a:rPr lang="en-US" altLang="ja-TH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')</a:t>
            </a:r>
            <a:endParaRPr lang="en-US" altLang="ja-TH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br>
              <a:rPr lang="en-US" altLang="ja-TH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</a:br>
            <a:endParaRPr lang="en-US" altLang="ja-TH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print(</a:t>
            </a:r>
            <a:r>
              <a:rPr lang="en-US" altLang="ja-TH" b="1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df.to_string</a:t>
            </a:r>
            <a:r>
              <a:rPr lang="en-US" altLang="ja-TH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()) </a:t>
            </a:r>
            <a:endParaRPr lang="en-US" altLang="ja-TH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8F052E-CACF-FF49-4A0B-43F7D160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964692"/>
          </a:xfrm>
        </p:spPr>
        <p:txBody>
          <a:bodyPr anchor="t">
            <a:normAutofit lnSpcReduction="10000"/>
          </a:bodyPr>
          <a:lstStyle/>
          <a:p>
            <a:r>
              <a:rPr kumimoji="1" lang="en-US" altLang="ja-TH" sz="2800" dirty="0"/>
              <a:t>Download from …..</a:t>
            </a:r>
          </a:p>
          <a:p>
            <a:r>
              <a:rPr kumimoji="1" lang="en-US" altLang="ja-TH" sz="2800" dirty="0"/>
              <a:t>Open with pandas</a:t>
            </a:r>
            <a:endParaRPr kumimoji="1" lang="ja-TH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1046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0B81A-AAAB-8F2A-00AD-AED9D9E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TH" dirty="0"/>
              <a:t>Install </a:t>
            </a:r>
            <a:r>
              <a:rPr kumimoji="1" lang="en-US" altLang="ja-TH" dirty="0" err="1"/>
              <a:t>plotly</a:t>
            </a:r>
            <a:r>
              <a:rPr kumimoji="1" lang="en-US" altLang="ja-TH" dirty="0"/>
              <a:t>-express</a:t>
            </a:r>
            <a:endParaRPr kumimoji="1" lang="ja-TH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560C98-00D9-1BFB-B8A8-68130E1BB8F0}"/>
              </a:ext>
            </a:extLst>
          </p:cNvPr>
          <p:cNvSpPr txBox="1"/>
          <p:nvPr/>
        </p:nvSpPr>
        <p:spPr>
          <a:xfrm>
            <a:off x="3554730" y="2136338"/>
            <a:ext cx="78524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TH" b="1" dirty="0">
                <a:solidFill>
                  <a:srgbClr val="00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p</a:t>
            </a:r>
            <a:r>
              <a:rPr lang="en-US" altLang="ja-TH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ip install </a:t>
            </a:r>
            <a:r>
              <a:rPr lang="en-US" altLang="ja-TH" b="1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plotly</a:t>
            </a:r>
            <a:r>
              <a:rPr lang="en-US" altLang="ja-TH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-express</a:t>
            </a:r>
            <a:endParaRPr lang="en-US" altLang="ja-TH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8F052E-CACF-FF49-4A0B-43F7D160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964692"/>
          </a:xfrm>
        </p:spPr>
        <p:txBody>
          <a:bodyPr anchor="t">
            <a:normAutofit/>
          </a:bodyPr>
          <a:lstStyle/>
          <a:p>
            <a:r>
              <a:rPr kumimoji="1" lang="en-US" altLang="ja-TH" sz="2800" dirty="0">
                <a:hlinkClick r:id="rId2"/>
              </a:rPr>
              <a:t>https://plotly.com/python/plotly-express/</a:t>
            </a:r>
            <a:endParaRPr kumimoji="1" lang="en-US" altLang="ja-TH" sz="2800" dirty="0"/>
          </a:p>
        </p:txBody>
      </p:sp>
    </p:spTree>
    <p:extLst>
      <p:ext uri="{BB962C8B-B14F-4D97-AF65-F5344CB8AC3E}">
        <p14:creationId xmlns:p14="http://schemas.microsoft.com/office/powerpoint/2010/main" val="2366112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0B81A-AAAB-8F2A-00AD-AED9D9E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TH" dirty="0"/>
              <a:t>Install </a:t>
            </a:r>
            <a:r>
              <a:rPr kumimoji="1" lang="en-US" altLang="ja-TH" dirty="0" err="1"/>
              <a:t>plotly</a:t>
            </a:r>
            <a:r>
              <a:rPr kumimoji="1" lang="en-US" altLang="ja-TH" dirty="0"/>
              <a:t>-express</a:t>
            </a:r>
            <a:endParaRPr kumimoji="1" lang="ja-TH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560C98-00D9-1BFB-B8A8-68130E1BB8F0}"/>
              </a:ext>
            </a:extLst>
          </p:cNvPr>
          <p:cNvSpPr txBox="1"/>
          <p:nvPr/>
        </p:nvSpPr>
        <p:spPr>
          <a:xfrm>
            <a:off x="3554730" y="2136338"/>
            <a:ext cx="78524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TH" b="1" dirty="0">
                <a:solidFill>
                  <a:srgbClr val="00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p</a:t>
            </a:r>
            <a:r>
              <a:rPr lang="en-US" altLang="ja-TH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ip install </a:t>
            </a:r>
            <a:r>
              <a:rPr lang="en-US" altLang="ja-TH" b="1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plotly</a:t>
            </a:r>
            <a:r>
              <a:rPr lang="en-US" altLang="ja-TH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-express</a:t>
            </a:r>
            <a:endParaRPr lang="en-US" altLang="ja-TH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8F052E-CACF-FF49-4A0B-43F7D160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964692"/>
          </a:xfrm>
        </p:spPr>
        <p:txBody>
          <a:bodyPr anchor="t">
            <a:normAutofit/>
          </a:bodyPr>
          <a:lstStyle/>
          <a:p>
            <a:r>
              <a:rPr kumimoji="1" lang="en-US" altLang="ja-TH" sz="2800" dirty="0">
                <a:hlinkClick r:id="rId2"/>
              </a:rPr>
              <a:t>https://plotly.com/python/plotly-express/</a:t>
            </a:r>
            <a:endParaRPr kumimoji="1" lang="en-US" altLang="ja-TH" sz="2800" dirty="0"/>
          </a:p>
        </p:txBody>
      </p:sp>
    </p:spTree>
    <p:extLst>
      <p:ext uri="{BB962C8B-B14F-4D97-AF65-F5344CB8AC3E}">
        <p14:creationId xmlns:p14="http://schemas.microsoft.com/office/powerpoint/2010/main" val="835431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0B81A-AAAB-8F2A-00AD-AED9D9E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TH" dirty="0"/>
              <a:t>Start coding </a:t>
            </a:r>
            <a:endParaRPr kumimoji="1" lang="ja-TH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560C98-00D9-1BFB-B8A8-68130E1BB8F0}"/>
              </a:ext>
            </a:extLst>
          </p:cNvPr>
          <p:cNvSpPr txBox="1"/>
          <p:nvPr/>
        </p:nvSpPr>
        <p:spPr>
          <a:xfrm>
            <a:off x="3600663" y="1621331"/>
            <a:ext cx="7852410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TH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import pandas as pd</a:t>
            </a:r>
            <a:endParaRPr lang="en-US" altLang="ja-TH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ja-TH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import </a:t>
            </a:r>
            <a:r>
              <a:rPr lang="en-US" altLang="ja-TH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streamlit</a:t>
            </a:r>
            <a:r>
              <a:rPr lang="en-US" altLang="ja-TH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as </a:t>
            </a:r>
            <a:r>
              <a:rPr lang="en-US" altLang="ja-TH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</a:t>
            </a:r>
            <a:endParaRPr lang="en-US" altLang="ja-TH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ja-TH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import </a:t>
            </a:r>
            <a:r>
              <a:rPr lang="en-US" altLang="ja-TH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plotly.express</a:t>
            </a:r>
            <a:r>
              <a:rPr lang="en-US" altLang="ja-TH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as </a:t>
            </a:r>
            <a:r>
              <a:rPr lang="en-US" altLang="ja-TH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px</a:t>
            </a:r>
            <a:endParaRPr lang="en-US" altLang="ja-TH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altLang="ja-TH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ja-TH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ja-TH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st.set_page_config</a:t>
            </a:r>
            <a:r>
              <a:rPr lang="en-US" altLang="ja-TH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ja-TH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page_title</a:t>
            </a:r>
            <a:r>
              <a:rPr lang="en-US" altLang="ja-TH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="House Rent Dashboard",</a:t>
            </a:r>
            <a:endParaRPr lang="en-US" altLang="ja-TH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ja-TH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</a:t>
            </a:r>
            <a:r>
              <a:rPr lang="en-US" altLang="ja-TH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page_icon</a:t>
            </a:r>
            <a:r>
              <a:rPr lang="en-US" altLang="ja-TH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=":</a:t>
            </a:r>
            <a:r>
              <a:rPr lang="en-US" altLang="ja-TH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bar_chart</a:t>
            </a:r>
            <a:r>
              <a:rPr lang="en-US" altLang="ja-TH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:",</a:t>
            </a:r>
            <a:endParaRPr lang="en-US" altLang="ja-TH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ja-TH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layout="wide")</a:t>
            </a:r>
            <a:br>
              <a:rPr lang="en-US" altLang="ja-TH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ja-TH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ja-TH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US" altLang="ja-TH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ja-TH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pd.read_csv</a:t>
            </a:r>
            <a:r>
              <a:rPr lang="en-US" altLang="ja-TH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('archive/</a:t>
            </a:r>
            <a:r>
              <a:rPr lang="en-US" altLang="ja-TH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House_Rent_Dataset.csv</a:t>
            </a:r>
            <a:r>
              <a:rPr lang="en-US" altLang="ja-TH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')</a:t>
            </a:r>
            <a:endParaRPr lang="en-US" altLang="ja-TH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altLang="ja-TH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ja-TH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ja-TH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st.dataframe</a:t>
            </a:r>
            <a:r>
              <a:rPr lang="en-US" altLang="ja-TH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ja-TH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US" altLang="ja-TH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 </a:t>
            </a:r>
            <a:endParaRPr lang="en-US" altLang="ja-TH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8F052E-CACF-FF49-4A0B-43F7D160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964692"/>
          </a:xfrm>
        </p:spPr>
        <p:txBody>
          <a:bodyPr anchor="t">
            <a:normAutofit/>
          </a:bodyPr>
          <a:lstStyle/>
          <a:p>
            <a:r>
              <a:rPr kumimoji="1" lang="en-US" altLang="ja-TH" sz="2800" dirty="0">
                <a:hlinkClick r:id="rId2"/>
              </a:rPr>
              <a:t>https://plotly.com/python/plotly-express/</a:t>
            </a:r>
            <a:endParaRPr kumimoji="1" lang="en-US" altLang="ja-TH" sz="2800" dirty="0"/>
          </a:p>
        </p:txBody>
      </p:sp>
    </p:spTree>
    <p:extLst>
      <p:ext uri="{BB962C8B-B14F-4D97-AF65-F5344CB8AC3E}">
        <p14:creationId xmlns:p14="http://schemas.microsoft.com/office/powerpoint/2010/main" val="2693627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0B81A-AAAB-8F2A-00AD-AED9D9E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TH" dirty="0"/>
              <a:t>Create sidebar</a:t>
            </a:r>
            <a:endParaRPr kumimoji="1" lang="ja-TH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560C98-00D9-1BFB-B8A8-68130E1BB8F0}"/>
              </a:ext>
            </a:extLst>
          </p:cNvPr>
          <p:cNvSpPr txBox="1"/>
          <p:nvPr/>
        </p:nvSpPr>
        <p:spPr>
          <a:xfrm>
            <a:off x="3747808" y="812034"/>
            <a:ext cx="7824082" cy="56938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TH" sz="1400" b="1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st.sidebar.header</a:t>
            </a:r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("Please Filter Here:")</a:t>
            </a:r>
            <a:endParaRPr lang="en-US" altLang="ja-TH" sz="1400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endParaRPr lang="en-US" altLang="ja-TH" sz="1400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city = </a:t>
            </a:r>
            <a:r>
              <a:rPr lang="en-US" altLang="ja-TH" sz="1400" b="1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st.sidebar.selectbox</a:t>
            </a:r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("Select the City:",</a:t>
            </a:r>
            <a:endParaRPr lang="en-US" altLang="ja-TH" sz="1400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    options=</a:t>
            </a:r>
            <a:r>
              <a:rPr lang="en-US" altLang="ja-TH" sz="1400" b="1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df</a:t>
            </a:r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["City"].unique(),</a:t>
            </a:r>
            <a:endParaRPr lang="en-US" altLang="ja-TH" sz="1400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    index=0</a:t>
            </a:r>
            <a:endParaRPr lang="en-US" altLang="ja-TH" sz="1400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)</a:t>
            </a:r>
            <a:endParaRPr lang="en-US" altLang="ja-TH" sz="1400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endParaRPr lang="en-US" altLang="ja-TH" sz="1400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sz="1400" b="1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areaLocality</a:t>
            </a:r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 = </a:t>
            </a:r>
            <a:r>
              <a:rPr lang="en-US" altLang="ja-TH" sz="1400" b="1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st.sidebar.multiselect</a:t>
            </a:r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("Select Area Locality:",</a:t>
            </a:r>
            <a:endParaRPr lang="en-US" altLang="ja-TH" sz="1400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    options=</a:t>
            </a:r>
            <a:r>
              <a:rPr lang="en-US" altLang="ja-TH" sz="1400" b="1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df.query</a:t>
            </a:r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("City == @city")["</a:t>
            </a:r>
            <a:r>
              <a:rPr lang="en-US" altLang="ja-TH" sz="1400" b="1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Area_Locality</a:t>
            </a:r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"].unique(),</a:t>
            </a:r>
            <a:endParaRPr lang="en-US" altLang="ja-TH" sz="1400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    default=</a:t>
            </a:r>
            <a:r>
              <a:rPr lang="en-US" altLang="ja-TH" sz="1400" b="1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df.query</a:t>
            </a:r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("City == @city")["</a:t>
            </a:r>
            <a:r>
              <a:rPr lang="en-US" altLang="ja-TH" sz="1400" b="1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Area_Locality</a:t>
            </a:r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"].unique()[0],</a:t>
            </a:r>
            <a:endParaRPr lang="en-US" altLang="ja-TH" sz="1400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)</a:t>
            </a:r>
            <a:b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</a:br>
            <a:endParaRPr lang="en-US" altLang="ja-TH" sz="1400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sz="1400" b="1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areaType</a:t>
            </a:r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 = </a:t>
            </a:r>
            <a:r>
              <a:rPr lang="en-US" altLang="ja-TH" sz="1400" b="1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st.sidebar.selectbox</a:t>
            </a:r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("Select the Area Type:",</a:t>
            </a:r>
            <a:endParaRPr lang="en-US" altLang="ja-TH" sz="1400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    options=</a:t>
            </a:r>
            <a:r>
              <a:rPr lang="en-US" altLang="ja-TH" sz="1400" b="1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df</a:t>
            </a:r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["</a:t>
            </a:r>
            <a:r>
              <a:rPr lang="en-US" altLang="ja-TH" sz="1400" b="1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Area_Type</a:t>
            </a:r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"].unique(),</a:t>
            </a:r>
            <a:endParaRPr lang="en-US" altLang="ja-TH" sz="1400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    index=0</a:t>
            </a:r>
            <a:endParaRPr lang="en-US" altLang="ja-TH" sz="1400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)</a:t>
            </a:r>
            <a:b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</a:br>
            <a:endParaRPr lang="en-US" altLang="ja-TH" sz="1400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furnishing = </a:t>
            </a:r>
            <a:r>
              <a:rPr lang="en-US" altLang="ja-TH" sz="1400" b="1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st.sidebar.selectbox</a:t>
            </a:r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("Select the Furnishing Status:",</a:t>
            </a:r>
            <a:endParaRPr lang="en-US" altLang="ja-TH" sz="1400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    options=</a:t>
            </a:r>
            <a:r>
              <a:rPr lang="en-US" altLang="ja-TH" sz="1400" b="1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df</a:t>
            </a:r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["</a:t>
            </a:r>
            <a:r>
              <a:rPr lang="en-US" altLang="ja-TH" sz="1400" b="1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Furnishing_Status</a:t>
            </a:r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"].unique(),</a:t>
            </a:r>
            <a:endParaRPr lang="en-US" altLang="ja-TH" sz="1400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    index=0</a:t>
            </a:r>
            <a:endParaRPr lang="en-US" altLang="ja-TH" sz="1400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)</a:t>
            </a:r>
            <a:endParaRPr lang="en-US" altLang="ja-TH" sz="1400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sz="1400" b="1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df_selection</a:t>
            </a:r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 = </a:t>
            </a:r>
            <a:r>
              <a:rPr lang="en-US" altLang="ja-TH" sz="1400" b="1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df.query</a:t>
            </a:r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</a:t>
            </a:r>
            <a:endParaRPr lang="en-US" altLang="ja-TH" sz="1400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    "</a:t>
            </a:r>
            <a:r>
              <a:rPr lang="en-US" altLang="ja-TH" sz="1400" b="1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Area_Locality</a:t>
            </a:r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 == @</a:t>
            </a:r>
            <a:r>
              <a:rPr lang="en-US" altLang="ja-TH" sz="1400" b="1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areaLocality</a:t>
            </a:r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 &amp; </a:t>
            </a:r>
            <a:r>
              <a:rPr lang="en-US" altLang="ja-TH" sz="1400" b="1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Area_Type</a:t>
            </a:r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 == @</a:t>
            </a:r>
            <a:r>
              <a:rPr lang="en-US" altLang="ja-TH" sz="1400" b="1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areaType</a:t>
            </a:r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 &amp; </a:t>
            </a:r>
            <a:r>
              <a:rPr lang="en-US" altLang="ja-TH" sz="1400" b="1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Furnishing_Status</a:t>
            </a:r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 == @furnishing"</a:t>
            </a:r>
            <a:endParaRPr lang="en-US" altLang="ja-TH" sz="1400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)</a:t>
            </a:r>
            <a:endParaRPr lang="en-US" altLang="ja-TH" sz="1400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sz="1400" b="1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st.dataframe</a:t>
            </a:r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</a:t>
            </a:r>
            <a:r>
              <a:rPr lang="en-US" altLang="ja-TH" sz="1400" b="1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df_selection</a:t>
            </a:r>
            <a:r>
              <a:rPr lang="en-US" altLang="ja-TH" sz="1400" b="1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) </a:t>
            </a:r>
            <a:endParaRPr lang="en-US" altLang="ja-TH" sz="1400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370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0B81A-AAAB-8F2A-00AD-AED9D9E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TH" dirty="0"/>
              <a:t>Create </a:t>
            </a:r>
            <a:r>
              <a:rPr kumimoji="1" lang="en-US" altLang="ja-TH" dirty="0" err="1"/>
              <a:t>mainpage</a:t>
            </a:r>
            <a:r>
              <a:rPr kumimoji="1" lang="en-US" altLang="ja-TH" dirty="0"/>
              <a:t>(1)</a:t>
            </a:r>
            <a:endParaRPr kumimoji="1" lang="ja-TH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560C98-00D9-1BFB-B8A8-68130E1BB8F0}"/>
              </a:ext>
            </a:extLst>
          </p:cNvPr>
          <p:cNvSpPr txBox="1"/>
          <p:nvPr/>
        </p:nvSpPr>
        <p:spPr>
          <a:xfrm>
            <a:off x="3653215" y="147145"/>
            <a:ext cx="7824082" cy="6340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TH" sz="1400" dirty="0" err="1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st.sidebar.header</a:t>
            </a:r>
            <a:r>
              <a:rPr lang="en-US" altLang="ja-TH" sz="1400" dirty="0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("Please Filter Here:")</a:t>
            </a:r>
          </a:p>
          <a:p>
            <a:endParaRPr lang="en-US" altLang="ja-TH" sz="1400" dirty="0">
              <a:solidFill>
                <a:srgbClr val="00B0F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sz="1400" dirty="0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city = </a:t>
            </a:r>
            <a:r>
              <a:rPr lang="en-US" altLang="ja-TH" sz="1400" dirty="0" err="1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st.sidebar.selectbox</a:t>
            </a:r>
            <a:r>
              <a:rPr lang="en-US" altLang="ja-TH" sz="1400" dirty="0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("Select the City:",</a:t>
            </a:r>
          </a:p>
          <a:p>
            <a:r>
              <a:rPr lang="en-US" altLang="ja-TH" sz="1400" dirty="0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    options=</a:t>
            </a:r>
            <a:r>
              <a:rPr lang="en-US" altLang="ja-TH" sz="1400" dirty="0" err="1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df</a:t>
            </a:r>
            <a:r>
              <a:rPr lang="en-US" altLang="ja-TH" sz="1400" dirty="0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["City"].unique(),</a:t>
            </a:r>
          </a:p>
          <a:p>
            <a:r>
              <a:rPr lang="en-US" altLang="ja-TH" sz="1400" dirty="0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    index=0</a:t>
            </a:r>
          </a:p>
          <a:p>
            <a:r>
              <a:rPr lang="en-US" altLang="ja-TH" sz="1400" dirty="0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)</a:t>
            </a:r>
          </a:p>
          <a:p>
            <a:endParaRPr lang="en-US" altLang="ja-TH" sz="1400" dirty="0">
              <a:solidFill>
                <a:srgbClr val="00B0F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sz="1400" dirty="0" err="1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areaLocality</a:t>
            </a:r>
            <a:r>
              <a:rPr lang="en-US" altLang="ja-TH" sz="1400" dirty="0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 = </a:t>
            </a:r>
            <a:r>
              <a:rPr lang="en-US" altLang="ja-TH" sz="1400" dirty="0" err="1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st.sidebar.multiselect</a:t>
            </a:r>
            <a:r>
              <a:rPr lang="en-US" altLang="ja-TH" sz="1400" dirty="0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("Select Area Locality:",</a:t>
            </a:r>
          </a:p>
          <a:p>
            <a:r>
              <a:rPr lang="en-US" altLang="ja-TH" sz="1400" dirty="0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    options=</a:t>
            </a:r>
            <a:r>
              <a:rPr lang="en-US" altLang="ja-TH" sz="1400" dirty="0" err="1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df.query</a:t>
            </a:r>
            <a:r>
              <a:rPr lang="en-US" altLang="ja-TH" sz="1400" dirty="0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("City == @city")["</a:t>
            </a:r>
            <a:r>
              <a:rPr lang="en-US" altLang="ja-TH" sz="1400" dirty="0" err="1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Area_Locality</a:t>
            </a:r>
            <a:r>
              <a:rPr lang="en-US" altLang="ja-TH" sz="1400" dirty="0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"].unique(),</a:t>
            </a:r>
          </a:p>
          <a:p>
            <a:r>
              <a:rPr lang="en-US" altLang="ja-TH" sz="1400" dirty="0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    default=</a:t>
            </a:r>
            <a:r>
              <a:rPr lang="en-US" altLang="ja-TH" sz="1400" dirty="0" err="1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df.query</a:t>
            </a:r>
            <a:r>
              <a:rPr lang="en-US" altLang="ja-TH" sz="1400" dirty="0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("City == @city")["</a:t>
            </a:r>
            <a:r>
              <a:rPr lang="en-US" altLang="ja-TH" sz="1400" dirty="0" err="1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Area_Locality</a:t>
            </a:r>
            <a:r>
              <a:rPr lang="en-US" altLang="ja-TH" sz="1400" dirty="0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"].unique()[0],</a:t>
            </a:r>
          </a:p>
          <a:p>
            <a:r>
              <a:rPr lang="en-US" altLang="ja-TH" sz="1400" dirty="0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)</a:t>
            </a:r>
            <a:br>
              <a:rPr lang="en-US" altLang="ja-TH" sz="1400" dirty="0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</a:br>
            <a:endParaRPr lang="en-US" altLang="ja-TH" sz="1400" dirty="0">
              <a:solidFill>
                <a:srgbClr val="00B0F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sz="1400" dirty="0" err="1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df_selection</a:t>
            </a:r>
            <a:r>
              <a:rPr lang="en-US" altLang="ja-TH" sz="1400" dirty="0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 = </a:t>
            </a:r>
            <a:r>
              <a:rPr lang="en-US" altLang="ja-TH" sz="1400" dirty="0" err="1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df.query</a:t>
            </a:r>
            <a:r>
              <a:rPr lang="en-US" altLang="ja-TH" sz="1400" dirty="0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</a:t>
            </a:r>
            <a:r>
              <a:rPr lang="en-US" altLang="ja-TH" sz="1400" dirty="0">
                <a:solidFill>
                  <a:srgbClr val="00B0F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  <a:r>
              <a:rPr lang="en-US" altLang="ja-TH" sz="1400" dirty="0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"</a:t>
            </a:r>
            <a:r>
              <a:rPr lang="en-US" altLang="ja-TH" sz="1400" dirty="0" err="1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Area_Locality</a:t>
            </a:r>
            <a:r>
              <a:rPr lang="en-US" altLang="ja-TH" sz="1400" dirty="0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 == @"</a:t>
            </a:r>
            <a:r>
              <a:rPr lang="en-US" altLang="ja-TH" sz="1400" dirty="0">
                <a:solidFill>
                  <a:srgbClr val="00B0F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  <a:r>
              <a:rPr lang="en-US" altLang="ja-TH" sz="1400" dirty="0">
                <a:solidFill>
                  <a:srgbClr val="00B0F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)</a:t>
            </a:r>
          </a:p>
          <a:p>
            <a:endParaRPr lang="en-US" altLang="ja-TH" sz="1400" dirty="0">
              <a:solidFill>
                <a:srgbClr val="000000"/>
              </a:solidFill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# ---- MAINPAGE ----</a:t>
            </a:r>
          </a:p>
          <a:p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st.title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(":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bar_chart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: House Rent Dashboard")</a:t>
            </a:r>
          </a:p>
          <a:p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st.markdown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("##")</a:t>
            </a:r>
          </a:p>
          <a:p>
            <a:b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</a:b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average_rent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 = round(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df_selection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["Rent"].mean(),1)</a:t>
            </a:r>
          </a:p>
          <a:p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average_size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 = round(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df_selection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["Size"].mean(), 2)</a:t>
            </a:r>
          </a:p>
          <a:p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left_column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, 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right_column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 = 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st.columns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(2)</a:t>
            </a:r>
          </a:p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with 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left_column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:</a:t>
            </a:r>
          </a:p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st.subheader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("Average 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Rentalt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:")</a:t>
            </a:r>
          </a:p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st.subheader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f"US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 $ {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average_rent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:,}")</a:t>
            </a:r>
          </a:p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with 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right_column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:</a:t>
            </a:r>
          </a:p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st.subheader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("Average Size Room:")</a:t>
            </a:r>
          </a:p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st.subheader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f"M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 {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average_size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}")</a:t>
            </a:r>
          </a:p>
          <a:p>
            <a:endParaRPr lang="en-US" altLang="ja-TH" sz="1400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st.markdown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("""---""")</a:t>
            </a:r>
          </a:p>
        </p:txBody>
      </p:sp>
    </p:spTree>
    <p:extLst>
      <p:ext uri="{BB962C8B-B14F-4D97-AF65-F5344CB8AC3E}">
        <p14:creationId xmlns:p14="http://schemas.microsoft.com/office/powerpoint/2010/main" val="458393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0B81A-AAAB-8F2A-00AD-AED9D9E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TH" dirty="0"/>
              <a:t>Create </a:t>
            </a:r>
            <a:r>
              <a:rPr kumimoji="1" lang="en-US" altLang="ja-TH" dirty="0" err="1"/>
              <a:t>barchart</a:t>
            </a:r>
            <a:endParaRPr kumimoji="1" lang="ja-TH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560C98-00D9-1BFB-B8A8-68130E1BB8F0}"/>
              </a:ext>
            </a:extLst>
          </p:cNvPr>
          <p:cNvSpPr txBox="1"/>
          <p:nvPr/>
        </p:nvSpPr>
        <p:spPr>
          <a:xfrm>
            <a:off x="3674236" y="892928"/>
            <a:ext cx="7824082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# BAR CHART Average rental</a:t>
            </a:r>
          </a:p>
          <a:p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average_rental_line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 = 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df_selection.groupby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(by=["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Furnishing_Status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"]).mean()[["Rent"]]</a:t>
            </a:r>
          </a:p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#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st.dataframe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average_rental_line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)</a:t>
            </a:r>
          </a:p>
          <a:p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fig_average_rental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 = 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px.bar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</a:t>
            </a:r>
          </a:p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average_rental_line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,</a:t>
            </a:r>
          </a:p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x="Rent",</a:t>
            </a:r>
          </a:p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y=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average_rental_line.index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,</a:t>
            </a:r>
          </a:p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orientation="h",</a:t>
            </a:r>
          </a:p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title="&lt;b&gt;Average Rental Line&lt;/b&gt;",</a:t>
            </a:r>
          </a:p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color_discrete_sequence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=["#0083B8"] * 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len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average_rental_line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),</a:t>
            </a:r>
          </a:p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template="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plotly_white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",</a:t>
            </a:r>
          </a:p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)</a:t>
            </a:r>
          </a:p>
          <a:p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fig_average_rental.update_layout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</a:t>
            </a:r>
          </a:p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plot_bgcolor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="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rgba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(0,0,0,0)",</a:t>
            </a:r>
          </a:p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xaxis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=(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dict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showgrid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=False))</a:t>
            </a:r>
          </a:p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)</a:t>
            </a:r>
          </a:p>
          <a:p>
            <a:endParaRPr lang="en-US" altLang="ja-TH" sz="1400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#####</a:t>
            </a:r>
          </a:p>
        </p:txBody>
      </p:sp>
    </p:spTree>
    <p:extLst>
      <p:ext uri="{BB962C8B-B14F-4D97-AF65-F5344CB8AC3E}">
        <p14:creationId xmlns:p14="http://schemas.microsoft.com/office/powerpoint/2010/main" val="4188468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0B81A-AAAB-8F2A-00AD-AED9D9E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TH" dirty="0"/>
              <a:t>Create </a:t>
            </a:r>
            <a:r>
              <a:rPr kumimoji="1" lang="en-US" altLang="ja-TH" dirty="0" err="1"/>
              <a:t>barchart</a:t>
            </a:r>
            <a:endParaRPr kumimoji="1" lang="ja-TH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560C98-00D9-1BFB-B8A8-68130E1BB8F0}"/>
              </a:ext>
            </a:extLst>
          </p:cNvPr>
          <p:cNvSpPr txBox="1"/>
          <p:nvPr/>
        </p:nvSpPr>
        <p:spPr>
          <a:xfrm>
            <a:off x="3674236" y="892928"/>
            <a:ext cx="7824082" cy="48320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# BAR CHART</a:t>
            </a:r>
          </a:p>
          <a:p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average_size_line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 = 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df_selection.groupby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(by=["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Furnishing_Status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"]).mean()[["Size"]]</a:t>
            </a:r>
          </a:p>
          <a:p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fig_average_size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 = 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px.bar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</a:t>
            </a:r>
          </a:p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average_size_line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,</a:t>
            </a:r>
          </a:p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x="Size",</a:t>
            </a:r>
          </a:p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y=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average_size_line.index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,</a:t>
            </a:r>
          </a:p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title="&lt;b&gt;Average Size&lt;/b&gt;",</a:t>
            </a:r>
          </a:p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color_discrete_sequence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=["#0083B8"] * 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len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average_size_line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),</a:t>
            </a:r>
          </a:p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template="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plotly_white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",</a:t>
            </a:r>
          </a:p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)</a:t>
            </a:r>
          </a:p>
          <a:p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fig_average_size.update_layout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</a:t>
            </a:r>
          </a:p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plot_bgcolor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="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rgba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(0,0,0,0)",</a:t>
            </a:r>
          </a:p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    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yaxis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=(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dict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showgrid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=False)),</a:t>
            </a:r>
          </a:p>
          <a:p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)</a:t>
            </a:r>
          </a:p>
          <a:p>
            <a:b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</a:br>
            <a:endParaRPr lang="en-US" altLang="ja-TH" sz="1400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left_column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, 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right_column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 = 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st.columns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(2)</a:t>
            </a:r>
          </a:p>
          <a:p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left_column.plotly_chart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fig_average_rental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, 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use_container_width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=True)</a:t>
            </a:r>
          </a:p>
          <a:p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right_column.plotly_chart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fig_average_size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, </a:t>
            </a:r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use_container_width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=True)</a:t>
            </a:r>
          </a:p>
          <a:p>
            <a:b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</a:br>
            <a:endParaRPr lang="en-US" altLang="ja-TH" sz="1400" dirty="0">
              <a:solidFill>
                <a:srgbClr val="000000"/>
              </a:solidFill>
              <a:effectLst/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sz="1400" dirty="0" err="1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st.markdown</a:t>
            </a:r>
            <a:r>
              <a:rPr lang="en-US" altLang="ja-TH" sz="1400" dirty="0">
                <a:solidFill>
                  <a:srgbClr val="00000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("""---""")</a:t>
            </a:r>
          </a:p>
        </p:txBody>
      </p:sp>
    </p:spTree>
    <p:extLst>
      <p:ext uri="{BB962C8B-B14F-4D97-AF65-F5344CB8AC3E}">
        <p14:creationId xmlns:p14="http://schemas.microsoft.com/office/powerpoint/2010/main" val="124091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43E1D3-8848-9FD0-E8D5-10598EB4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th-TH" altLang="ja-TH" dirty="0"/>
              <a:t>เนื้อหาวันนี้</a:t>
            </a:r>
            <a:endParaRPr kumimoji="1" lang="ja-TH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ACEDFB-8DC7-68CC-DDE1-718A49148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TH" sz="3200" dirty="0"/>
              <a:t>1	Introduction </a:t>
            </a:r>
            <a:r>
              <a:rPr kumimoji="1" lang="en-US" altLang="ja-TH" sz="3200" dirty="0" err="1"/>
              <a:t>streamlit</a:t>
            </a:r>
            <a:endParaRPr kumimoji="1" lang="en-US" altLang="ja-TH" sz="2800" dirty="0"/>
          </a:p>
          <a:p>
            <a:r>
              <a:rPr kumimoji="1" lang="en-US" altLang="ja-TH" sz="2800" dirty="0"/>
              <a:t>2 	Install and implementation</a:t>
            </a:r>
          </a:p>
          <a:p>
            <a:r>
              <a:rPr kumimoji="1" lang="en-US" altLang="ja-TH" sz="2800" dirty="0"/>
              <a:t>3	data visualization with excel and </a:t>
            </a:r>
            <a:r>
              <a:rPr kumimoji="1" lang="en-US" altLang="ja-TH" sz="2800" dirty="0" err="1"/>
              <a:t>streamlit</a:t>
            </a:r>
            <a:endParaRPr kumimoji="1" lang="th-TH" altLang="ja-TH" sz="3200" dirty="0"/>
          </a:p>
        </p:txBody>
      </p:sp>
    </p:spTree>
    <p:extLst>
      <p:ext uri="{BB962C8B-B14F-4D97-AF65-F5344CB8AC3E}">
        <p14:creationId xmlns:p14="http://schemas.microsoft.com/office/powerpoint/2010/main" val="189988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43E1D3-8848-9FD0-E8D5-10598EB4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TH" dirty="0" err="1"/>
              <a:t>Streamlit</a:t>
            </a:r>
            <a:endParaRPr kumimoji="1" lang="en-US" altLang="ja-TH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ACEDFB-8DC7-68CC-DDE1-718A49148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97892" cy="5120640"/>
          </a:xfrm>
        </p:spPr>
        <p:txBody>
          <a:bodyPr anchor="t">
            <a:normAutofit/>
          </a:bodyPr>
          <a:lstStyle/>
          <a:p>
            <a:r>
              <a:rPr kumimoji="1" lang="en-US" altLang="ja-TH" sz="2400" dirty="0">
                <a:solidFill>
                  <a:schemeClr val="tx1"/>
                </a:solidFill>
              </a:rPr>
              <a:t>an open-source Python </a:t>
            </a:r>
          </a:p>
          <a:p>
            <a:r>
              <a:rPr kumimoji="1" lang="en-US" altLang="ja-TH" sz="2400" dirty="0">
                <a:solidFill>
                  <a:schemeClr val="tx1"/>
                </a:solidFill>
              </a:rPr>
              <a:t>easy to create and share web apps for machine learning and data science. </a:t>
            </a:r>
          </a:p>
          <a:p>
            <a:r>
              <a:rPr kumimoji="1" lang="en-US" altLang="ja-TH" sz="2400" dirty="0">
                <a:solidFill>
                  <a:schemeClr val="tx1"/>
                </a:solidFill>
              </a:rPr>
              <a:t>In just a few minutes you can build and deploy data apps.</a:t>
            </a:r>
          </a:p>
          <a:p>
            <a:pPr marL="502920" lvl="1" indent="0">
              <a:buNone/>
            </a:pPr>
            <a:endParaRPr kumimoji="1" lang="en-US" altLang="ja-TH" sz="3200" dirty="0">
              <a:solidFill>
                <a:srgbClr val="00B05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70AA9A-1D75-7625-DDF1-24BA3EC36283}"/>
              </a:ext>
            </a:extLst>
          </p:cNvPr>
          <p:cNvSpPr txBox="1"/>
          <p:nvPr/>
        </p:nvSpPr>
        <p:spPr>
          <a:xfrm>
            <a:off x="4046220" y="5661582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TH" dirty="0">
                <a:hlinkClick r:id="rId2"/>
              </a:rPr>
              <a:t>https://docs.streamlit.io/</a:t>
            </a:r>
            <a:endParaRPr kumimoji="1" lang="en-US" altLang="ja-TH" dirty="0"/>
          </a:p>
          <a:p>
            <a:endParaRPr kumimoji="1" lang="ja-TH" altLang="en-US" dirty="0"/>
          </a:p>
        </p:txBody>
      </p:sp>
    </p:spTree>
    <p:extLst>
      <p:ext uri="{BB962C8B-B14F-4D97-AF65-F5344CB8AC3E}">
        <p14:creationId xmlns:p14="http://schemas.microsoft.com/office/powerpoint/2010/main" val="18112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43E1D3-8848-9FD0-E8D5-10598EB4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TH" dirty="0"/>
              <a:t>Installation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9F7609-0815-73C2-F695-6F300151AC1A}"/>
              </a:ext>
            </a:extLst>
          </p:cNvPr>
          <p:cNvSpPr txBox="1"/>
          <p:nvPr/>
        </p:nvSpPr>
        <p:spPr>
          <a:xfrm>
            <a:off x="4600788" y="1448645"/>
            <a:ext cx="50634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TH" sz="3600" dirty="0"/>
              <a:t>pip install </a:t>
            </a:r>
            <a:r>
              <a:rPr kumimoji="1" lang="en-US" altLang="ja-TH" sz="3600" dirty="0" err="1"/>
              <a:t>streamlit</a:t>
            </a:r>
            <a:endParaRPr kumimoji="1" lang="ja-TH" altLang="en-US" sz="3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AD08DE7-C429-76BA-9F5F-A2A1AE53CF3D}"/>
              </a:ext>
            </a:extLst>
          </p:cNvPr>
          <p:cNvSpPr txBox="1"/>
          <p:nvPr/>
        </p:nvSpPr>
        <p:spPr>
          <a:xfrm>
            <a:off x="4600788" y="3101262"/>
            <a:ext cx="506349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TH" sz="3600" dirty="0"/>
              <a:t>Test with </a:t>
            </a:r>
          </a:p>
          <a:p>
            <a:r>
              <a:rPr kumimoji="1" lang="en-US" altLang="ja-TH" sz="3600" dirty="0"/>
              <a:t>- </a:t>
            </a:r>
            <a:r>
              <a:rPr kumimoji="1" lang="en-US" altLang="ja-TH" sz="3600" dirty="0" err="1"/>
              <a:t>streamlit</a:t>
            </a:r>
            <a:r>
              <a:rPr kumimoji="1" lang="en-US" altLang="ja-TH" sz="3600" dirty="0"/>
              <a:t> hello</a:t>
            </a:r>
            <a:endParaRPr kumimoji="1" lang="ja-TH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23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F7BB27-7C97-9A6A-BEFE-3FD54873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TH" dirty="0"/>
              <a:t>Create easy apps</a:t>
            </a:r>
            <a:endParaRPr kumimoji="1" lang="ja-TH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FC4EAA-51A9-585C-AE02-35C88102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770382"/>
          </a:xfrm>
        </p:spPr>
        <p:txBody>
          <a:bodyPr anchor="t">
            <a:normAutofit/>
          </a:bodyPr>
          <a:lstStyle/>
          <a:p>
            <a:r>
              <a:rPr kumimoji="1" lang="en-US" altLang="ja-TH" sz="2800" dirty="0"/>
              <a:t>Create file </a:t>
            </a:r>
            <a:r>
              <a:rPr kumimoji="1" lang="en-US" altLang="ja-TH" sz="2800" dirty="0" err="1"/>
              <a:t>app.py</a:t>
            </a:r>
            <a:endParaRPr kumimoji="1" lang="ja-TH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289235B-9009-0509-6220-BE204929EC1D}"/>
              </a:ext>
            </a:extLst>
          </p:cNvPr>
          <p:cNvSpPr txBox="1"/>
          <p:nvPr/>
        </p:nvSpPr>
        <p:spPr>
          <a:xfrm>
            <a:off x="5223510" y="1634490"/>
            <a:ext cx="416973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TH" sz="3200" i="0" dirty="0">
                <a:solidFill>
                  <a:srgbClr val="F92672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Import</a:t>
            </a:r>
            <a:r>
              <a:rPr lang="en-US" altLang="ja-TH" sz="3200" dirty="0"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  <a:r>
              <a:rPr lang="en-US" altLang="ja-TH" sz="3200" dirty="0" err="1">
                <a:latin typeface="HGPGothicE" panose="020B0900000000000000" pitchFamily="34" charset="-128"/>
                <a:ea typeface="HGPGothicE" panose="020B0900000000000000" pitchFamily="34" charset="-128"/>
              </a:rPr>
              <a:t>streamlit</a:t>
            </a:r>
            <a:r>
              <a:rPr lang="en-US" altLang="ja-TH" sz="3200" dirty="0"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  <a:r>
              <a:rPr lang="en-US" altLang="ja-TH" sz="3200" i="0" dirty="0">
                <a:solidFill>
                  <a:srgbClr val="F92672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as</a:t>
            </a:r>
            <a:r>
              <a:rPr lang="en-US" altLang="ja-TH" sz="3200" dirty="0"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  <a:r>
              <a:rPr lang="en-US" altLang="ja-TH" sz="3200" dirty="0" err="1">
                <a:latin typeface="HGPGothicE" panose="020B0900000000000000" pitchFamily="34" charset="-128"/>
                <a:ea typeface="HGPGothicE" panose="020B0900000000000000" pitchFamily="34" charset="-128"/>
              </a:rPr>
              <a:t>st</a:t>
            </a:r>
            <a:r>
              <a:rPr lang="en-US" altLang="ja-TH" sz="3200" dirty="0"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</a:p>
          <a:p>
            <a:endParaRPr lang="en-US" altLang="ja-TH" sz="3200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sz="3200" dirty="0" err="1">
                <a:latin typeface="HGPGothicE" panose="020B0900000000000000" pitchFamily="34" charset="-128"/>
                <a:ea typeface="HGPGothicE" panose="020B0900000000000000" pitchFamily="34" charset="-128"/>
              </a:rPr>
              <a:t>st.title</a:t>
            </a:r>
            <a:r>
              <a:rPr lang="en-US" altLang="ja-TH" sz="3200" i="0" dirty="0">
                <a:solidFill>
                  <a:srgbClr val="00B05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("hello”)</a:t>
            </a:r>
          </a:p>
          <a:p>
            <a:endParaRPr kumimoji="1" lang="ja-TH" altLang="en-US" sz="3200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37B298A4-EAB4-5A92-702A-167A69D9F180}"/>
              </a:ext>
            </a:extLst>
          </p:cNvPr>
          <p:cNvSpPr txBox="1">
            <a:spLocks/>
          </p:cNvSpPr>
          <p:nvPr/>
        </p:nvSpPr>
        <p:spPr>
          <a:xfrm>
            <a:off x="4124538" y="3696593"/>
            <a:ext cx="7315200" cy="7703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TH" sz="2800" dirty="0"/>
              <a:t>Run program </a:t>
            </a:r>
          </a:p>
          <a:p>
            <a:pPr marL="0" indent="0">
              <a:buNone/>
            </a:pPr>
            <a:r>
              <a:rPr kumimoji="1" lang="en-US" altLang="ja-TH" sz="2800" dirty="0"/>
              <a:t>	</a:t>
            </a:r>
            <a:r>
              <a:rPr kumimoji="1" lang="en-US" altLang="ja-TH" sz="3300" dirty="0" err="1">
                <a:latin typeface="HGPGothicE" panose="020B0900000000000000" pitchFamily="34" charset="-128"/>
                <a:ea typeface="HGPGothicE" panose="020B0900000000000000" pitchFamily="34" charset="-128"/>
              </a:rPr>
              <a:t>streamlit</a:t>
            </a:r>
            <a:r>
              <a:rPr kumimoji="1" lang="en-US" altLang="ja-TH" sz="3300" dirty="0">
                <a:latin typeface="HGPGothicE" panose="020B0900000000000000" pitchFamily="34" charset="-128"/>
                <a:ea typeface="HGPGothicE" panose="020B0900000000000000" pitchFamily="34" charset="-128"/>
              </a:rPr>
              <a:t> run </a:t>
            </a:r>
            <a:r>
              <a:rPr kumimoji="1" lang="en-US" altLang="ja-TH" sz="3300" dirty="0" err="1">
                <a:latin typeface="HGPGothicE" panose="020B0900000000000000" pitchFamily="34" charset="-128"/>
                <a:ea typeface="HGPGothicE" panose="020B0900000000000000" pitchFamily="34" charset="-128"/>
              </a:rPr>
              <a:t>app.py</a:t>
            </a:r>
            <a:endParaRPr kumimoji="1" lang="ja-TH" altLang="en-US" sz="2800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959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0B81A-AAAB-8F2A-00AD-AED9D9E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TH" dirty="0"/>
              <a:t>Some components</a:t>
            </a:r>
            <a:endParaRPr kumimoji="1" lang="ja-TH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AA4D6F-61C1-3AB9-A8ED-574C11BB6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l" fontAlgn="base"/>
            <a:r>
              <a:rPr lang="en-US" altLang="ja-TH" sz="2800" b="0" i="0" dirty="0">
                <a:solidFill>
                  <a:srgbClr val="4D4D4D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title</a:t>
            </a:r>
            <a:r>
              <a:rPr lang="ja-TH" altLang="en-US" sz="2800" b="0" i="0" dirty="0">
                <a:solidFill>
                  <a:srgbClr val="4D4D4D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、</a:t>
            </a:r>
            <a:r>
              <a:rPr lang="en-US" altLang="ja-TH" sz="2800" b="0" i="0" dirty="0">
                <a:solidFill>
                  <a:srgbClr val="4D4D4D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write</a:t>
            </a:r>
            <a:r>
              <a:rPr lang="ja-TH" altLang="en-US" sz="2800" b="0" i="0" dirty="0">
                <a:solidFill>
                  <a:srgbClr val="4D4D4D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、</a:t>
            </a:r>
            <a:r>
              <a:rPr lang="en-US" altLang="ja-TH" sz="2800" b="0" i="0" dirty="0">
                <a:solidFill>
                  <a:srgbClr val="4D4D4D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markdown</a:t>
            </a:r>
          </a:p>
          <a:p>
            <a:endParaRPr kumimoji="1" lang="en-US" altLang="ja-TH" sz="2800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B43FD2-D53E-9D50-A9D3-C64228128704}"/>
              </a:ext>
            </a:extLst>
          </p:cNvPr>
          <p:cNvSpPr txBox="1"/>
          <p:nvPr/>
        </p:nvSpPr>
        <p:spPr>
          <a:xfrm>
            <a:off x="4366260" y="1988820"/>
            <a:ext cx="36118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TH" sz="2400" i="0" dirty="0">
                <a:solidFill>
                  <a:srgbClr val="F92672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import</a:t>
            </a:r>
            <a:r>
              <a:rPr lang="en-US" altLang="ja-TH" sz="2400" dirty="0"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  <a:r>
              <a:rPr lang="en-US" altLang="ja-TH" sz="2400" dirty="0" err="1">
                <a:latin typeface="HGPGothicE" panose="020B0900000000000000" pitchFamily="34" charset="-128"/>
                <a:ea typeface="HGPGothicE" panose="020B0900000000000000" pitchFamily="34" charset="-128"/>
              </a:rPr>
              <a:t>streamlit</a:t>
            </a:r>
            <a:r>
              <a:rPr lang="en-US" altLang="ja-TH" sz="2400" dirty="0"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  <a:r>
              <a:rPr lang="en-US" altLang="ja-TH" sz="2400" i="0" dirty="0">
                <a:solidFill>
                  <a:srgbClr val="F92672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as</a:t>
            </a:r>
            <a:r>
              <a:rPr lang="en-US" altLang="ja-TH" sz="2400" dirty="0"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  <a:r>
              <a:rPr lang="en-US" altLang="ja-TH" sz="2400" dirty="0" err="1">
                <a:latin typeface="HGPGothicE" panose="020B0900000000000000" pitchFamily="34" charset="-128"/>
                <a:ea typeface="HGPGothicE" panose="020B0900000000000000" pitchFamily="34" charset="-128"/>
              </a:rPr>
              <a:t>st</a:t>
            </a:r>
            <a:r>
              <a:rPr lang="en-US" altLang="ja-TH" sz="2400" dirty="0"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</a:p>
          <a:p>
            <a:endParaRPr lang="en-US" altLang="ja-TH" sz="2400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r>
              <a:rPr lang="en-US" altLang="ja-TH" sz="2400" dirty="0" err="1">
                <a:latin typeface="HGPGothicE" panose="020B0900000000000000" pitchFamily="34" charset="-128"/>
                <a:ea typeface="HGPGothicE" panose="020B0900000000000000" pitchFamily="34" charset="-128"/>
              </a:rPr>
              <a:t>st.title</a:t>
            </a:r>
            <a:r>
              <a:rPr lang="en-US" altLang="ja-TH" sz="2400" i="0" dirty="0">
                <a:solidFill>
                  <a:srgbClr val="00B05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("title")</a:t>
            </a:r>
            <a:r>
              <a:rPr lang="en-US" altLang="ja-TH" sz="2400" dirty="0">
                <a:solidFill>
                  <a:srgbClr val="00B05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</a:p>
          <a:p>
            <a:r>
              <a:rPr lang="en-US" altLang="ja-TH" sz="2400" dirty="0" err="1">
                <a:latin typeface="HGPGothicE" panose="020B0900000000000000" pitchFamily="34" charset="-128"/>
                <a:ea typeface="HGPGothicE" panose="020B0900000000000000" pitchFamily="34" charset="-128"/>
              </a:rPr>
              <a:t>st.write</a:t>
            </a:r>
            <a:r>
              <a:rPr lang="en-US" altLang="ja-TH" sz="2400" i="0" dirty="0">
                <a:solidFill>
                  <a:srgbClr val="00B05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("write")</a:t>
            </a:r>
            <a:r>
              <a:rPr lang="en-US" altLang="ja-TH" sz="2400" dirty="0">
                <a:solidFill>
                  <a:srgbClr val="00B05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</a:p>
          <a:p>
            <a:r>
              <a:rPr lang="en-US" altLang="ja-TH" sz="2400" dirty="0" err="1">
                <a:latin typeface="HGPGothicE" panose="020B0900000000000000" pitchFamily="34" charset="-128"/>
                <a:ea typeface="HGPGothicE" panose="020B0900000000000000" pitchFamily="34" charset="-128"/>
              </a:rPr>
              <a:t>st.markdown</a:t>
            </a:r>
            <a:r>
              <a:rPr lang="en-US" altLang="ja-TH" sz="2400" i="0" dirty="0">
                <a:solidFill>
                  <a:srgbClr val="00B05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("# Head1")</a:t>
            </a:r>
            <a:r>
              <a:rPr lang="en-US" altLang="ja-TH" sz="2400" dirty="0">
                <a:solidFill>
                  <a:srgbClr val="00B05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</a:p>
          <a:p>
            <a:r>
              <a:rPr lang="en-US" altLang="ja-TH" sz="2400" dirty="0" err="1">
                <a:latin typeface="HGPGothicE" panose="020B0900000000000000" pitchFamily="34" charset="-128"/>
                <a:ea typeface="HGPGothicE" panose="020B0900000000000000" pitchFamily="34" charset="-128"/>
              </a:rPr>
              <a:t>st.markdown</a:t>
            </a:r>
            <a:r>
              <a:rPr lang="en-US" altLang="ja-TH" sz="2400" i="0" dirty="0">
                <a:solidFill>
                  <a:srgbClr val="00B050"/>
                </a:solidFill>
                <a:effectLst/>
                <a:latin typeface="HGPGothicE" panose="020B0900000000000000" pitchFamily="34" charset="-128"/>
                <a:ea typeface="HGPGothicE" panose="020B0900000000000000" pitchFamily="34" charset="-128"/>
              </a:rPr>
              <a:t>("## Head2")</a:t>
            </a:r>
            <a:endParaRPr kumimoji="1" lang="ja-TH" altLang="en-US" sz="2400" dirty="0">
              <a:solidFill>
                <a:srgbClr val="00B050"/>
              </a:solidFill>
              <a:latin typeface="HGPGothicE" panose="020B0900000000000000" pitchFamily="34" charset="-128"/>
              <a:ea typeface="HGPGothicE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527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0B81A-AAAB-8F2A-00AD-AED9D9E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TH" dirty="0"/>
              <a:t>Some widgets</a:t>
            </a:r>
            <a:endParaRPr kumimoji="1" lang="ja-TH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0CBBF8-53D6-9831-0FE7-6395668CFD82}"/>
              </a:ext>
            </a:extLst>
          </p:cNvPr>
          <p:cNvSpPr txBox="1"/>
          <p:nvPr/>
        </p:nvSpPr>
        <p:spPr>
          <a:xfrm>
            <a:off x="4177878" y="2136338"/>
            <a:ext cx="7229262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TH" i="0" dirty="0">
                <a:solidFill>
                  <a:srgbClr val="F92672"/>
                </a:solidFill>
                <a:effectLst/>
                <a:latin typeface="inherit"/>
              </a:rPr>
              <a:t>import</a:t>
            </a:r>
            <a:r>
              <a:rPr lang="en-US" altLang="ja-TH" dirty="0"/>
              <a:t> </a:t>
            </a:r>
            <a:r>
              <a:rPr lang="en-US" altLang="ja-TH" dirty="0" err="1"/>
              <a:t>streamlit</a:t>
            </a:r>
            <a:r>
              <a:rPr lang="en-US" altLang="ja-TH" dirty="0"/>
              <a:t> </a:t>
            </a:r>
            <a:r>
              <a:rPr lang="en-US" altLang="ja-TH" i="0" dirty="0">
                <a:solidFill>
                  <a:srgbClr val="F92672"/>
                </a:solidFill>
                <a:effectLst/>
                <a:latin typeface="inherit"/>
              </a:rPr>
              <a:t>as</a:t>
            </a:r>
            <a:r>
              <a:rPr lang="en-US" altLang="ja-TH" dirty="0"/>
              <a:t> </a:t>
            </a:r>
            <a:r>
              <a:rPr lang="en-US" altLang="ja-TH" dirty="0" err="1"/>
              <a:t>st</a:t>
            </a:r>
            <a:r>
              <a:rPr lang="en-US" altLang="ja-TH" dirty="0"/>
              <a:t> </a:t>
            </a:r>
          </a:p>
          <a:p>
            <a:endParaRPr lang="en-US" altLang="ja-TH" dirty="0"/>
          </a:p>
          <a:p>
            <a:r>
              <a:rPr lang="en-US" altLang="ja-TH" dirty="0" err="1"/>
              <a:t>st</a:t>
            </a:r>
            <a:r>
              <a:rPr lang="en-US" altLang="ja-TH" i="0" dirty="0" err="1">
                <a:effectLst/>
                <a:latin typeface="inherit"/>
              </a:rPr>
              <a:t>.</a:t>
            </a:r>
            <a:r>
              <a:rPr lang="en-US" altLang="ja-TH" dirty="0" err="1"/>
              <a:t>checkbox</a:t>
            </a:r>
            <a:r>
              <a:rPr lang="en-US" altLang="ja-TH" i="0" dirty="0">
                <a:solidFill>
                  <a:srgbClr val="00B050"/>
                </a:solidFill>
                <a:effectLst/>
                <a:latin typeface="inherit"/>
              </a:rPr>
              <a:t>(”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checkbox")</a:t>
            </a:r>
            <a:endParaRPr lang="en-US" altLang="ja-JP" dirty="0"/>
          </a:p>
          <a:p>
            <a:r>
              <a:rPr lang="en-US" altLang="ja-TH" dirty="0" err="1"/>
              <a:t>st</a:t>
            </a:r>
            <a:r>
              <a:rPr lang="en-US" altLang="ja-TH" i="0" dirty="0" err="1">
                <a:effectLst/>
                <a:latin typeface="inherit"/>
              </a:rPr>
              <a:t>.</a:t>
            </a:r>
            <a:r>
              <a:rPr lang="en-US" altLang="ja-TH" dirty="0" err="1"/>
              <a:t>button</a:t>
            </a:r>
            <a:r>
              <a:rPr lang="en-US" altLang="ja-TH" i="0" dirty="0">
                <a:solidFill>
                  <a:srgbClr val="00B050"/>
                </a:solidFill>
                <a:effectLst/>
                <a:latin typeface="inherit"/>
              </a:rPr>
              <a:t>(”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button")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endParaRPr lang="en-US" altLang="ja-JP" dirty="0">
              <a:solidFill>
                <a:srgbClr val="A8A897"/>
              </a:solidFill>
              <a:latin typeface="inherit"/>
            </a:endParaRPr>
          </a:p>
          <a:p>
            <a:r>
              <a:rPr lang="en-US" altLang="ja-TH" dirty="0" err="1"/>
              <a:t>st</a:t>
            </a:r>
            <a:r>
              <a:rPr lang="en-US" altLang="ja-TH" i="0" dirty="0" err="1">
                <a:effectLst/>
                <a:latin typeface="inherit"/>
              </a:rPr>
              <a:t>.</a:t>
            </a:r>
            <a:r>
              <a:rPr lang="en-US" altLang="ja-TH" dirty="0" err="1"/>
              <a:t>selectbox</a:t>
            </a:r>
            <a:r>
              <a:rPr lang="en-US" altLang="ja-TH" i="0" dirty="0">
                <a:solidFill>
                  <a:srgbClr val="00B050"/>
                </a:solidFill>
                <a:effectLst/>
                <a:latin typeface="inherit"/>
              </a:rPr>
              <a:t>(”</a:t>
            </a:r>
            <a:r>
              <a:rPr lang="en-US" altLang="ja-JP" i="0" dirty="0" err="1">
                <a:solidFill>
                  <a:srgbClr val="00B050"/>
                </a:solidFill>
                <a:effectLst/>
                <a:latin typeface="inherit"/>
              </a:rPr>
              <a:t>menulist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",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(”choice 1",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”</a:t>
            </a:r>
            <a:r>
              <a:rPr lang="en-US" altLang="ja-JP" dirty="0">
                <a:solidFill>
                  <a:srgbClr val="00B050"/>
                </a:solidFill>
                <a:latin typeface="inherit"/>
              </a:rPr>
              <a:t>choice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2",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”</a:t>
            </a:r>
            <a:r>
              <a:rPr lang="en-US" altLang="ja-JP" dirty="0">
                <a:solidFill>
                  <a:srgbClr val="00B050"/>
                </a:solidFill>
                <a:latin typeface="inherit"/>
              </a:rPr>
              <a:t>choice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3"))</a:t>
            </a:r>
            <a:endParaRPr lang="en-US" altLang="ja-JP" dirty="0"/>
          </a:p>
          <a:p>
            <a:r>
              <a:rPr lang="en-US" altLang="ja-TH" dirty="0" err="1"/>
              <a:t>st</a:t>
            </a:r>
            <a:r>
              <a:rPr lang="en-US" altLang="ja-TH" i="0" dirty="0" err="1">
                <a:effectLst/>
                <a:latin typeface="inherit"/>
              </a:rPr>
              <a:t>.</a:t>
            </a:r>
            <a:r>
              <a:rPr lang="en-US" altLang="ja-TH" dirty="0" err="1"/>
              <a:t>multiselect</a:t>
            </a:r>
            <a:r>
              <a:rPr lang="en-US" altLang="ja-TH" i="0" dirty="0">
                <a:solidFill>
                  <a:srgbClr val="00B050"/>
                </a:solidFill>
                <a:effectLst/>
                <a:latin typeface="inherit"/>
              </a:rPr>
              <a:t>(”</a:t>
            </a:r>
            <a:r>
              <a:rPr lang="en-US" altLang="ja-JP" i="0" dirty="0" err="1">
                <a:solidFill>
                  <a:srgbClr val="00B050"/>
                </a:solidFill>
                <a:effectLst/>
                <a:latin typeface="inherit"/>
              </a:rPr>
              <a:t>menulist</a:t>
            </a:r>
            <a:r>
              <a:rPr lang="ja-JP" altLang="en-US" i="0">
                <a:solidFill>
                  <a:srgbClr val="00B050"/>
                </a:solidFill>
                <a:effectLst/>
                <a:latin typeface="inherit"/>
              </a:rPr>
              <a:t>（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multiple</a:t>
            </a:r>
            <a:r>
              <a:rPr lang="ja-JP" altLang="en-US" i="0">
                <a:solidFill>
                  <a:srgbClr val="00B050"/>
                </a:solidFill>
                <a:effectLst/>
                <a:latin typeface="inherit"/>
              </a:rPr>
              <a:t>）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",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(”choice 1",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”</a:t>
            </a:r>
            <a:r>
              <a:rPr lang="en-US" altLang="ja-JP" dirty="0">
                <a:solidFill>
                  <a:srgbClr val="00B050"/>
                </a:solidFill>
                <a:latin typeface="inherit"/>
              </a:rPr>
              <a:t>choice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2",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”</a:t>
            </a:r>
            <a:r>
              <a:rPr lang="en-US" altLang="ja-JP" dirty="0">
                <a:solidFill>
                  <a:srgbClr val="00B050"/>
                </a:solidFill>
                <a:latin typeface="inherit"/>
              </a:rPr>
              <a:t>choice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3")) </a:t>
            </a:r>
            <a:r>
              <a:rPr lang="en-US" altLang="ja-TH" dirty="0" err="1"/>
              <a:t>st</a:t>
            </a:r>
            <a:r>
              <a:rPr lang="en-US" altLang="ja-TH" i="0" dirty="0" err="1">
                <a:effectLst/>
                <a:latin typeface="inherit"/>
              </a:rPr>
              <a:t>.</a:t>
            </a:r>
            <a:r>
              <a:rPr lang="en-US" altLang="ja-TH" dirty="0" err="1"/>
              <a:t>radio</a:t>
            </a:r>
            <a:r>
              <a:rPr lang="en-US" altLang="ja-TH" i="0" dirty="0">
                <a:solidFill>
                  <a:srgbClr val="00B050"/>
                </a:solidFill>
                <a:effectLst/>
                <a:latin typeface="inherit"/>
              </a:rPr>
              <a:t>(”</a:t>
            </a:r>
            <a:r>
              <a:rPr lang="en-US" altLang="ja-TH" dirty="0">
                <a:solidFill>
                  <a:srgbClr val="00B050"/>
                </a:solidFill>
                <a:latin typeface="inherit"/>
              </a:rPr>
              <a:t>radio button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",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(”choice 1",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”</a:t>
            </a:r>
            <a:r>
              <a:rPr lang="en-US" altLang="ja-JP" dirty="0">
                <a:solidFill>
                  <a:srgbClr val="00B050"/>
                </a:solidFill>
                <a:latin typeface="inherit"/>
              </a:rPr>
              <a:t>choice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2",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”</a:t>
            </a:r>
            <a:r>
              <a:rPr lang="en-US" altLang="ja-JP" dirty="0">
                <a:solidFill>
                  <a:srgbClr val="00B050"/>
                </a:solidFill>
                <a:latin typeface="inherit"/>
              </a:rPr>
              <a:t>choice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3"))</a:t>
            </a:r>
            <a:endParaRPr lang="en-US" altLang="ja-JP" dirty="0"/>
          </a:p>
          <a:p>
            <a:r>
              <a:rPr lang="en-US" altLang="ja-TH" dirty="0" err="1"/>
              <a:t>st</a:t>
            </a:r>
            <a:r>
              <a:rPr lang="en-US" altLang="ja-TH" i="0" dirty="0" err="1">
                <a:effectLst/>
                <a:latin typeface="inherit"/>
              </a:rPr>
              <a:t>.</a:t>
            </a:r>
            <a:r>
              <a:rPr lang="en-US" altLang="ja-TH" dirty="0" err="1"/>
              <a:t>text_input</a:t>
            </a:r>
            <a:r>
              <a:rPr lang="en-US" altLang="ja-TH" i="0" dirty="0">
                <a:solidFill>
                  <a:srgbClr val="00B050"/>
                </a:solidFill>
                <a:effectLst/>
                <a:latin typeface="inherit"/>
              </a:rPr>
              <a:t>(”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text")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endParaRPr lang="en-US" altLang="ja-JP" dirty="0"/>
          </a:p>
          <a:p>
            <a:r>
              <a:rPr lang="en-US" altLang="ja-TH" dirty="0" err="1"/>
              <a:t>st</a:t>
            </a:r>
            <a:r>
              <a:rPr lang="en-US" altLang="ja-TH" i="0" dirty="0" err="1">
                <a:effectLst/>
                <a:latin typeface="inherit"/>
              </a:rPr>
              <a:t>.</a:t>
            </a:r>
            <a:r>
              <a:rPr lang="en-US" altLang="ja-TH" dirty="0" err="1"/>
              <a:t>text_area</a:t>
            </a:r>
            <a:r>
              <a:rPr lang="en-US" altLang="ja-TH" i="0" dirty="0">
                <a:solidFill>
                  <a:srgbClr val="00B050"/>
                </a:solidFill>
                <a:effectLst/>
                <a:latin typeface="inherit"/>
              </a:rPr>
              <a:t>(”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text area")</a:t>
            </a:r>
            <a:endParaRPr kumimoji="1" lang="ja-TH" altLang="en-US" dirty="0"/>
          </a:p>
        </p:txBody>
      </p:sp>
    </p:spTree>
    <p:extLst>
      <p:ext uri="{BB962C8B-B14F-4D97-AF65-F5344CB8AC3E}">
        <p14:creationId xmlns:p14="http://schemas.microsoft.com/office/powerpoint/2010/main" val="12176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0B81A-AAAB-8F2A-00AD-AED9D9E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TH" dirty="0"/>
              <a:t>Some widgets</a:t>
            </a:r>
            <a:endParaRPr kumimoji="1" lang="ja-TH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0CBBF8-53D6-9831-0FE7-6395668CFD82}"/>
              </a:ext>
            </a:extLst>
          </p:cNvPr>
          <p:cNvSpPr txBox="1"/>
          <p:nvPr/>
        </p:nvSpPr>
        <p:spPr>
          <a:xfrm>
            <a:off x="3554730" y="2136338"/>
            <a:ext cx="785241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TH" i="0" dirty="0">
                <a:solidFill>
                  <a:srgbClr val="F92672"/>
                </a:solidFill>
                <a:effectLst/>
                <a:latin typeface="inherit"/>
              </a:rPr>
              <a:t>import</a:t>
            </a:r>
            <a:r>
              <a:rPr lang="en-US" altLang="ja-TH" dirty="0"/>
              <a:t> </a:t>
            </a:r>
            <a:r>
              <a:rPr lang="en-US" altLang="ja-TH" dirty="0" err="1"/>
              <a:t>streamlit</a:t>
            </a:r>
            <a:r>
              <a:rPr lang="en-US" altLang="ja-TH" dirty="0"/>
              <a:t> </a:t>
            </a:r>
            <a:r>
              <a:rPr lang="en-US" altLang="ja-TH" i="0" dirty="0">
                <a:solidFill>
                  <a:srgbClr val="F92672"/>
                </a:solidFill>
                <a:effectLst/>
                <a:latin typeface="inherit"/>
              </a:rPr>
              <a:t>as</a:t>
            </a:r>
            <a:r>
              <a:rPr lang="en-US" altLang="ja-TH" dirty="0"/>
              <a:t> </a:t>
            </a:r>
            <a:r>
              <a:rPr lang="en-US" altLang="ja-TH" dirty="0" err="1"/>
              <a:t>st</a:t>
            </a:r>
            <a:r>
              <a:rPr lang="en-US" altLang="ja-TH" dirty="0"/>
              <a:t> </a:t>
            </a:r>
          </a:p>
          <a:p>
            <a:endParaRPr lang="en-US" altLang="ja-TH" dirty="0"/>
          </a:p>
          <a:p>
            <a:r>
              <a:rPr lang="en-US" altLang="ja-TH" dirty="0"/>
              <a:t>check = </a:t>
            </a:r>
            <a:r>
              <a:rPr lang="en-US" altLang="ja-TH" dirty="0" err="1"/>
              <a:t>st</a:t>
            </a:r>
            <a:r>
              <a:rPr lang="en-US" altLang="ja-TH" i="0" dirty="0" err="1">
                <a:effectLst/>
                <a:latin typeface="inherit"/>
              </a:rPr>
              <a:t>.</a:t>
            </a:r>
            <a:r>
              <a:rPr lang="en-US" altLang="ja-TH" dirty="0" err="1"/>
              <a:t>checkbox</a:t>
            </a:r>
            <a:r>
              <a:rPr lang="en-US" altLang="ja-TH" i="0" dirty="0">
                <a:solidFill>
                  <a:srgbClr val="00B050"/>
                </a:solidFill>
                <a:effectLst/>
                <a:latin typeface="inherit"/>
              </a:rPr>
              <a:t>(</a:t>
            </a:r>
            <a:r>
              <a:rPr lang="en-US" altLang="ja-TH" dirty="0">
                <a:solidFill>
                  <a:srgbClr val="00B050"/>
                </a:solidFill>
                <a:latin typeface="inherit"/>
              </a:rPr>
              <a:t>”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checkbox")</a:t>
            </a:r>
            <a:endParaRPr lang="en-US" altLang="ja-JP" dirty="0"/>
          </a:p>
          <a:p>
            <a:endParaRPr lang="en-US" altLang="ja-TH" dirty="0"/>
          </a:p>
          <a:p>
            <a:r>
              <a:rPr lang="en-US" altLang="ja-TH" dirty="0"/>
              <a:t>if check :</a:t>
            </a:r>
          </a:p>
          <a:p>
            <a:r>
              <a:rPr lang="en-US" altLang="ja-TH" dirty="0"/>
              <a:t>	</a:t>
            </a:r>
            <a:r>
              <a:rPr lang="en-US" altLang="ja-TH" dirty="0" err="1"/>
              <a:t>st</a:t>
            </a:r>
            <a:r>
              <a:rPr lang="en-US" altLang="ja-TH" i="0" dirty="0" err="1">
                <a:effectLst/>
                <a:latin typeface="inherit"/>
              </a:rPr>
              <a:t>.</a:t>
            </a:r>
            <a:r>
              <a:rPr lang="en-US" altLang="ja-TH" dirty="0" err="1"/>
              <a:t>button</a:t>
            </a:r>
            <a:r>
              <a:rPr lang="en-US" altLang="ja-TH" i="0" dirty="0">
                <a:solidFill>
                  <a:srgbClr val="00B050"/>
                </a:solidFill>
                <a:effectLst/>
                <a:latin typeface="inherit"/>
              </a:rPr>
              <a:t>(”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button")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endParaRPr lang="en-US" altLang="ja-JP" dirty="0">
              <a:solidFill>
                <a:srgbClr val="A8A897"/>
              </a:solidFill>
              <a:latin typeface="inherit"/>
            </a:endParaRPr>
          </a:p>
          <a:p>
            <a:r>
              <a:rPr lang="en-US" altLang="ja-TH" dirty="0"/>
              <a:t>	</a:t>
            </a:r>
            <a:r>
              <a:rPr lang="en-US" altLang="ja-TH" dirty="0" err="1"/>
              <a:t>st</a:t>
            </a:r>
            <a:r>
              <a:rPr lang="en-US" altLang="ja-TH" i="0" dirty="0" err="1">
                <a:effectLst/>
                <a:latin typeface="inherit"/>
              </a:rPr>
              <a:t>.</a:t>
            </a:r>
            <a:r>
              <a:rPr lang="en-US" altLang="ja-TH" dirty="0" err="1"/>
              <a:t>selectbox</a:t>
            </a:r>
            <a:r>
              <a:rPr lang="en-US" altLang="ja-TH" i="0" dirty="0">
                <a:solidFill>
                  <a:srgbClr val="00B050"/>
                </a:solidFill>
                <a:effectLst/>
                <a:latin typeface="inherit"/>
              </a:rPr>
              <a:t>(”</a:t>
            </a:r>
            <a:r>
              <a:rPr lang="en-US" altLang="ja-JP" i="0" dirty="0" err="1">
                <a:solidFill>
                  <a:srgbClr val="00B050"/>
                </a:solidFill>
                <a:effectLst/>
                <a:latin typeface="inherit"/>
              </a:rPr>
              <a:t>menulist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",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(”choice 1",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”</a:t>
            </a:r>
            <a:r>
              <a:rPr lang="en-US" altLang="ja-JP" dirty="0">
                <a:solidFill>
                  <a:srgbClr val="00B050"/>
                </a:solidFill>
                <a:latin typeface="inherit"/>
              </a:rPr>
              <a:t>choice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2",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”</a:t>
            </a:r>
            <a:r>
              <a:rPr lang="en-US" altLang="ja-JP" dirty="0">
                <a:solidFill>
                  <a:srgbClr val="00B050"/>
                </a:solidFill>
                <a:latin typeface="inherit"/>
              </a:rPr>
              <a:t>choice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3"))</a:t>
            </a:r>
            <a:endParaRPr lang="en-US" altLang="ja-JP" dirty="0"/>
          </a:p>
          <a:p>
            <a:r>
              <a:rPr lang="en-US" altLang="ja-TH" dirty="0"/>
              <a:t>	</a:t>
            </a:r>
            <a:r>
              <a:rPr lang="en-US" altLang="ja-TH" dirty="0" err="1"/>
              <a:t>st</a:t>
            </a:r>
            <a:r>
              <a:rPr lang="en-US" altLang="ja-TH" i="0" dirty="0" err="1">
                <a:effectLst/>
                <a:latin typeface="inherit"/>
              </a:rPr>
              <a:t>.</a:t>
            </a:r>
            <a:r>
              <a:rPr lang="en-US" altLang="ja-TH" dirty="0" err="1"/>
              <a:t>multiselect</a:t>
            </a:r>
            <a:r>
              <a:rPr lang="en-US" altLang="ja-TH" i="0" dirty="0">
                <a:solidFill>
                  <a:srgbClr val="00B050"/>
                </a:solidFill>
                <a:effectLst/>
                <a:latin typeface="inherit"/>
              </a:rPr>
              <a:t>(”</a:t>
            </a:r>
            <a:r>
              <a:rPr lang="en-US" altLang="ja-JP" i="0" dirty="0" err="1">
                <a:solidFill>
                  <a:srgbClr val="00B050"/>
                </a:solidFill>
                <a:effectLst/>
                <a:latin typeface="inherit"/>
              </a:rPr>
              <a:t>menulist</a:t>
            </a:r>
            <a:r>
              <a:rPr lang="ja-JP" altLang="en-US" i="0">
                <a:solidFill>
                  <a:srgbClr val="00B050"/>
                </a:solidFill>
                <a:effectLst/>
                <a:latin typeface="inherit"/>
              </a:rPr>
              <a:t>（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multiple</a:t>
            </a:r>
            <a:r>
              <a:rPr lang="ja-JP" altLang="en-US" i="0">
                <a:solidFill>
                  <a:srgbClr val="00B050"/>
                </a:solidFill>
                <a:effectLst/>
                <a:latin typeface="inherit"/>
              </a:rPr>
              <a:t>）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",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(”choice 1",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”</a:t>
            </a:r>
            <a:r>
              <a:rPr lang="en-US" altLang="ja-JP" dirty="0">
                <a:solidFill>
                  <a:srgbClr val="00B050"/>
                </a:solidFill>
                <a:latin typeface="inherit"/>
              </a:rPr>
              <a:t>choice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2",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”</a:t>
            </a:r>
            <a:r>
              <a:rPr lang="en-US" altLang="ja-JP" dirty="0">
                <a:solidFill>
                  <a:srgbClr val="00B050"/>
                </a:solidFill>
                <a:latin typeface="inherit"/>
              </a:rPr>
              <a:t>choice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3")) </a:t>
            </a:r>
          </a:p>
          <a:p>
            <a:r>
              <a:rPr lang="en-US" altLang="ja-TH" dirty="0">
                <a:solidFill>
                  <a:srgbClr val="00B050"/>
                </a:solidFill>
                <a:latin typeface="inherit"/>
              </a:rPr>
              <a:t>	</a:t>
            </a:r>
            <a:r>
              <a:rPr lang="en-US" altLang="ja-TH" dirty="0" err="1"/>
              <a:t>st</a:t>
            </a:r>
            <a:r>
              <a:rPr lang="en-US" altLang="ja-TH" i="0" dirty="0" err="1">
                <a:effectLst/>
                <a:latin typeface="inherit"/>
              </a:rPr>
              <a:t>.</a:t>
            </a:r>
            <a:r>
              <a:rPr lang="en-US" altLang="ja-TH" dirty="0" err="1"/>
              <a:t>radio</a:t>
            </a:r>
            <a:r>
              <a:rPr lang="en-US" altLang="ja-TH" i="0" dirty="0">
                <a:solidFill>
                  <a:srgbClr val="00B050"/>
                </a:solidFill>
                <a:effectLst/>
                <a:latin typeface="inherit"/>
              </a:rPr>
              <a:t>(”</a:t>
            </a:r>
            <a:r>
              <a:rPr lang="en-US" altLang="ja-TH" dirty="0">
                <a:solidFill>
                  <a:srgbClr val="00B050"/>
                </a:solidFill>
                <a:latin typeface="inherit"/>
              </a:rPr>
              <a:t>radio button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",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(”choice 1",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”</a:t>
            </a:r>
            <a:r>
              <a:rPr lang="en-US" altLang="ja-JP" dirty="0">
                <a:solidFill>
                  <a:srgbClr val="00B050"/>
                </a:solidFill>
                <a:latin typeface="inherit"/>
              </a:rPr>
              <a:t>choice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2",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”</a:t>
            </a:r>
            <a:r>
              <a:rPr lang="en-US" altLang="ja-JP" dirty="0">
                <a:solidFill>
                  <a:srgbClr val="00B050"/>
                </a:solidFill>
                <a:latin typeface="inherit"/>
              </a:rPr>
              <a:t>choice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3"))</a:t>
            </a:r>
            <a:endParaRPr lang="en-US" altLang="ja-JP" dirty="0"/>
          </a:p>
          <a:p>
            <a:r>
              <a:rPr lang="en-US" altLang="ja-TH" dirty="0"/>
              <a:t>	</a:t>
            </a:r>
            <a:r>
              <a:rPr lang="en-US" altLang="ja-TH" dirty="0" err="1"/>
              <a:t>st</a:t>
            </a:r>
            <a:r>
              <a:rPr lang="en-US" altLang="ja-TH" i="0" dirty="0" err="1">
                <a:effectLst/>
                <a:latin typeface="inherit"/>
              </a:rPr>
              <a:t>.</a:t>
            </a:r>
            <a:r>
              <a:rPr lang="en-US" altLang="ja-TH" dirty="0" err="1"/>
              <a:t>text_input</a:t>
            </a:r>
            <a:r>
              <a:rPr lang="en-US" altLang="ja-TH" i="0" dirty="0">
                <a:solidFill>
                  <a:srgbClr val="00B050"/>
                </a:solidFill>
                <a:effectLst/>
                <a:latin typeface="inherit"/>
              </a:rPr>
              <a:t>(”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text")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endParaRPr lang="en-US" altLang="ja-JP" dirty="0"/>
          </a:p>
          <a:p>
            <a:r>
              <a:rPr lang="en-US" altLang="ja-TH" dirty="0"/>
              <a:t>	</a:t>
            </a:r>
            <a:r>
              <a:rPr lang="en-US" altLang="ja-TH" dirty="0" err="1"/>
              <a:t>st</a:t>
            </a:r>
            <a:r>
              <a:rPr lang="en-US" altLang="ja-TH" i="0" dirty="0" err="1">
                <a:effectLst/>
                <a:latin typeface="inherit"/>
              </a:rPr>
              <a:t>.</a:t>
            </a:r>
            <a:r>
              <a:rPr lang="en-US" altLang="ja-TH" dirty="0" err="1"/>
              <a:t>text_area</a:t>
            </a:r>
            <a:r>
              <a:rPr lang="en-US" altLang="ja-TH" i="0" dirty="0">
                <a:solidFill>
                  <a:srgbClr val="00B050"/>
                </a:solidFill>
                <a:effectLst/>
                <a:latin typeface="inherit"/>
              </a:rPr>
              <a:t>(”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text area")</a:t>
            </a:r>
            <a:endParaRPr kumimoji="1" lang="ja-TH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DF8B3C-968D-C394-CAA2-E705503FF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770382"/>
          </a:xfrm>
        </p:spPr>
        <p:txBody>
          <a:bodyPr anchor="t">
            <a:normAutofit/>
          </a:bodyPr>
          <a:lstStyle/>
          <a:p>
            <a:r>
              <a:rPr kumimoji="1" lang="th-TH" altLang="ja-TH" sz="2800" dirty="0"/>
              <a:t>สามารถใส่เงื่อนไข </a:t>
            </a:r>
            <a:r>
              <a:rPr kumimoji="1" lang="en-US" altLang="ja-TH" sz="2800" dirty="0"/>
              <a:t>if else </a:t>
            </a:r>
            <a:r>
              <a:rPr kumimoji="1" lang="th-TH" altLang="ja-TH" sz="2800" dirty="0"/>
              <a:t>ได้</a:t>
            </a:r>
            <a:endParaRPr kumimoji="1" lang="ja-TH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190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0B81A-AAAB-8F2A-00AD-AED9D9E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TH" dirty="0"/>
              <a:t>Sidebar</a:t>
            </a:r>
            <a:endParaRPr kumimoji="1" lang="ja-TH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560C98-00D9-1BFB-B8A8-68130E1BB8F0}"/>
              </a:ext>
            </a:extLst>
          </p:cNvPr>
          <p:cNvSpPr txBox="1"/>
          <p:nvPr/>
        </p:nvSpPr>
        <p:spPr>
          <a:xfrm>
            <a:off x="3554730" y="2136338"/>
            <a:ext cx="785241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TH" i="0" dirty="0">
                <a:solidFill>
                  <a:srgbClr val="F92672"/>
                </a:solidFill>
                <a:effectLst/>
                <a:latin typeface="inherit"/>
              </a:rPr>
              <a:t>import</a:t>
            </a:r>
            <a:r>
              <a:rPr lang="en-US" altLang="ja-TH" dirty="0"/>
              <a:t> </a:t>
            </a:r>
            <a:r>
              <a:rPr lang="en-US" altLang="ja-TH" dirty="0" err="1"/>
              <a:t>streamlit</a:t>
            </a:r>
            <a:r>
              <a:rPr lang="en-US" altLang="ja-TH" dirty="0"/>
              <a:t> </a:t>
            </a:r>
            <a:r>
              <a:rPr lang="en-US" altLang="ja-TH" i="0" dirty="0">
                <a:solidFill>
                  <a:srgbClr val="F92672"/>
                </a:solidFill>
                <a:effectLst/>
                <a:latin typeface="inherit"/>
              </a:rPr>
              <a:t>as</a:t>
            </a:r>
            <a:r>
              <a:rPr lang="en-US" altLang="ja-TH" dirty="0"/>
              <a:t> </a:t>
            </a:r>
            <a:r>
              <a:rPr lang="en-US" altLang="ja-TH" dirty="0" err="1"/>
              <a:t>st</a:t>
            </a:r>
            <a:r>
              <a:rPr lang="en-US" altLang="ja-TH" dirty="0"/>
              <a:t> </a:t>
            </a:r>
          </a:p>
          <a:p>
            <a:endParaRPr lang="en-US" altLang="ja-TH" dirty="0"/>
          </a:p>
          <a:p>
            <a:r>
              <a:rPr lang="en-US" altLang="ja-TH" dirty="0"/>
              <a:t>check = </a:t>
            </a:r>
            <a:r>
              <a:rPr lang="en-US" altLang="ja-TH" dirty="0" err="1"/>
              <a:t>st</a:t>
            </a:r>
            <a:r>
              <a:rPr lang="en-US" altLang="ja-TH" i="0" dirty="0" err="1">
                <a:effectLst/>
                <a:latin typeface="inherit"/>
              </a:rPr>
              <a:t>.sidebar.</a:t>
            </a:r>
            <a:r>
              <a:rPr lang="en-US" altLang="ja-TH" dirty="0" err="1"/>
              <a:t>checkbox</a:t>
            </a:r>
            <a:r>
              <a:rPr lang="en-US" altLang="ja-TH" i="0" dirty="0">
                <a:solidFill>
                  <a:srgbClr val="00B050"/>
                </a:solidFill>
                <a:effectLst/>
                <a:latin typeface="inherit"/>
              </a:rPr>
              <a:t>(</a:t>
            </a:r>
            <a:r>
              <a:rPr lang="en-US" altLang="ja-TH" dirty="0">
                <a:solidFill>
                  <a:srgbClr val="00B050"/>
                </a:solidFill>
                <a:latin typeface="inherit"/>
              </a:rPr>
              <a:t>”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checkbox")</a:t>
            </a:r>
            <a:endParaRPr lang="en-US" altLang="ja-JP" dirty="0"/>
          </a:p>
          <a:p>
            <a:endParaRPr lang="en-US" altLang="ja-TH" dirty="0"/>
          </a:p>
          <a:p>
            <a:r>
              <a:rPr lang="en-US" altLang="ja-TH" dirty="0"/>
              <a:t>if check :</a:t>
            </a:r>
          </a:p>
          <a:p>
            <a:r>
              <a:rPr lang="en-US" altLang="ja-TH" dirty="0"/>
              <a:t>	</a:t>
            </a:r>
            <a:r>
              <a:rPr lang="en-US" altLang="ja-TH" dirty="0" err="1"/>
              <a:t>st</a:t>
            </a:r>
            <a:r>
              <a:rPr lang="en-US" altLang="ja-TH" i="0" dirty="0" err="1">
                <a:effectLst/>
                <a:latin typeface="inherit"/>
              </a:rPr>
              <a:t>.</a:t>
            </a:r>
            <a:r>
              <a:rPr lang="en-US" altLang="ja-TH" dirty="0" err="1"/>
              <a:t>button</a:t>
            </a:r>
            <a:r>
              <a:rPr lang="en-US" altLang="ja-TH" i="0" dirty="0">
                <a:solidFill>
                  <a:srgbClr val="00B050"/>
                </a:solidFill>
                <a:effectLst/>
                <a:latin typeface="inherit"/>
              </a:rPr>
              <a:t>(”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button")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endParaRPr lang="en-US" altLang="ja-JP" dirty="0">
              <a:solidFill>
                <a:srgbClr val="A8A897"/>
              </a:solidFill>
              <a:latin typeface="inherit"/>
            </a:endParaRPr>
          </a:p>
          <a:p>
            <a:r>
              <a:rPr lang="en-US" altLang="ja-TH" dirty="0"/>
              <a:t>	</a:t>
            </a:r>
            <a:r>
              <a:rPr lang="en-US" altLang="ja-TH" dirty="0" err="1"/>
              <a:t>st</a:t>
            </a:r>
            <a:r>
              <a:rPr lang="en-US" altLang="ja-TH" i="0" dirty="0" err="1">
                <a:effectLst/>
                <a:latin typeface="inherit"/>
              </a:rPr>
              <a:t>.sidebar.</a:t>
            </a:r>
            <a:r>
              <a:rPr lang="en-US" altLang="ja-TH" dirty="0" err="1"/>
              <a:t>selectbox</a:t>
            </a:r>
            <a:r>
              <a:rPr lang="en-US" altLang="ja-TH" i="0" dirty="0">
                <a:solidFill>
                  <a:srgbClr val="00B050"/>
                </a:solidFill>
                <a:effectLst/>
                <a:latin typeface="inherit"/>
              </a:rPr>
              <a:t>(”</a:t>
            </a:r>
            <a:r>
              <a:rPr lang="en-US" altLang="ja-JP" i="0" dirty="0" err="1">
                <a:solidFill>
                  <a:srgbClr val="00B050"/>
                </a:solidFill>
                <a:effectLst/>
                <a:latin typeface="inherit"/>
              </a:rPr>
              <a:t>menulist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",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(”choice 1",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”</a:t>
            </a:r>
            <a:r>
              <a:rPr lang="en-US" altLang="ja-JP" dirty="0">
                <a:solidFill>
                  <a:srgbClr val="00B050"/>
                </a:solidFill>
                <a:latin typeface="inherit"/>
              </a:rPr>
              <a:t>choice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2",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”</a:t>
            </a:r>
            <a:r>
              <a:rPr lang="en-US" altLang="ja-JP" dirty="0">
                <a:solidFill>
                  <a:srgbClr val="00B050"/>
                </a:solidFill>
                <a:latin typeface="inherit"/>
              </a:rPr>
              <a:t>choice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3"))</a:t>
            </a:r>
            <a:endParaRPr lang="en-US" altLang="ja-JP" dirty="0"/>
          </a:p>
          <a:p>
            <a:r>
              <a:rPr lang="en-US" altLang="ja-TH" dirty="0"/>
              <a:t>	</a:t>
            </a:r>
            <a:r>
              <a:rPr lang="en-US" altLang="ja-TH" dirty="0" err="1"/>
              <a:t>st</a:t>
            </a:r>
            <a:r>
              <a:rPr lang="en-US" altLang="ja-TH" i="0" dirty="0" err="1">
                <a:effectLst/>
                <a:latin typeface="inherit"/>
              </a:rPr>
              <a:t>.</a:t>
            </a:r>
            <a:r>
              <a:rPr lang="en-US" altLang="ja-TH" dirty="0" err="1"/>
              <a:t>multiselect</a:t>
            </a:r>
            <a:r>
              <a:rPr lang="en-US" altLang="ja-TH" i="0" dirty="0">
                <a:solidFill>
                  <a:srgbClr val="00B050"/>
                </a:solidFill>
                <a:effectLst/>
                <a:latin typeface="inherit"/>
              </a:rPr>
              <a:t>(”</a:t>
            </a:r>
            <a:r>
              <a:rPr lang="en-US" altLang="ja-JP" i="0" dirty="0" err="1">
                <a:solidFill>
                  <a:srgbClr val="00B050"/>
                </a:solidFill>
                <a:effectLst/>
                <a:latin typeface="inherit"/>
              </a:rPr>
              <a:t>menulist</a:t>
            </a:r>
            <a:r>
              <a:rPr lang="ja-JP" altLang="en-US" i="0">
                <a:solidFill>
                  <a:srgbClr val="00B050"/>
                </a:solidFill>
                <a:effectLst/>
                <a:latin typeface="inherit"/>
              </a:rPr>
              <a:t>（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multiple</a:t>
            </a:r>
            <a:r>
              <a:rPr lang="ja-JP" altLang="en-US" i="0">
                <a:solidFill>
                  <a:srgbClr val="00B050"/>
                </a:solidFill>
                <a:effectLst/>
                <a:latin typeface="inherit"/>
              </a:rPr>
              <a:t>）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",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(”choice 1",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”</a:t>
            </a:r>
            <a:r>
              <a:rPr lang="en-US" altLang="ja-JP" dirty="0">
                <a:solidFill>
                  <a:srgbClr val="00B050"/>
                </a:solidFill>
                <a:latin typeface="inherit"/>
              </a:rPr>
              <a:t>choice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2",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”</a:t>
            </a:r>
            <a:r>
              <a:rPr lang="en-US" altLang="ja-JP" dirty="0">
                <a:solidFill>
                  <a:srgbClr val="00B050"/>
                </a:solidFill>
                <a:latin typeface="inherit"/>
              </a:rPr>
              <a:t>choice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3")) </a:t>
            </a:r>
          </a:p>
          <a:p>
            <a:r>
              <a:rPr lang="en-US" altLang="ja-TH" dirty="0">
                <a:solidFill>
                  <a:srgbClr val="00B050"/>
                </a:solidFill>
                <a:latin typeface="inherit"/>
              </a:rPr>
              <a:t>	</a:t>
            </a:r>
            <a:r>
              <a:rPr lang="en-US" altLang="ja-TH" dirty="0" err="1"/>
              <a:t>st</a:t>
            </a:r>
            <a:r>
              <a:rPr lang="en-US" altLang="ja-TH" i="0" dirty="0" err="1">
                <a:effectLst/>
                <a:latin typeface="inherit"/>
              </a:rPr>
              <a:t>.</a:t>
            </a:r>
            <a:r>
              <a:rPr lang="en-US" altLang="ja-TH" dirty="0" err="1"/>
              <a:t>radio</a:t>
            </a:r>
            <a:r>
              <a:rPr lang="en-US" altLang="ja-TH" i="0" dirty="0">
                <a:solidFill>
                  <a:srgbClr val="00B050"/>
                </a:solidFill>
                <a:effectLst/>
                <a:latin typeface="inherit"/>
              </a:rPr>
              <a:t>(”</a:t>
            </a:r>
            <a:r>
              <a:rPr lang="en-US" altLang="ja-TH" dirty="0">
                <a:solidFill>
                  <a:srgbClr val="00B050"/>
                </a:solidFill>
                <a:latin typeface="inherit"/>
              </a:rPr>
              <a:t>radio button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",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(”choice 1",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”</a:t>
            </a:r>
            <a:r>
              <a:rPr lang="en-US" altLang="ja-JP" dirty="0">
                <a:solidFill>
                  <a:srgbClr val="00B050"/>
                </a:solidFill>
                <a:latin typeface="inherit"/>
              </a:rPr>
              <a:t>choice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2",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”</a:t>
            </a:r>
            <a:r>
              <a:rPr lang="en-US" altLang="ja-JP" dirty="0">
                <a:solidFill>
                  <a:srgbClr val="00B050"/>
                </a:solidFill>
                <a:latin typeface="inherit"/>
              </a:rPr>
              <a:t>choice 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3"))</a:t>
            </a:r>
            <a:endParaRPr lang="en-US" altLang="ja-JP" dirty="0"/>
          </a:p>
          <a:p>
            <a:r>
              <a:rPr lang="en-US" altLang="ja-TH" dirty="0"/>
              <a:t>	</a:t>
            </a:r>
            <a:r>
              <a:rPr lang="en-US" altLang="ja-TH" dirty="0" err="1"/>
              <a:t>st</a:t>
            </a:r>
            <a:r>
              <a:rPr lang="en-US" altLang="ja-TH" i="0" dirty="0" err="1">
                <a:effectLst/>
                <a:latin typeface="inherit"/>
              </a:rPr>
              <a:t>.sidebar.</a:t>
            </a:r>
            <a:r>
              <a:rPr lang="en-US" altLang="ja-TH" dirty="0" err="1"/>
              <a:t>text_input</a:t>
            </a:r>
            <a:r>
              <a:rPr lang="en-US" altLang="ja-TH" i="0" dirty="0">
                <a:solidFill>
                  <a:srgbClr val="00B050"/>
                </a:solidFill>
                <a:effectLst/>
                <a:latin typeface="inherit"/>
              </a:rPr>
              <a:t>(”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text")</a:t>
            </a:r>
            <a:r>
              <a:rPr lang="ja-JP" altLang="en-US">
                <a:solidFill>
                  <a:srgbClr val="00B050"/>
                </a:solidFill>
              </a:rPr>
              <a:t> </a:t>
            </a:r>
            <a:endParaRPr lang="en-US" altLang="ja-JP" dirty="0"/>
          </a:p>
          <a:p>
            <a:r>
              <a:rPr lang="en-US" altLang="ja-TH" dirty="0"/>
              <a:t>	</a:t>
            </a:r>
            <a:r>
              <a:rPr lang="en-US" altLang="ja-TH" dirty="0" err="1"/>
              <a:t>st</a:t>
            </a:r>
            <a:r>
              <a:rPr lang="en-US" altLang="ja-TH" i="0" dirty="0" err="1">
                <a:effectLst/>
                <a:latin typeface="inherit"/>
              </a:rPr>
              <a:t>.</a:t>
            </a:r>
            <a:r>
              <a:rPr lang="en-US" altLang="ja-TH" dirty="0" err="1"/>
              <a:t>text_area</a:t>
            </a:r>
            <a:r>
              <a:rPr lang="en-US" altLang="ja-TH" i="0" dirty="0">
                <a:solidFill>
                  <a:srgbClr val="00B050"/>
                </a:solidFill>
                <a:effectLst/>
                <a:latin typeface="inherit"/>
              </a:rPr>
              <a:t>(”</a:t>
            </a:r>
            <a:r>
              <a:rPr lang="en-US" altLang="ja-JP" i="0" dirty="0">
                <a:solidFill>
                  <a:srgbClr val="00B050"/>
                </a:solidFill>
                <a:effectLst/>
                <a:latin typeface="inherit"/>
              </a:rPr>
              <a:t>text area")</a:t>
            </a:r>
            <a:endParaRPr kumimoji="1" lang="ja-TH" altLang="en-US" dirty="0"/>
          </a:p>
        </p:txBody>
      </p:sp>
    </p:spTree>
    <p:extLst>
      <p:ext uri="{BB962C8B-B14F-4D97-AF65-F5344CB8AC3E}">
        <p14:creationId xmlns:p14="http://schemas.microsoft.com/office/powerpoint/2010/main" val="2556287954"/>
      </p:ext>
    </p:extLst>
  </p:cSld>
  <p:clrMapOvr>
    <a:masterClrMapping/>
  </p:clrMapOvr>
</p:sld>
</file>

<file path=ppt/theme/theme1.xml><?xml version="1.0" encoding="utf-8"?>
<a:theme xmlns:a="http://schemas.openxmlformats.org/drawingml/2006/main" name="フレーム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フレーム</Template>
  <TotalTime>2777</TotalTime>
  <Words>1360</Words>
  <Application>Microsoft Macintosh PowerPoint</Application>
  <PresentationFormat>ワイド画面</PresentationFormat>
  <Paragraphs>183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HGPGothicE</vt:lpstr>
      <vt:lpstr>inherit</vt:lpstr>
      <vt:lpstr>Corbel</vt:lpstr>
      <vt:lpstr>Menlo</vt:lpstr>
      <vt:lpstr>TH Sarabun New</vt:lpstr>
      <vt:lpstr>Wingdings 2</vt:lpstr>
      <vt:lpstr>フレーム</vt:lpstr>
      <vt:lpstr>Streamlit for Data visualization</vt:lpstr>
      <vt:lpstr>เนื้อหาวันนี้</vt:lpstr>
      <vt:lpstr>Streamlit</vt:lpstr>
      <vt:lpstr>Installation</vt:lpstr>
      <vt:lpstr>Create easy apps</vt:lpstr>
      <vt:lpstr>Some components</vt:lpstr>
      <vt:lpstr>Some widgets</vt:lpstr>
      <vt:lpstr>Some widgets</vt:lpstr>
      <vt:lpstr>Sidebar</vt:lpstr>
      <vt:lpstr>Tutorial for Dashboard</vt:lpstr>
      <vt:lpstr>Download csv file</vt:lpstr>
      <vt:lpstr>Install plotly-express</vt:lpstr>
      <vt:lpstr>Install plotly-express</vt:lpstr>
      <vt:lpstr>Start coding </vt:lpstr>
      <vt:lpstr>Create sidebar</vt:lpstr>
      <vt:lpstr>Create mainpage(1)</vt:lpstr>
      <vt:lpstr>Create barchart</vt:lpstr>
      <vt:lpstr>Create barchart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1145222-63 Go Language</dc:title>
  <dc:creator>Kriengsak Treeprapin</dc:creator>
  <cp:lastModifiedBy>Kriengsak Treeprapin</cp:lastModifiedBy>
  <cp:revision>8</cp:revision>
  <dcterms:created xsi:type="dcterms:W3CDTF">2022-06-07T15:26:50Z</dcterms:created>
  <dcterms:modified xsi:type="dcterms:W3CDTF">2022-09-06T06:27:35Z</dcterms:modified>
</cp:coreProperties>
</file>