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60" r:id="rId23"/>
    <p:sldId id="278" r:id="rId24"/>
    <p:sldId id="290" r:id="rId25"/>
    <p:sldId id="279" r:id="rId26"/>
    <p:sldId id="291" r:id="rId27"/>
    <p:sldId id="281" r:id="rId28"/>
    <p:sldId id="282" r:id="rId29"/>
    <p:sldId id="283" r:id="rId30"/>
    <p:sldId id="292" r:id="rId31"/>
    <p:sldId id="284" r:id="rId32"/>
    <p:sldId id="293" r:id="rId33"/>
    <p:sldId id="285" r:id="rId34"/>
    <p:sldId id="294" r:id="rId35"/>
    <p:sldId id="286" r:id="rId36"/>
    <p:sldId id="295" r:id="rId37"/>
    <p:sldId id="287" r:id="rId38"/>
    <p:sldId id="296" r:id="rId39"/>
    <p:sldId id="288" r:id="rId40"/>
    <p:sldId id="297" r:id="rId41"/>
    <p:sldId id="289" r:id="rId42"/>
    <p:sldId id="298" r:id="rId43"/>
    <p:sldId id="299" r:id="rId44"/>
    <p:sldId id="303" r:id="rId45"/>
    <p:sldId id="300" r:id="rId46"/>
    <p:sldId id="304" r:id="rId47"/>
    <p:sldId id="301" r:id="rId48"/>
    <p:sldId id="305" r:id="rId49"/>
    <p:sldId id="302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2" r:id="rId86"/>
    <p:sldId id="341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tipat Tantisuwanna" userId="bcff6384e1465b02" providerId="LiveId" clId="{702D7602-9050-4DF5-94AC-4787AC408FA0}"/>
    <pc:docChg chg="custSel addSld modSld">
      <pc:chgData name="Thitipat Tantisuwanna" userId="bcff6384e1465b02" providerId="LiveId" clId="{702D7602-9050-4DF5-94AC-4787AC408FA0}" dt="2025-05-31T09:10:53.917" v="68" actId="20577"/>
      <pc:docMkLst>
        <pc:docMk/>
      </pc:docMkLst>
      <pc:sldChg chg="modSp add mod">
        <pc:chgData name="Thitipat Tantisuwanna" userId="bcff6384e1465b02" providerId="LiveId" clId="{702D7602-9050-4DF5-94AC-4787AC408FA0}" dt="2025-05-31T09:10:53.917" v="68" actId="20577"/>
        <pc:sldMkLst>
          <pc:docMk/>
          <pc:sldMk cId="4267900932" sldId="360"/>
        </pc:sldMkLst>
        <pc:spChg chg="mod">
          <ac:chgData name="Thitipat Tantisuwanna" userId="bcff6384e1465b02" providerId="LiveId" clId="{702D7602-9050-4DF5-94AC-4787AC408FA0}" dt="2025-05-31T09:10:53.917" v="68" actId="20577"/>
          <ac:spMkLst>
            <pc:docMk/>
            <pc:sldMk cId="4267900932" sldId="360"/>
            <ac:spMk id="2" creationId="{2573BFAB-C02F-8C81-41D5-440B156EBF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263F7-13C2-47C8-B763-5A9B25FC7E5E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72902-332B-4830-921B-807136E080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2902-332B-4830-921B-807136E080ED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450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4B540-D86E-7DAA-F8C6-6F786C61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63AF2A-EC1F-2EAE-2DAB-2AE5B03543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2071D1-089C-71D1-DDF5-5EEFA4800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992F8-752C-CBBF-2426-5CEA0FF7D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2902-332B-4830-921B-807136E080ED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951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65211-9FFF-10ED-E62D-2847CD908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1487E6-2A32-9586-63D9-1D97FB1145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B07E96-FFB5-4252-3A3B-83D433690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1A783-0AA2-626D-B33E-48F26A3B3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2902-332B-4830-921B-807136E080ED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85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FF4DA-586A-BB35-C07C-89410CB1C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DE27DF-BB93-6379-51CB-8BD94F28FD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A677F8-A7A0-1AE3-A92F-C8FB551D8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C4CD2-77D7-8A7B-AC88-A16FC547B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2902-332B-4830-921B-807136E080ED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77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9118F-E5A4-5712-DA6E-912A595B3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671CD4-683C-96B6-BE3C-0A7148A461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EDE91-B16C-480D-65B3-BDFB86165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7CC84-7F11-4EE3-A89A-E74372D55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2902-332B-4830-921B-807136E080ED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53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087E9-1BB2-FC30-36D6-407C64BB5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53E258-0437-F946-D4DC-1DDE35AD62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FE74CC-4973-A5EC-8E69-4F616DB2A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D9CB2-587E-8096-1B24-2013B6469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2902-332B-4830-921B-807136E080ED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412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FF72F-2D1F-2BC3-B22C-33AC56F4D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2007D8-1B47-13A8-6EA6-18302A478D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91DDDC-BE11-D021-1B10-84E6D19B2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A46A6-D044-B8B3-0D88-9BA9C7040F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2902-332B-4830-921B-807136E080ED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41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F775C-2C0C-8456-63EB-16C3184A6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4DB6BA-0E07-7095-CC21-CAB46FC4E1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F3F77F-2F0C-D6A4-F27A-C1580F2DA3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D4E40-0535-E7E9-94BD-61B269B7EA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2902-332B-4830-921B-807136E080ED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387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2180B-9022-9ABC-9EF3-91B69ED6F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AFE66-7E79-A895-27F0-F2BA173EDB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4E1575-7536-05D7-4264-4786B02D3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1024B-9418-78E9-C6BF-F86A1531B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2902-332B-4830-921B-807136E080ED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528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88B82-9DD1-5EFD-5653-984B1CB5E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88F5EB-467D-3DCA-CE7F-3860CC685E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158152-63B8-ACE6-4CB1-8320025F3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1A7FB-F7C8-421B-513C-0872438A4B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2902-332B-4830-921B-807136E080ED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249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958E6-EEA9-A60B-68C4-C7D5FB711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0E56C0-2AC9-09A8-7131-56763E5540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20A90-01E6-690D-C724-AB352E34C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D6FD7-D65A-3F88-1127-EA1BFB6C0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2902-332B-4830-921B-807136E080ED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257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68602-A054-995D-2E62-3FB90D569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2713C4-3870-77F4-6164-DA4C54410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2434AE-FE16-7802-09A3-01E454012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DDB5A-85E9-E581-AE1D-82F279A419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2902-332B-4830-921B-807136E080ED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957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71BF3-F6A2-BFB0-801F-503485484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7EB7A2-40AD-C66A-6B94-38FE250914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9F41D1-6E9D-8A24-0028-0D08B6470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2FA06-1CC6-AE08-15B2-B1336AFD5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2902-332B-4830-921B-807136E080ED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62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3176-EBFD-F42C-8196-731F3644D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769F0-DA2B-CB0F-86E8-D82BF1143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2976B-0181-0110-90D4-7A0679DD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52EA-06F5-4853-AC79-828F8F8ABC09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DA7E-0085-F111-1ECF-8F9151E5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7F4A9-3A80-3E12-CCBF-9BA95890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DFD7-282F-403B-B14A-9C84B2C6E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13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A100-DD91-E63A-E1F1-D28DFAC8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0994F-9C8A-B6CE-6A0E-F5CF6E5F9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70FB9-E2B0-8C8B-8D06-38A4767E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52EA-06F5-4853-AC79-828F8F8ABC09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0E1F4-9AE2-3688-AF01-972F4C4F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63AB9-53E0-E521-4DD5-A5843C0B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DFD7-282F-403B-B14A-9C84B2C6E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14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7F7C1-D015-4154-19A1-8DD8CD7EC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714E1-8CE4-3605-A4B2-383BC2E99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B3694-FEF5-72BD-A73D-16A08992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52EA-06F5-4853-AC79-828F8F8ABC09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285E2-AC07-E0AF-CAF8-8CBDF3809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C4F3-3A7A-AB54-971A-54746F4E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DFD7-282F-403B-B14A-9C84B2C6E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2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F951-4673-D15E-F53C-60B429EE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291A-E897-5DDD-19A0-2CA27636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52003-14EC-EDA7-61F1-63D1B429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52EA-06F5-4853-AC79-828F8F8ABC09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AB81B-DAF3-D8E4-9C5B-F34308B4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C2E6-EBB2-23DA-71D0-4B8CB7E5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DFD7-282F-403B-B14A-9C84B2C6E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9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69E8-7684-FF64-4865-4A91D7B9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5CA0D-136D-E472-906B-30C8416B5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2AFA3-2D9C-036A-92E6-78ED1572A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52EA-06F5-4853-AC79-828F8F8ABC09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D9699-3E2E-D7FB-D6CF-4749529F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9EE8B-FD2F-7359-2759-B1D08AB6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DFD7-282F-403B-B14A-9C84B2C6E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77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637D-0DFD-D7C3-BA90-B8627E2A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0B4B2-459B-DC3A-FE1D-18261DF20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BF3FD-D95A-2367-A33C-DA7752622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4BECC-A346-25FD-D88A-0EA6DA90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52EA-06F5-4853-AC79-828F8F8ABC09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CC7E-D2AD-D710-9CD4-63AC4E3E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2A52B-5D41-2CA5-F3AA-5E5E6708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DFD7-282F-403B-B14A-9C84B2C6E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44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46B5-E683-D05D-5235-F1D0F752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C628B-4F38-2E07-45E4-A6D4395ED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0E15B-7F32-0A50-E605-32B42F1F7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A5C0B-3569-01B5-E552-7813ACA5E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A6A83-73B3-4CC5-A3BB-BC5ADE58B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07A26-B6BA-BDD9-EA48-EFD6BFC8E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52EA-06F5-4853-AC79-828F8F8ABC09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C52B57-43EF-9D32-A49E-EED3C9B1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45901-7456-3716-268E-3700ACE9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DFD7-282F-403B-B14A-9C84B2C6E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25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3AF2-E6FC-B9EA-4783-6B2BD3C0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7A335-50F3-FA0A-0588-73502A72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52EA-06F5-4853-AC79-828F8F8ABC09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53561-BD07-2864-F412-68C66FAE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6A4CD-B32E-F9F8-853E-20DB42D6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DFD7-282F-403B-B14A-9C84B2C6E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42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26151-6040-8259-BFBA-EE981A69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52EA-06F5-4853-AC79-828F8F8ABC09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B8B5B-4231-BB04-9500-E13AC134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D60B6-F1C3-EB8F-D29E-0267CC1A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DFD7-282F-403B-B14A-9C84B2C6E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48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2600-DDD1-A82E-13C1-0E7459C7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8D3E6-2B33-8B3B-8B78-695219E0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DDEE8-3E9E-B23B-E4BE-4C7C96057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65B79-1FCD-332C-1EA6-218B61BF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52EA-06F5-4853-AC79-828F8F8ABC09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9B1AF-6D69-6DE4-4F2A-3146908D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F324D-D48A-953E-0727-44A9F75E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DFD7-282F-403B-B14A-9C84B2C6E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09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8EE0D-895C-EDD1-1235-5149448C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F9844-2FBC-4F4F-6AA5-82D79394D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29C1B-7BCE-168A-8C55-5A664DC17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51BE-016A-87D1-912F-3596CFFC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52EA-06F5-4853-AC79-828F8F8ABC09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FA900-121C-B041-FB6F-BEEBC34B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BA2A6-8721-CD58-21A4-CBF1AD81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8DFD7-282F-403B-B14A-9C84B2C6E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50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59463-8BF3-667B-503D-F5D268020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ABB51-E77A-C16C-06B0-5F0DC445B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A5209-E563-ED8D-61EE-489397357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6852EA-06F5-4853-AC79-828F8F8ABC09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7E865-687A-D443-169A-C8D177652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6DB9-18F9-9FB7-8389-833573CF6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8DFD7-282F-403B-B14A-9C84B2C6E9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69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1F383E-C0FD-9602-483E-4A8A763BB71D}"/>
              </a:ext>
            </a:extLst>
          </p:cNvPr>
          <p:cNvSpPr txBox="1"/>
          <p:nvPr/>
        </p:nvSpPr>
        <p:spPr>
          <a:xfrm>
            <a:off x="0" y="0"/>
            <a:ext cx="12192000" cy="5596954"/>
          </a:xfrm>
          <a:prstGeom prst="rect">
            <a:avLst/>
          </a:prstGeom>
          <a:noFill/>
        </p:spPr>
        <p:txBody>
          <a:bodyPr wrap="square" lIns="360000" tIns="360000" rIns="360000" bIns="360000" rtlCol="0" anchor="t" anchorCtr="0">
            <a:spAutoFit/>
          </a:bodyPr>
          <a:lstStyle/>
          <a:p>
            <a:r>
              <a:rPr lang="en-GB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ผักและผลไม้สดจะมีเอนไซม์ที่เป็นตัวช่วยย่อยอาหารให้เป็นโมเลกุลที่เล็กที่สุดเข้าสู่ กระแสเลือดไปใช้ประโยชน์ในร่างกายอย่างมีประสิทธิภาพมากที่สุด และเร่งปฏิกิริยาการ ย่อยอาหารให้สมบูรณ์ เอนไซม์หลายชนิดเป็นเอนไซม์ที่ร่างกายไม่สามารถสร้างขึ้นมาได้ จึงต้องได้รับจากการรับประทานผัก ผลไม้เท่านั้น เอนไซม์บางชนิดยังช่วยเปลี่ยน อนุมูลอิสระเป็นน้ำและออกซิเจน บางชนิดช่วยเผาผลาญพลังงาน สลายไขมันและกำจัด สารพิษในร่างกาย</a:t>
            </a:r>
            <a:r>
              <a:rPr lang="en-GB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</a:p>
          <a:p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ข้อใดเป็นใจความสำคัญของข้อความข้างต้น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การรับประทานผักและผลไม้สดจะช่วยให้ร่างกายแข็งแรงสมบูรณ์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ผักและผลไม้สดมีเอนไซม์ช่วยย่อยสารอาหารไปใช้ประโยชน์ในร่างกาย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เอนไซม์หลายชนิดเป็นเอนไซม์ที่ร่างกายไม่สามารถสร้างขึ้นมาได้เอง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เอนไซม์บางชนิดช่วยเปลี่ยนอนุมูลอิสระบางชนิดช่วยเผาผลาญพลังงาน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81880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02C92-6947-289A-6970-3A3833ECC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D0A3C4-4BEF-2316-0722-66EC1121C910}"/>
              </a:ext>
            </a:extLst>
          </p:cNvPr>
          <p:cNvSpPr txBox="1"/>
          <p:nvPr/>
        </p:nvSpPr>
        <p:spPr>
          <a:xfrm>
            <a:off x="1" y="0"/>
            <a:ext cx="12192000" cy="6055413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น้ำตาลมะพร้าว เดิมมีผลิตกันมากในเมืองสามสมุทร คือ สมุทรปราการ สมุทรสาคร และสมุทรสงคราม แต่ทุกวันนี้มีผลิตเป็นล่ำเป็นสันอยู่ที่สมุทรสงคราม สาเหตุที่มีการผลิตน้ำตาลมะพร้าวมาก เพราะมีมะพร้าวขึ้นอยู่อย่างหนาแน่น เรียกว่าหาอยู่หากินกันตามสิ่งบ่งชี้ทางภูมิศาสตร์”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ข้อใดคือสาระสำคัญ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แหล่งผลิตน้ำตาลมะพร้าว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วิถีชีวิตของชาวเมืองสามสมุทร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ประวัติการผลิตน้ำตาลมะพร้าว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ปัจจัยที่มีผลต่อการผลิตน้ำตาลมะพร้าว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877708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F555A-FC50-4B37-148C-789BDFCFE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E7D5B3-E36D-F0B3-928E-94053BACB4BD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นักวิจัยชาวอังกฤษแนะนำว่าอย่างไร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แนะนำว่าคุณแปรงฟันได้บ่อยเท่าที่จะแปรงได้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แนะนำว่าคุณไม่ควรพยายามแปรงลิ้น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แนะนำว่าคุณไม่ควรแปรงฟันแรงเกินไป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แนะนำว่าคุณควรแปรงลิ้นให้บ่อยกว่าฟัน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4522585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9532A-E6F1-0BFB-EFA0-0C2465625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275AC2-D000-2FF9-43E6-5F2168FDDFBE}"/>
              </a:ext>
            </a:extLst>
          </p:cNvPr>
          <p:cNvSpPr txBox="1"/>
          <p:nvPr/>
        </p:nvSpPr>
        <p:spPr>
          <a:xfrm>
            <a:off x="1" y="0"/>
            <a:ext cx="12192000" cy="3032149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ชาวเมืองมาซอนโดไม่พอใจกับการชมภาพยนตร์ที่พ่อค้าผู้ร่ำรวยนำมาฉายในโรง เพราะว่าตัวละครที่ตายแล้วในเรื่องหนึ่ง ซึ่งพวกเขาได้เสียน้ำตาให้อย่างมาก กลับมีชีวิตขึ้นมาในเรื่องใหม่ พวกเขาไม่ยอมถูกหลอกให้ดูของไม่จริงอีกต่อไป จึงแสดงความโกรธด้วยการทำลายเก้าอี้ พ่อค้าได้ขอให้นายกเทศมนตรีช่วยประกาศว่า ภาพยนตร์เป็นเพียงภาพลวงตา คำชี้แจงที่เตือนสตินี้เองทำให้หลายคนรู้สึกว่าตนตกเป็นเหยื่อของธุรกิจหนังเร่จึงตัดสินใจไม่ดูภาพยนตร์อีก เพราะคิดว่าตัวเองก็มีความทุกข์ยากมากเกินกว่าที่จะไปร้องไห้กับสิ่งที่เป็นเพียงภาพลวงตา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038254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BDC78-1D8A-BE64-AAAA-974CA7AA6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9E375-10A9-3DDA-5FA6-79E253B3FC73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ทำไมชาวมาซอนโดจึงตัดสินใจไม่กลับไปดูภาพยนตร์นั้นอีก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พวกเขาต้องการความบันเทิงและหย่อนใจ แต่พบว่าภาพยนตร์เป็นเรื่องจริงจังและทำให้ใจห่อเหี่ยว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พวกเขาไม่มีเงินค่าตั๋ว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พวกเขาไม่ต้องการเสียน้ำตาให้กับสิ่งที่เป็นเพียงภาพลวงตา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พวกเขาอยากจะมีอารมณ์ร่วม แต่พบว่าภาพยนตร์น่าเบื่อ ไม่น่าเชื่อและมีคุณภาพต่ำ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7567950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2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7B9D8-4998-333F-DB74-8CF638F35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ADE62-2101-951F-6FE6-511846A004FC}"/>
              </a:ext>
            </a:extLst>
          </p:cNvPr>
          <p:cNvSpPr txBox="1"/>
          <p:nvPr/>
        </p:nvSpPr>
        <p:spPr>
          <a:xfrm>
            <a:off x="1" y="0"/>
            <a:ext cx="12192000" cy="6055413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ชีวิตจะดีได้ ก็เพราะความฝักใฝ่ในการศึกษา ชีวิตที่ไม่รู้จักการศึกษา จะเป็นชีวิตที่เจริญไม่ได้ แต่การศึกษาในที่นี้ไม่สำคัญว่าจะต้องศึกษาในโรงเรียน การศึกษาในโรงเรียนอาจจะมีความสำคัญอยู่บ้าง ถ้าหากว่าทำให้เราดีขึ้นเจริญขึ้นอย่างแท้จริง แต่ถ้าศึกษาแล้วยิ่งทำให้เราเลวลงเรื่อยๆ มีความเห็นแก่ตัวมากขึ้น ย่อมมิใช่การศึกษาที่ถูกทาง”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จากข้อความนี้สาระสำคัญคือข้อใด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การศึกษาจะมีอยู่ที่ใดก็ได้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ชีวิตจะดีได้ต้องใฝ่ การศึกษา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การศึกษาที่ดีทำให้เราเจริญขึ้นอย่างแท้จริง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ชีวิตจะไม่งอกงามถ้าไม่มีการศึกษา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2837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10004-BED2-A8FC-F168-FF27EC9FD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1AEED2-5547-CA82-897E-0F67609C7446}"/>
              </a:ext>
            </a:extLst>
          </p:cNvPr>
          <p:cNvSpPr txBox="1"/>
          <p:nvPr/>
        </p:nvSpPr>
        <p:spPr>
          <a:xfrm>
            <a:off x="1" y="0"/>
            <a:ext cx="12192000" cy="6055413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ไข้ฤดูใบไม้ผลิ เป็นโรคชนิดหนึ่งที่เกิดในเมืองหนาว ส่วนใหญ่เกิดกับคนในสังคมเมือง นับเป็นโรคทางใจที่ขาดความรักความอบอุ่น จะมีอาการไข้ คลื่นไส้ วิธีการรักษา ต้องใช้สมุนไพรตามแพทย์แผนโบราณ คือ เด็ดยอดผักที่เพิ่งงอกจากดิน นํามายําและทานสดๆ แต่ทางการแพทย์ปัจจุบันพบว่า เป็นภาวะทางจิต ควรบำบัดรักษาตามอาการ</a:t>
            </a:r>
            <a:r>
              <a:rPr lang="en-GB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”</a:t>
            </a:r>
            <a:endParaRPr lang="th-TH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จากข้อความข้างต้น ข้อใดถูกต้อง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สมุนไพรรักษาโรคนี้ได้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ภาวะทางจิตเกิดกับคนเมืองหนาว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ความรักมีอิทธิพลต่อสุขภาพ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การแพทย์ปัจจุบันดีกว่าแผนโบราณ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4865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7EF9D-1407-E5E6-C5A1-B1DDE8C87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FA15EB-DD69-0CE6-D3B7-B654D9886229}"/>
              </a:ext>
            </a:extLst>
          </p:cNvPr>
          <p:cNvSpPr txBox="1"/>
          <p:nvPr/>
        </p:nvSpPr>
        <p:spPr>
          <a:xfrm>
            <a:off x="1" y="0"/>
            <a:ext cx="12192000" cy="5594389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รังสีอัลตราไวโอเลต เป็นอันตรายต่อสิ่งมีชีวิตบนพื้นโลกโดยเฉพาะคน เพราะจะทำให้ตามร่างกายคนเกิดการเปลี่ยนแปลง เช่น ดวงตา อาจทำให้ตาฝ้าจนกลายเป็นต้อ ผิวหนังเหี่ยวย่น แก่ไว และทำให้เกิดมะเร็งผิวหนัง”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ข้อความนี้ไม่ได้กล่าวถึงเรื่องใด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ผลกระทบจากรังสีอัลตราไวโอเลต 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สาเหตุการเกิดต้อ และโรคมะเร็งผิวหนัง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ข้อเสียของรังสีอัลตราไวโอเลตต่อสิ่งมีชีวิต 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ระดับความรุนแรงของโรคที่เกิดจากรังสีอัลตราไวโอเลต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111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A57E0-E0E1-A3D9-C8B5-5FE106BF3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A7C65-5B66-8433-3BD2-43155E5D5767}"/>
              </a:ext>
            </a:extLst>
          </p:cNvPr>
          <p:cNvSpPr txBox="1"/>
          <p:nvPr/>
        </p:nvSpPr>
        <p:spPr>
          <a:xfrm>
            <a:off x="1" y="0"/>
            <a:ext cx="12192000" cy="6055413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โดยปกติโลกจะรับความร้อนจากดวงอาทิตย์ และความร้อนนี้จะสะท้อนกลับออกไป ก๊าซคาร์บอนไดออกไซด์เป็นตัวกักคลื่นความร้อนหรือรังสีอินฟราเรดจากดวงอาทิตย์ที่สะท้อนกลับขึ้นไป ทำให้เกิดการสะสมความร้อนที่ผิวโลก อุณหภูมิของผิวโลกจึงสูงขึ้นเรื่อยๆ” 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ข้อใดสรุปถูกต้อง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ผิวโลกสามารถสะสมความร้อนจากดวงอาทิตย์ได้ดี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รังสีอินฟราเรดไม่สามารถสะท้อนกลับในที่ที่มีอุณหภูมิสูง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คลื่นความร้อนจากดวงอาทิตย์ไม่สามารถผ่านก๊าซคาร์บอนไดออกไซด์ได้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อุณหภูมิของผิวโลกสูงขึ้นเนื่องจากก๊าซคาร์บอนไดออกไซด์ทำปฏิกิริยากับความร้อน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922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1B695-A406-32FA-0E29-2CCE6EC0C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837A3F-3ECF-E013-E1FC-395BA48F2FBB}"/>
              </a:ext>
            </a:extLst>
          </p:cNvPr>
          <p:cNvSpPr txBox="1"/>
          <p:nvPr/>
        </p:nvSpPr>
        <p:spPr>
          <a:xfrm>
            <a:off x="1" y="0"/>
            <a:ext cx="12192000" cy="5491797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“เสียงของคําเพี้ยนและกลายได้ ความหมายก็เพี้ยนและกลายได้ทำนองเดียวกัน เพราะเสียงและความหมายเป็นของคู่กันถ้าแยกกันแต่ละส่วนก็ไม่เป็นคําพูดภาษา เพราะมีแต่เสียงอย่างเดียวก็เป็นเสียงที่ปราศจากความหมาย แต่มีความหมายก็เป็นแต่ความในใจเมื่อเปล่งออกมาก็ไม่มีใครทราบ” 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ข้อความนี้สรุปได้อย่างไร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ความสัมพันธ์ของเสียงและความหมายอยู่ที่การสื่อสาร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ทั้งเสียงและความหมายเป็นสิ่งที่เปลี่ยนแปลงได้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ในการสื่อสารต้องใช้เสียงและความหมายประกอบกันจึงจะเข้าใจ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ในการสื่อสารด้วยเสียงที่มีความหมายเป็นการสื่อสารที่สมบูรณ์ที่สุด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57077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0C12A-9E27-5F7A-248F-7B716F5B8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4084B7-0359-3635-52C0-DBA8F67CC82F}"/>
              </a:ext>
            </a:extLst>
          </p:cNvPr>
          <p:cNvSpPr txBox="1"/>
          <p:nvPr/>
        </p:nvSpPr>
        <p:spPr>
          <a:xfrm>
            <a:off x="1" y="0"/>
            <a:ext cx="12192000" cy="5491797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“ถ้าคุณมีเจ้านายที่เย่อหยิ่งและจองหอง ก็อาจจะเป็นการยากที่จะนึกถึงเขาหรือเธอในแง่ที่เป็นมนุษย์ผู้หญิงคนหนึ่งเคยบอกว่าเธอสามารถพูดคุยแบบธรรมชาติกับเจ้านายซึ่ง แต่งตัวสง่าหรือหรูหราได้จนกระทั่งภาพของเจ้านายนั่งอยู่ในห้องส้วมโดยที่กางเกงอยู่ที่ข้อเท้าผ่านแวบเข้าในสมองของเธอ” 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ข้อความนี้สรุปได้อย่างไร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เจ้านายที่เย่อหยิ่งและจองหองทำให้ลูกน้องไม่กล้าเข้าใกล้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เจ้านายก็เป็นมนุษย์ปุถุชนคนหนึ่ง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เธอสามารถพูดคุยแบบธรรมชาติกับเจ้านาย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เจ้านายมีลักษณะพิเศษแตกต่างจากคนอื่น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4382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464B6-682C-0A4B-DD20-E28BDB0F8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C21BE5-5252-082B-289D-B21E82C3E9CA}"/>
              </a:ext>
            </a:extLst>
          </p:cNvPr>
          <p:cNvSpPr txBox="1"/>
          <p:nvPr/>
        </p:nvSpPr>
        <p:spPr>
          <a:xfrm>
            <a:off x="1" y="0"/>
            <a:ext cx="12192000" cy="6516437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ในปัจจุบันทุนการศึกษามิได้มีให้เฉพาะนักเรียนไทยไปศึกษาในต่างประเทศ เพราะไม่มีความจําเป็นที่จะต้องเรียนรู้แถบตะวันตกเท่านั้น และเรื่องการศึกษาวิชาการในสถาบันการศึกษาของไทยแพร่หลายและมีประโยชน์เป็นที่ยอมรับกันทั่วไปทุกคน ควรให้เรียนศึกษาภายในประเทศก็จะปรากฏตามมาและมากขึ้น เพื่อผู้ขัดสนแต่มีสติปัญญาและความมานะพยายามจะได้มีโอกาสเข้ารับการศึกษาอย่างสม่ำเสมอทั่วกันตามที่ควรจะได้” 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 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ข้อความที่กล่าวถึงทุนการศึกษาในแง่ใดเป็นสำคัญ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ประเภทของทุนการศึกษา 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ประโยชน์ของทุนการศึกษา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จุดมุ่งหมายของการให้ทุนการศึกษา 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คุณสมบัติของผู้ได้รับทุนการศึกษา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88035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DFD9C-B229-8F9F-688E-DCB5C1755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41785D-9B38-F117-0C0D-F962E2C8EDBD}"/>
              </a:ext>
            </a:extLst>
          </p:cNvPr>
          <p:cNvSpPr txBox="1"/>
          <p:nvPr/>
        </p:nvSpPr>
        <p:spPr>
          <a:xfrm>
            <a:off x="1" y="0"/>
            <a:ext cx="12192000" cy="6516437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มนุษย์เป็นผู้ใช้ภาษา แต่มนุษย์ก็ตกอยู่ใต้อิทธิพลของภาษา เพราะมนุษย์ลืมคิดไปว่าภาษาเป็นเพียงสัญลักษณ์แทนสิ่งต่างๆ เท่านั้น เช่น นิยมใช้ชื่อพ้องกับสิ่งที่เป็นมงคล มีใบเงิน ใบทอง ดอกรัก ดอกบานไม่รู้โรย หรือนิยมปลูกต้นขนุน ต้นมะยม เพราะคิดว่าเป็นชื่อมงคล จะมีคนอุดหนุนหรือนิยม แต่ไม่นิยมปลูกต้นพุทราหรือต้นลั่นทม เพราะกลัวว่าจะซาหรือระทม ดังชื่อต้นไม้ ทั้งนี้ เพราะไม่รู้จักแยกระหว่างคํากับสิ่งที่คํานั้นแทน เช่น เงินกับใบเงินเป็นคนละสิ่ง เป็นต้น”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 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สาระสำคัญของข้อความข้างต้น คือ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มนุษย์ยึดติดกับสิ่งเป็นมงคล 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มนุษย์ตกอยู่ในอิทธิพลของภาษา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ภาษาเป็นเพียงสัญลักษณ์ของมนุษย์ 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มนุษย์ใช้ภาษาตามใจปรารถนา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02777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A3C6B-7D1A-6561-96D3-C55530FBD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355CD6-EF4F-A88E-29C1-CEF8805A4D72}"/>
              </a:ext>
            </a:extLst>
          </p:cNvPr>
          <p:cNvSpPr txBox="1"/>
          <p:nvPr/>
        </p:nvSpPr>
        <p:spPr>
          <a:xfrm>
            <a:off x="1" y="0"/>
            <a:ext cx="12192000" cy="6977460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โดยปกติน้ำดื่มจะมีมาตรฐานคุณภาพตามเกณฑ์ของประเทศไทยที่กำหนดโดยการประปานครหลวง หรือการประปาส่วนภูมิภาค ซึ่งจะเป็นไปตามมาตรฐานองค์การอนามัยโลกที่เป็นผู้กำหนดคุณภาพน้ำต่างๆ เพื่อป้องกันไม่ให้ผู้บริโภคดื่มไปแล้วเกิดอันตรายต่อสุขภาพ โดยมีเครื่องมือวัดคุณภาพน้ำทางกายภาพ ทางเคมี และทางชีวภาพ ทางกายภาพ เช่น สี กลิ่น รส ทางเคมีเกี่ยวกับโลหะหนัก สารเคมี ส่วนทางชีวภาพเป็นเรื่องของเชื้อโรค ฯลฯ สิ่งเหล่านี้มีเกณฑ์กำหนดไว้เพื่อไม่ให้เกินค่ามาตรฐาน ป้องกันไม่ให้ได้รับผลกระทบจากการดื่ม”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จากข้อความข้างต้น ข้อความใดต่อไปนี้สรุปได้ถูกต้อง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มาตรฐานคุณภาพน้ำดื่มของประเทศไทยกำหนดโดยการประปา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น้ำดื่มที่มีสารเคมีและเชื้อโรคเจือปนเป็นอันตรายต่อสุขภาพของผู้บริโภค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น้ำสะอาดที่มีคุณภาพไม่เกินค่ามาตรฐานน้ำดื่มเป็นน้ำที่บริโภคได้อย่างปลอดภัย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องค์การอนามัยโลกเป็นผู้กำหนดค่ามาตรฐานคุณภาพของน้ำดื่มไว้เพื่อความปลอดภัยของผู้บริโภค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7021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7D5705-A542-9836-0DCD-1BFA44EE27E8}"/>
              </a:ext>
            </a:extLst>
          </p:cNvPr>
          <p:cNvSpPr txBox="1"/>
          <p:nvPr/>
        </p:nvSpPr>
        <p:spPr>
          <a:xfrm>
            <a:off x="0" y="0"/>
            <a:ext cx="12192000" cy="5976545"/>
          </a:xfrm>
          <a:prstGeom prst="rect">
            <a:avLst/>
          </a:prstGeom>
          <a:noFill/>
        </p:spPr>
        <p:txBody>
          <a:bodyPr wrap="square" lIns="360000" tIns="360000" rIns="360000" bIns="360000" rtlCol="0" anchor="t" anchorCtr="0">
            <a:spAutoFit/>
          </a:bodyPr>
          <a:lstStyle/>
          <a:p>
            <a:r>
              <a:rPr lang="en-GB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องค์การนาซากล่าวถึงการค้นพบดาวเคราะห์นอกระบบสุริยะจากการส่ง ยานอวกาศไปสำรวจดาวเคราะห์ที่มีขนาดใกล้เคียงกับโลกเมื่อปี พ.ศ. 2552 ยานอวกาศ ดังกล่าวจะมองหาดาวฤกษ์และดวงดาวที่อยู่ใกล้ๆ กาแล็กซีทางช้างเผือกของเรา การค้นพบครั้งใหม่นี้สร้างความตื่นเต้นให้แก่นักดาราศาสตร์เป็นอย่างมากเนื่องจาก บรรดาดวงดาวที่ค้นพบทั้ง 10 ดวงซึ่งมีขนาดและอุณหภูมิใกล้เคียงกับโลกเอื้อต่อการอยู่อาศัยของสิ่งมีชีวิต</a:t>
            </a:r>
            <a:r>
              <a:rPr lang="en-GB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</a:p>
          <a:p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ข้อใดคือใจความสำคัญของข้อความข้างต้น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</a:t>
            </a:r>
            <a:r>
              <a:rPr lang="en-US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)</a:t>
            </a: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การค้นพบครั้งนี้เป็นการค้นพบครั้งใหม่ซึ่งน่าตื่นเต้นมาก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ดาวเคราะห์ทั้ง </a:t>
            </a: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10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ดวงนี้น่าจะมีขนาดและอุณหภูมิใกล้เคียงกับโลก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ข้อมูลการค้นพบดาวเคราะห์ได้มาจากยานอวกาศขององค์การนาซา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องค์การนาซาค้นพบดาวเคราะห์ </a:t>
            </a: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10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ดวงนอกระบบสุริยะที่สิ่งมีชีวิต อาจอยู่อาศัยได้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endParaRPr lang="en-GB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47504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806D9-7CFD-E7C2-A0A3-EE1AB6EF9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75F339-5F48-DCC3-E664-5AB9B111185A}"/>
              </a:ext>
            </a:extLst>
          </p:cNvPr>
          <p:cNvSpPr txBox="1"/>
          <p:nvPr/>
        </p:nvSpPr>
        <p:spPr>
          <a:xfrm>
            <a:off x="1" y="0"/>
            <a:ext cx="12192000" cy="7438484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ผู้บริหารบางคนเคยชินกับการใช้นโยบายลดค่าแรง โดยอ้างว่าได้ให้สวัสดิการแก่คนงานในอัตราสูงเพียงพอ แต่ผู้บริหารอาจลืมไปว่าสวัสดิการที่ให้นั้นเป็นผลประโยชน์ทางอ้อมที่ตกแก่คนงาน ซึ่งอาจจะก่อให้เกิดผลทางจิตวิทยาจนเกิดแรงจูงใจให้คนงานในการทำงาน ทั้งนี้ อาจจะเป็นเพราะคนงานไม่ได้ตีค่าของสวัสดิการเข้าเป็นค่าจ้างแรงงานด้วยคนงานจึงมองเห็นแต่ผลตอบแทนที่ได้รับเป็นตัวเงินเท่านั้น ในข้อเท็จจริงนั้น ผู้บริหารจะหันมาใช้นโยบายเพิ่มค่าแรง และอุดหนุนให้สวัสดิการแต่เพียงบางส่วน เพราะหากกิจการจ่ายค่าแรงในอัตราสูงกว่ากิจการอื่นๆ ในอุตสาหกรรมเดียวกัน แต่เพียงไม่มากก็อาจจะจูงใจให้คนงานอยู่กับกิจการได้นานขึ้น”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ข้อความนี้สรุปได้ว่า “สวัสดิการ” ไม่ก่อให้เกิดแรงจูงใจในการทำงานเพราะเหตุใด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คนงานพอใจการเพิ่มค่าแรงมากกว่า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คนงานได้รับสวัสดิการพอเพียงอยู่แล้ว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คนงานคิดว่าสวัสดิการเป็นบริการที่ได้มาฟรีๆ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คนงานไม่รู้สึกว่าสวัสดิการเป็นส่วนหนึ่งของค่าจ้างแรงงาน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28550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6188E-3C4B-2A2F-5B50-1EF9578E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9B261B-F515-34FF-4C99-1E168DA53004}"/>
              </a:ext>
            </a:extLst>
          </p:cNvPr>
          <p:cNvSpPr txBox="1"/>
          <p:nvPr/>
        </p:nvSpPr>
        <p:spPr>
          <a:xfrm>
            <a:off x="1" y="0"/>
            <a:ext cx="12192000" cy="6824213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คำอธิบายการเล่น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th-TH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อ่านข้อความที่ปรากฏทั้งหมดแล้วตอบคำถามว่าข้อใดคือข้อที่ถูกต้องที่สุด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หากคิดว่าข้อ</a:t>
            </a:r>
            <a:r>
              <a:rPr lang="en-GB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) </a:t>
            </a: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คือคำตอบที่ถูกต้องที่สุด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ให้กดเลข 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“1”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หากคิดว่าข้อ</a:t>
            </a:r>
            <a:r>
              <a:rPr lang="en-GB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2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) </a:t>
            </a: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คือคำตอบที่ถูกต้องที่สุด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ให้กดเลข 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“2”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หากคิดว่าข้อ</a:t>
            </a:r>
            <a:r>
              <a:rPr lang="en-GB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3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) </a:t>
            </a: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คือคำตอบที่ถูกต้องที่สุด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ให้กดเลข 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“3”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หากคิดว่าข้อ</a:t>
            </a:r>
            <a:r>
              <a:rPr lang="en-GB" sz="280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4</a:t>
            </a:r>
            <a:r>
              <a:rPr lang="en-GB" sz="280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) </a:t>
            </a:r>
            <a:r>
              <a:rPr lang="th-TH" sz="280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คือ</a:t>
            </a: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คำตอบที่ถูกต้องที่สุด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ให้กดเลข 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“4”</a:t>
            </a:r>
            <a:endParaRPr lang="th-TH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th-TH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กด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“space bar”</a:t>
            </a: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เพื่อเริ่มตอบคำถาม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75136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E5979-A5FA-3342-4A08-0DADC6ADB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3BFAB-C02F-8C81-41D5-440B156EBF66}"/>
              </a:ext>
            </a:extLst>
          </p:cNvPr>
          <p:cNvSpPr txBox="1"/>
          <p:nvPr/>
        </p:nvSpPr>
        <p:spPr>
          <a:xfrm>
            <a:off x="1" y="0"/>
            <a:ext cx="12192000" cy="8017360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200" b="1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+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คำอธิบายการเล่น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th-TH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อ่านข้อความที่ปรากฏทั้งหมดแล้วตอบคำถามว่าข้อใดคือข้อที่ถูกต้องที่สุด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หากคิดว่าข้อ</a:t>
            </a:r>
            <a:r>
              <a:rPr lang="en-GB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) </a:t>
            </a: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คือคำตอบที่ถูกต้องที่สุด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ให้กดเลข 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“1”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หากคิดว่าข้อ</a:t>
            </a:r>
            <a:r>
              <a:rPr lang="en-GB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2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) </a:t>
            </a: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คือคำตอบที่ถูกต้องที่สุด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ให้กดเลข 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“2”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หากคิดว่าข้อ</a:t>
            </a:r>
            <a:r>
              <a:rPr lang="en-GB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3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) </a:t>
            </a: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คือคำตอบที่ถูกต้องที่สุด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ให้กดเลข 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“3”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หากคิดว่าข้อ</a:t>
            </a:r>
            <a:r>
              <a:rPr lang="en-GB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4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) </a:t>
            </a: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คือคำตอบที่ถูกต้องที่สุด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ให้กดเลข 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“4”</a:t>
            </a:r>
            <a:endParaRPr lang="th-TH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80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เมื่อพร้อมแล้วให้มองที่เครื่องหมาย + บนมุมซ้ายมือ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th-TH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กด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“space bar”</a:t>
            </a: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เพื่อเริ่มตอบคำถาม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67900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80471-E1B1-3AEB-2A25-7E6FF9A28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82737C-6552-FFB2-318F-7B4236032BCB}"/>
              </a:ext>
            </a:extLst>
          </p:cNvPr>
          <p:cNvSpPr txBox="1"/>
          <p:nvPr/>
        </p:nvSpPr>
        <p:spPr>
          <a:xfrm>
            <a:off x="1" y="0"/>
            <a:ext cx="12192000" cy="6260597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 1.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มีอยู่หลายภาษา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มีปัญหายุ่งยากเท่ากับภาษาอังกฤษ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แต่ไม่มีคํามาจากภาษาใด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ภาษาต่างประเทศที่เรารับเข้ามาในภาษาไทย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ตัวเลือก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</a:t>
            </a: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4-1-3-2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1-4-3-2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2-4-1-3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2-3-1-4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2919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B92F8-2CB7-C5AD-F2A3-67A879814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F41CD-EBB8-9D54-789B-7614772C122E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 1.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มีอยู่หลายภาษา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มีปัญหายุ่งยากเท่ากับภาษาอังกฤษ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แต่ไม่มีคํามาจากภาษาใด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ภาษาต่างประเทศที่เรารับเข้ามาในภาษาไทย</a:t>
            </a:r>
          </a:p>
        </p:txBody>
      </p:sp>
    </p:spTree>
    <p:extLst>
      <p:ext uri="{BB962C8B-B14F-4D97-AF65-F5344CB8AC3E}">
        <p14:creationId xmlns:p14="http://schemas.microsoft.com/office/powerpoint/2010/main" val="1836680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12329-3703-B748-AD81-4AB5DAA59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91FDA4-CF0A-F3BA-C7B9-AA98763AF6B1}"/>
              </a:ext>
            </a:extLst>
          </p:cNvPr>
          <p:cNvSpPr txBox="1"/>
          <p:nvPr/>
        </p:nvSpPr>
        <p:spPr>
          <a:xfrm>
            <a:off x="1" y="0"/>
            <a:ext cx="12192000" cy="6260597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 2.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พระประธานองค์ใหญ่ทรงไว้ซึ่งรัศมีอันไพโรจน์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ภาพในพระอุโบสถนี้เป็นภาพที่แปลกกว่าความงามใดใดทั้งสิ้น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เทียนขี้ผึ้งเล่มใหญ่หลายสิบเล่มล้วนถูกห่อด้วยดอกไม้สดสีต่างๆ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สิ่งเหล่านี้รวมกันเข้าแล้วดูเป็นภาพที่สดใสตระการตาน่าชมยิ่งนัก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ตัวเลือก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1-2-3-4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2-1-3-4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3-1-2-4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4-2-1-3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76540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EE800-2D1D-B8DB-F187-3144F0F1A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25DD5-B7FF-3BCF-ECD3-F94194F8C02D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 2.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พระประธานองค์ใหญ่ทรงไว้ซึ่งรัศมีอันไพโรจน์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ภาพในพระอุโบสถนี้เป็นภาพที่แปลกกว่าความงามใดใดทั้งสิ้น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เทียนขี้ผึ้งเล่มใหญ่หลายสิบเล่มล้วนถูกห่อด้วยดอกไม้สดสีต่างๆ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สิ่งเหล่านี้รวมกันเข้าแล้วดูเป็นภาพที่สดใสตระการตาน่าชมยิ่งนัก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24021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B73C3-78C8-A6DD-14A0-58AB3B942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A055CC-6C40-AAB4-1192-A3E3E5527C0D}"/>
              </a:ext>
            </a:extLst>
          </p:cNvPr>
          <p:cNvSpPr txBox="1"/>
          <p:nvPr/>
        </p:nvSpPr>
        <p:spPr>
          <a:xfrm>
            <a:off x="1" y="0"/>
            <a:ext cx="12192000" cy="6260597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 3.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การปกครองระบอบประชาธิปไตยก็เช่นกันมันได้ถูกบ่ม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ทุกสิ่งทุกอย่างในโลกนี้มีการเจริญเติบโตและเสื่อมสลายอยู่ในตัวมันเอง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ซ้ำทวีรายละเอียดยิ่งขึ้นทั้งในปัจจุบันและอนาคต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ผ่านอุปสรรคและการต่อสู้มาหลายรูปแบบ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ตัวเลือก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4-1-2-3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3-4-2-1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2-1-4-3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4-1-3-2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73641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4DEDF-E854-DB21-FDE2-72BC5C385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1F7780-1A07-AF19-709D-2AA5CE4E1126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 3.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การปกครองระบอบประชาธิปไตยก็เช่นกันมันได้ถูกบ่ม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ทุกสิ่งทุกอย่างในโลกนี้มีการเจริญเติบโตและเสื่อมสลายอยู่ในตัวมันเอง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ซ้ำทวีรายละเอียดยิ่งขึ้นทั้งในปัจจุบันและอนาคต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ผ่านอุปสรรคและการต่อสู้มาหลายรูปแบบ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31485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CFDAF-4AE2-3B03-65FC-8544EFE84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D850F-FF61-B30C-D0A9-A94728C479E6}"/>
              </a:ext>
            </a:extLst>
          </p:cNvPr>
          <p:cNvSpPr txBox="1"/>
          <p:nvPr/>
        </p:nvSpPr>
        <p:spPr>
          <a:xfrm>
            <a:off x="1" y="0"/>
            <a:ext cx="12192000" cy="6260597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 4.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ธนบัตรเป็นเงินที่ชําระหนี้ได้ตามกฎหมาย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กฎหมายกําหนดให้ใช้ชําระหนี้ด้วยเหตุผลที่ว่า รัฐบาลรับรองธนบัตร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ก่อให้เกิดความเชื่อถือแก่ผู้ใช้ธนบัตรทั้งในด้านทุนสํารองมูลค่า และคุณสมบัติของธนบัตร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เมื่อธนบัตรเป็นตัวแทนของความเชื่อถือเช่นนี้ ลักษณะของธนบัตร จึงมีความสำคัญเป็นอันมาก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ตัวเลือก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1-3-2-4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2-1-3-4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1-2-3-4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2-4-3-1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1395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528F2-7CAC-BAA5-C1B7-9CD9CEE619EE}"/>
              </a:ext>
            </a:extLst>
          </p:cNvPr>
          <p:cNvSpPr txBox="1"/>
          <p:nvPr/>
        </p:nvSpPr>
        <p:spPr>
          <a:xfrm>
            <a:off x="1" y="0"/>
            <a:ext cx="12192000" cy="699220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รายการข่าวสารเทคโนโลยี รายงานว่าในอดีต “อัลฟาโกะ” ปัญญาประดิษฐ์ที่สามารถ เล่นเกมหมากล้อมกับมนุษย์ได้ ต้องใช้ระยะเวลาฝึกฝนเลียนแบบการเล่นเกมของมนุษย์ มากกว่า </a:t>
            </a: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1,000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เกม กว่าจะเรียนรู้กลยุทธ์เดินหมากบนกระดานรูปแบบต่างๆ ได้แต่ปัจจุบัน “อัลฟาโกะซีโร” ซึ่งพัฒนามาจากอัลฟาโกะสามารถเรียนรู้และคิดได้ด้วยตัวเอง โดยไม่ต้องเลียนแบบการเล่นของมนุษย์อีกต่อไปและเอาชนะแชมป์โลกได้ ความชาญฉลาด ของอัลฟาโกะซีโรนี้สามารถนำไปประยุกต์ใช้เพื่อแก้ปัญหาและสร้างประโยชน์ทาง วิทยาศาสตร์แก่มนุษย์ในด้านอื่นๆ โดยเฉพาะอย่างยิ่งกรณีที่ต้องใช้ระบบประมวลผล และการคิดคำนวณอันซับซ้อนได้ด้วยตัวเอง เช่น การออกแบบสูตรเคมีเพื่อทำยา หรือการพยากรณ์สภาพภูมิอากาศ เป็นต้น</a:t>
            </a:r>
            <a:r>
              <a:rPr lang="en-GB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”</a:t>
            </a:r>
          </a:p>
          <a:p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ข้อใดกล่าวถูกต้องจากการฟังรายงานข่าวข้างต้น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ทั้งอัลฟาโกะและอัลฟาโกะซีโรสามารถพัฒนาความรู้ได้ด้วยตัวเอง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ปัญญาประดิษฐ์ฉลาดกว่ามนุษย์มากจนทำให้ยารักษาโรคมีราคาถูกลง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การพัฒนาอัลฟาโกะและอัลฟาโกะซีโรช่วยขยายตลาดเกมออนไลน์เพื่อ ตอบสนองตลาดเกมวัยรุ่น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อัลฟาโกะซีโรจะเป็นเทคโนโลยีที่ช่วยให้มนุษย์สามารถแก้ปัญหาทาง วิทยาศาสตร์ที่ซับซ้อนได้ในอนาคต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endParaRPr lang="en-GB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13709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13277-5851-B6AB-EEAC-8EDFF956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1EBB73-71D5-006D-F386-18E29958DC52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 4.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ธนบัตรเป็นเงินที่ชําระหนี้ได้ตามกฎหมาย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กฎหมายกําหนดให้ใช้ชําระหนี้ด้วยเหตุผลที่ว่า รัฐบาลรับรองธนบัตร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ก่อให้เกิดความเชื่อถือแก่ผู้ใช้ธนบัตรทั้งในด้านทุนสํารองมูลค่า และคุณสมบัติของธนบัตร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เมื่อธนบัตรเป็นตัวแทนของความเชื่อถือเช่นนี้ ลักษณะของธนบัตร จึงมีความสำคัญเป็นอันมาก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83681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ACE41-53F5-BA56-ED5D-D1DD16EF9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850576-F8E1-57A2-C572-C98B912962BB}"/>
              </a:ext>
            </a:extLst>
          </p:cNvPr>
          <p:cNvSpPr txBox="1"/>
          <p:nvPr/>
        </p:nvSpPr>
        <p:spPr>
          <a:xfrm>
            <a:off x="1" y="0"/>
            <a:ext cx="12192000" cy="6260597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 5.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เป็นการสร้างสิ่งสวยงามไพเราะให้เกิดมีขึ้นเป็นหน้าที่ของกวีหรือศิลปิน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ส่วนศิลป์ในความหมายเต็ม คือ  การช่างฝีมือ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เช่นความรู้เรื่องธรรมชาติต่างๆ เป็นศาสตร์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สิ่งใดที่มีขึ้นเองเป็นขึ้นเอง เรียกว่าศาสตร์ ไม่ใช่ศิลป์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ตัวเลือก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4-3-2-1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4-1-2-3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2-3-4-1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3-4-2-1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93577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48D91-2BE8-2F3F-BC0D-EEACF4ECE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B46039-9673-2B05-D53D-5A02D86424DA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 5.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เป็นการสร้างสิ่งสวยงามไพเราะให้เกิดมีขึ้นเป็นหน้าที่ของกวีหรือศิลปิน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ส่วนศิลป์ในความหมายเต็ม คือ  การช่างฝีมือ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เช่นความรู้เรื่องธรรมชาติต่างๆ เป็นศาสตร์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สิ่งใดที่มีขึ้นเองเป็นขึ้นเอง เรียกว่าศาสตร์ ไม่ใช่ศิลป์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994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3101B-925D-2610-2934-641292363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7D371C-7C3D-0CB2-D264-5EB413AF5979}"/>
              </a:ext>
            </a:extLst>
          </p:cNvPr>
          <p:cNvSpPr txBox="1"/>
          <p:nvPr/>
        </p:nvSpPr>
        <p:spPr>
          <a:xfrm>
            <a:off x="1" y="0"/>
            <a:ext cx="12192000" cy="6824213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 6.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ผู้ชายได้เปรียบผู้หญิงในเรื่องนี้อยู่มาก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การได้ท่องเที่ยว เป็นการประเทืองสติปัญญาอย่างหนึ่ง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ย่อมมีโลกทัศน์แคบกว่าผู้ชาย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ผู้หญิงสมัยก่อนอยู่กับงานบ้านทั้งวัน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5. จึงดูเป็นว่าผู้ชายรู้อะไร ๆ มากกว่าผู้หญิงทุกเรื่อง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ตัวเลือก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2-1-4-3-5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4-1-5-2-3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2-4-5-1-3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4-3-5-2-1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29492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85B67-E1F6-F3BB-80B9-A1EF225E8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1016BD-C6BA-C346-1CC0-16FFDDE4DFDA}"/>
              </a:ext>
            </a:extLst>
          </p:cNvPr>
          <p:cNvSpPr txBox="1"/>
          <p:nvPr/>
        </p:nvSpPr>
        <p:spPr>
          <a:xfrm>
            <a:off x="1" y="0"/>
            <a:ext cx="12192000" cy="4006134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 6.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ผู้ชายได้เปรียบผู้หญิงในเรื่องนี้อยู่มาก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การได้ท่องเที่ยว เป็นการประเทืองสติปัญญาอย่างหนึ่ง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ย่อมมีโลกทัศน์แคบกว่าผู้ชาย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ผู้หญิงสมัยก่อนอยู่กับงานบ้านทั้งวัน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5. จึงดูเป็นว่าผู้ชายรู้อะไร ๆ มากกว่าผู้หญิงทุกเรื่อง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828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428AE-0644-216E-0714-118C70ADA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F11A49-A021-B5D4-3D19-C48DBB2695A9}"/>
              </a:ext>
            </a:extLst>
          </p:cNvPr>
          <p:cNvSpPr txBox="1"/>
          <p:nvPr/>
        </p:nvSpPr>
        <p:spPr>
          <a:xfrm>
            <a:off x="1" y="0"/>
            <a:ext cx="12192000" cy="6824213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 7.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จังหวัดสมุทรปราการจะจมน้ำทะเลภายใน 25 ปี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หากสภาพการณ์ยังคงเป็นเช่นนี้ต่อไปเรื่อยๆ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ขณะนี้ศาลากลางจังหวัดอยู่ต่ำกว่าระดับน้ำทะเล 70 ซม.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แผ่นดินทรุดปีละไม่ต่ำกว่า 3 ซม.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5. จังหวัดสมุทรปราการกําลังเผชิญหน้ากับปัญหาใหญ่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ตัวเลือก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1-2-3-4-5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3-5-2-1-4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5-4-3-2-1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4-3-5-1-2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73674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31C97-0B70-8BBE-C433-A93D8CB15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8D4A54-A973-E43B-7CC1-BDA11567AF3B}"/>
              </a:ext>
            </a:extLst>
          </p:cNvPr>
          <p:cNvSpPr txBox="1"/>
          <p:nvPr/>
        </p:nvSpPr>
        <p:spPr>
          <a:xfrm>
            <a:off x="1" y="0"/>
            <a:ext cx="12192000" cy="4006134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 7.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จังหวัดสมุทรปราการจะจมน้ำทะเลภายใน 25 ปี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หากสภาพการณ์ยังคงเป็นเช่นนี้ต่อไปเรื่อยๆ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ขณะนี้ศาลากลางจังหวัดอยู่ต่ำกว่าระดับน้ำทะเล 70 ซม.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แผ่นดินทรุดปีละไม่ต่ำกว่า 3 ซม.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5. จังหวัดสมุทรปราการกําลังเผชิญหน้ากับปัญหาใหญ่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08998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FDB0B-EAF0-3CB7-883F-5DBC6E148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D9A31F-1C5D-F109-6BA8-420C6EEF3955}"/>
              </a:ext>
            </a:extLst>
          </p:cNvPr>
          <p:cNvSpPr txBox="1"/>
          <p:nvPr/>
        </p:nvSpPr>
        <p:spPr>
          <a:xfrm>
            <a:off x="1" y="0"/>
            <a:ext cx="12192000" cy="6824213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 8.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เพราะธรรมชาติได้สร้างให้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สิ่งมีชีวิตทั้งหลายมีชีวิตอยู่ได้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ช่วยกันประกอบการตามหน้าที่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อวัยวะทุกส่วนที่มีความสัมพันธ์กัน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5. เพื่อให้เจ้าของอวัยวะนั้นดำรงชีวิตอยู่ได้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ตัวเลือก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2-1-5-3-4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1-3-2-4-5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2-1-4-3-5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1-4-5-3-2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67240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DDBF1-6B29-5D9D-E3BC-1139D3D9F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48883C-BBE2-365B-C2B9-A690C0363D93}"/>
              </a:ext>
            </a:extLst>
          </p:cNvPr>
          <p:cNvSpPr txBox="1"/>
          <p:nvPr/>
        </p:nvSpPr>
        <p:spPr>
          <a:xfrm>
            <a:off x="1" y="0"/>
            <a:ext cx="12192000" cy="4006134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 8.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เพราะธรรมชาติได้สร้างให้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สิ่งมีชีวิตทั้งหลายมีชีวิตอยู่ได้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ช่วยกันประกอบการตามหน้าที่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อวัยวะทุกส่วนที่มีความสัมพันธ์กัน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5. เพื่อให้เจ้าของอวัยวะนั้นดำรงชีวิตอยู่ได้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280985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AA225-90F2-9F2C-7581-BC2500256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604637-52AF-30CB-41DB-B9C53A911063}"/>
              </a:ext>
            </a:extLst>
          </p:cNvPr>
          <p:cNvSpPr txBox="1"/>
          <p:nvPr/>
        </p:nvSpPr>
        <p:spPr>
          <a:xfrm>
            <a:off x="1" y="0"/>
            <a:ext cx="12192000" cy="6824213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 9.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แห่งความเปลี่ยนแปลงที่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ราวกับกระดานหกไปวันหนึ่งๆ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ชีวิตคือละคร ละครก็คือชีวิต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เป็นชีวิตแห่งอนิจจัง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5. โลดเต้นกระดอนขึ้นลง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ตัวเลือก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4-1-3-2-5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4-2-1-3-5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3-5-4-2-1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3-1-5-2-4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3857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6957A-CF4E-2E61-8813-AF4C6C8ED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31DD0F-4471-1660-A65D-4F78004DF51D}"/>
              </a:ext>
            </a:extLst>
          </p:cNvPr>
          <p:cNvSpPr txBox="1"/>
          <p:nvPr/>
        </p:nvSpPr>
        <p:spPr>
          <a:xfrm>
            <a:off x="1" y="0"/>
            <a:ext cx="12192000" cy="5699546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เกษตรกรรมทางเลือกเป็นการทำเกษตรที่หลีกเลี่ยงการใช้สารเคมี เน้นการใช้ปุ๋ย อินทรีย์ผสมผสานการปลูกพืชและเลี้ยงสัตว์ งดเว้นหรือลดการใช้สารเคมีให้น้อยลง ปัจจุบันมีความต้องการพืชผักปลอดสารพิษในกลุ่มผู้รักสุขภาพ ทำให้เกษตรกรรม ทางเลือกเป็นแนวทางที่เกษตรกรน่าจะอยู่รอดได้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”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ข้อใดคือใจความสำคัญของข้อความข้างต้น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สารเคมีเป็นอันตรายต่อสุขภาพของทุกคน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เกษตรกรรมทางเลือกช่วยให้เกษตรกรอยู่รอด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พืชผักปลอดสารพิษเป็นที่นิยมของผู้รักสุขภาพและคนทั่วไป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เกษตรกรรมทางเลือกเป็นการทำเกษตรที่งดเว้นหรือลดการใช้สารเคมี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endParaRPr lang="en-GB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7219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7C3E0-C462-5132-CFED-7EED2102C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E37226-85E2-8B86-40CB-FFBAD2B9F1C9}"/>
              </a:ext>
            </a:extLst>
          </p:cNvPr>
          <p:cNvSpPr txBox="1"/>
          <p:nvPr/>
        </p:nvSpPr>
        <p:spPr>
          <a:xfrm>
            <a:off x="1" y="0"/>
            <a:ext cx="12192000" cy="4006134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 9.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แห่งความเปลี่ยนแปลงที่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ราวกับกระดานหกไปวันหนึ่งๆ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ชีวิตคือละคร ละครก็คือชีวิต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เป็นชีวิตแห่งอนิจจัง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5. โลดเต้นกระดอนขึ้นลง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87339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70EB-B450-FEAD-33E5-D1B163AA4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A50B92-FB26-9010-9DBA-9AF05FB32AA9}"/>
              </a:ext>
            </a:extLst>
          </p:cNvPr>
          <p:cNvSpPr txBox="1"/>
          <p:nvPr/>
        </p:nvSpPr>
        <p:spPr>
          <a:xfrm>
            <a:off x="1" y="0"/>
            <a:ext cx="12192000" cy="6824213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 10.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ความขาดตกบกพร่อง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ยังอาจจะแก้ไขให้ดีได้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อย่ามองดูด้วยความท้อแท้ใจ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ที่มีอยู่ในบ้านเมืองของเรา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5. ไม่ว่าจะเป็นด้านใดๆ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ตัวเลือก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5-3-1-2-4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3-5-1-2-4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3-1-4-2-5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1-5-4-2-3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65528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46BBC-EF23-DF53-668B-659B1E7AC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0B9CCF-3BB6-C134-BCCD-A2B9E49D5B05}"/>
              </a:ext>
            </a:extLst>
          </p:cNvPr>
          <p:cNvSpPr txBox="1"/>
          <p:nvPr/>
        </p:nvSpPr>
        <p:spPr>
          <a:xfrm>
            <a:off x="1" y="0"/>
            <a:ext cx="12192000" cy="4006134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 10.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ความขาดตกบกพร่อง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ยังอาจจะแก้ไขให้ดีได้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อย่ามองดูด้วยความท้อแท้ใจ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ที่มีอยู่ในบ้านเมืองของเรา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5. ไม่ว่าจะเป็นด้านใดๆ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32376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C35EE-7922-3085-1EC4-8C51BDC59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C89DA2-DCF5-F86E-6A26-B5A973FA85D2}"/>
              </a:ext>
            </a:extLst>
          </p:cNvPr>
          <p:cNvSpPr txBox="1"/>
          <p:nvPr/>
        </p:nvSpPr>
        <p:spPr>
          <a:xfrm>
            <a:off x="1" y="0"/>
            <a:ext cx="12192000" cy="3595765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เก๋ากี้ หรือที่เรียกทับศัพท์ว่า โกจิเบอร์รี่ จัดอยู่ในกลุ่มผลไม้ชนิดหนึ่งในตระกูลเบอร์รี่ มีรสหวาน มีฤทธิ์เป็นกลางไม่ร้อนไม่เย็นเกินไป และไม่มีพิษ การแพทย์แผนจีนใช้เก๋ากี้เป็นยามานานกว่า 2,000 ปี สรรพคุณของเก๋ากี้มีหลายประการ อาทิ ช่วยบํารุงเลือด ตับ ไต หัวใจ ปอด และระบบประสาทช่วยบํารุงสายตา ลดความเสี่ยงของอาการตาบอดกลางคืน ช่วยป้องกันและรักษาอาการตาแห้ง นอกจากนี้แพทย์จีนส่วนใหญ่นิยมใช้บรรเทาและรักษาอาการของผู้ป่วยโรคเบาหวาน ในตํารายาจีนมีข้อมูลว่าเก๋ากี้ช่วยบํารุงร่างกายของเพศชายได้ดี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th-TH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00821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A300A-5BDB-EB66-1FD6-AB87B6079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E046BC-6975-4E1B-D377-1BDDCC18026A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ข้อใดไม่ใช่ประโยชน์ของเก๋ากี้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ช่วยบํารุงสายตาและป้องกันตาแห้ง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ช่วยบํารุงเลือดและระบบประสาท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ช่วยป้องกันระบบภูมิคุ้มกันบกพร่อง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ช่วยบรรเทาอาการของโรคเบาหวาน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52029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801D4-FC22-BB1A-41A5-DC618EE39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228504-1B59-11F2-6C51-C56E0A282AAE}"/>
              </a:ext>
            </a:extLst>
          </p:cNvPr>
          <p:cNvSpPr txBox="1"/>
          <p:nvPr/>
        </p:nvSpPr>
        <p:spPr>
          <a:xfrm>
            <a:off x="1" y="0"/>
            <a:ext cx="12192000" cy="2571126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โรคฝีดาษลิง เป็นโรคติดเชื้อที่เกิดจากการติดเชื้อไวรัสในกลุ่มไวรัสพอกซ์ ซึ่งเป็นไวรัสในกลุ่มเดียวกับไวรัสที่ทำให้เกิดฝีดาษคนหรือไข้ทรพิษ พบโรคนี้ครั้งแรกในลิงที่ใช้เป็นสัตว์ทดลองเมื่อ พ.ศ. 2501 จึงเรียกว่าฝีดาษลิง แต่แท้จริงแล้ว สัตว์ที่เป็นรังโรคคือสัตว์ฟันแทะ เช่น หนู กระรอก กระแต เป็นต้น และพบรายงานการติดเชื้อครั้งแรกในคนใน พ.ศ. 2513 ปัจจุบันมีผู้ป่วยยืนยันประมาณ 2,103 คนกระจายไปทั่วโลก โดยเฉพาะประเทศกลุ่มเสี่ยงในทวีปอเมริกาเหนือและยุโรป</a:t>
            </a:r>
          </a:p>
        </p:txBody>
      </p:sp>
    </p:spTree>
    <p:extLst>
      <p:ext uri="{BB962C8B-B14F-4D97-AF65-F5344CB8AC3E}">
        <p14:creationId xmlns:p14="http://schemas.microsoft.com/office/powerpoint/2010/main" val="1863056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E7355-708C-1B6D-4153-A3EA7D76E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44FD2-B896-7B3E-AFC7-49E67133037D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ข้อใดกล่าวไม่ถูกต้อง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โรคฝีดาษลิงเกิดจากเชื้อไวรัสกลุ่มที่ทำให้เป็นไข้ทรพิษ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โรคฝีดาษลิงตั้งชื่อตามการติดเชื้อที่พบครั้งแรกในลิง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โรคฝีดาษลิงมีสัตว์ฟันแทะเป็นแหล่งกำเนิดของโรค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โรคฝีดาษลิงเริ่มติดเชื้อในคนและลิงเมื่อ พ.ศ. 2513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702801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7F70B-E2CF-4953-89D6-7CEF542E8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CACD47-DDD7-F263-4A11-73E96EF61283}"/>
              </a:ext>
            </a:extLst>
          </p:cNvPr>
          <p:cNvSpPr txBox="1"/>
          <p:nvPr/>
        </p:nvSpPr>
        <p:spPr>
          <a:xfrm>
            <a:off x="1" y="0"/>
            <a:ext cx="12192000" cy="3032149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องค์การบริหารการบินและอวกาศแห่งชาติสหรัฐอเมริกาหรือองค์การนาซาวางแผนให้นักบินอวกาศกลับขึ้นไปบนดวงจันทร์อีกครั้งภายในปี พ.ศ. 2567 สิ่งหนึ่งที่นักวิทยาศาสตร์ตระหนัก คือ สุขภาพของนักบิน โดยเฉพาะโรคมะเร็ง ซึ่งเกิดจากระดับรังสีที่รุนแรง ดวงจันทร์มีกัมมันตภาพรังสีสูง ซึ่งอาจเป็นอันตรายต่อเนื้อเยื่อของมนุษย์ ยานอวกาศฉางเอ๋อ 4 ของจีนได้ตรวจวัดปริมาณรังสีบนพื้นผิวดวงจันทร์พบว่า มีระดับสูงกว่าบนโลกนับร้อยเท่า นักวิจัยชาวเยอรมันเสนอแนะว่า นักบินอวกาศที่จะไปดวงจันทร์ควรอยู่ในแคปซูลที่สร้างจากวัสดุบนดวงจันทร์ซึ่งมีผนังหนาไม่น้อยกว่า 80 เซนติเมตร</a:t>
            </a:r>
          </a:p>
        </p:txBody>
      </p:sp>
    </p:spTree>
    <p:extLst>
      <p:ext uri="{BB962C8B-B14F-4D97-AF65-F5344CB8AC3E}">
        <p14:creationId xmlns:p14="http://schemas.microsoft.com/office/powerpoint/2010/main" val="1053354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21BD7-4F35-90B1-581E-54907F953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57E5E4-D37C-2ACD-D535-4C861080DE1C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ข้อใดกล่าวไม่ถูกต้อง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ปัญหาประการหนึ่งของนักบินอวกาศคือมีความเสี่ยงที่จะเป็นมะเร็ง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องค์การนาซาเคยประสบความสำเร็จในการส่งนักบินอวกาศไปดวงจันทร์มาแล้ว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ยานอวกาศของจีนให้ข้อมูลที่เป็นประโยชน์สำหรับวางแผนจะส่งนักบินอวกาศไปดวงจันทร์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กัมมันตภาพรังสีบนดวงจันทร์ทำให้นานาชาติล้มเลิกการส่งนักบินอวกาศไปดวงจันทร์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37048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2F5EF-AACB-3AA0-95C0-F5CDE16B1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FD943F-9144-2546-D82F-79D7379FE99A}"/>
              </a:ext>
            </a:extLst>
          </p:cNvPr>
          <p:cNvSpPr txBox="1"/>
          <p:nvPr/>
        </p:nvSpPr>
        <p:spPr>
          <a:xfrm>
            <a:off x="1" y="0"/>
            <a:ext cx="12192000" cy="3032149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เคยรู้กันมาเป็นสิบๆ ปีแล้วว่า เมืองหลวงของอินโดนีเซียคือกรุงจาการ์ตาบนเกาะชวาแต่ด้วยความเหมาะสมหลายประการจึงต้องย้ายไปที่จังหวัดกาลิมันตันตะวันออกบนเกาะบอร์เนียว ที่ผ่านมากรุงจาการ์ตาต้องเผชิญปัญหาอันหนักหน่วง ในการบริหารประเทศซึ่งรับไม่ไหวอีกต่อไปในอนาคต พ.ศ. 2593 เกินครึ่งของกรุงจะจมทะเล ประชากรอาศัยอยู่นับรวมกับเมืองบริวารล้นอยู่ถึง 30 ล้านคนสภาพในถนนก็แน่นขนัดไปด้วยรถยนต์นานาชนิด สิ่งเหล่านี้ในเมืองหลวงแห่งใหม่จะดีขึ้นอย่างชัดเจน</a:t>
            </a:r>
          </a:p>
        </p:txBody>
      </p:sp>
    </p:spTree>
    <p:extLst>
      <p:ext uri="{BB962C8B-B14F-4D97-AF65-F5344CB8AC3E}">
        <p14:creationId xmlns:p14="http://schemas.microsoft.com/office/powerpoint/2010/main" val="340933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FA2D7-1E60-0910-C457-E3664C796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1D5512-ED38-EE5E-7EA9-9064BAAC91EA}"/>
              </a:ext>
            </a:extLst>
          </p:cNvPr>
          <p:cNvSpPr txBox="1"/>
          <p:nvPr/>
        </p:nvSpPr>
        <p:spPr>
          <a:xfrm>
            <a:off x="1" y="0"/>
            <a:ext cx="12192000" cy="6561321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เหงื่อเป็นของเหลวที่ถูกขับออกตามผิวหนังเพื่อช่วยระบายความร้อนจากการทำ กิจกรรมต่างๆ ไม่ว่าจะเป็นการออกกำลังกาย การเดินหรือการอยู่ในที่ที่มีอากาศร้อน แม้แต่สภาวะเครียดก็ทำให้เกิดเหงื่อได้เช่นกัน เหงื่ออาจจะสร้างความรำคาญให้ใคร หลายๆ คน แต่รู้หรือไม่ว่าข้อดีของเหงื่อประการหนึ่ง คือ ช่วยทำให้ผิวของเราสะอาด เนื่องจากเหงื่อจะช่วยขับสารพิษที่สะสมอยู่ในผิวหนัง ลดการเกิดผดผื่น สิว หรือ ปัญหาที่เกิดจากการติดเชื้อบริเวณผิวหนังได้</a:t>
            </a:r>
            <a:r>
              <a:rPr lang="en-GB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”</a:t>
            </a:r>
            <a:endParaRPr lang="th-TH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endParaRPr lang="th-TH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ข้อใดสรุปใจความสำคัญของข้อความข้างต้นได้ถูกต้อง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เหงื่อเป็นของเหลวที่ถูกขับออกตามผิวหนัง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แม้เหงื่อจะน่ารำคาญแต่ก็มีประโยชน์ต่อมนุษย์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ข้อดีประการเดียวของเหงื่อคือช่วยทำให้ผิวของเราสะอาด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เหงื่อช่วยขับสารพิษและลดการติดเชื้อบริเวณผิวหนังเท่านั้น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endParaRPr lang="en-GB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946876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F9D67-5320-42F0-683E-C6E95204C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D17824-88C4-F655-9203-8C581969887F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ปัญหาข้อใดเกี่ยวกับกรุงจาการ์ตาที่ไม่สามารถแก้ไขได้จนเป็นเหตุสำคัญทำให้อินโดนีเซียต้องพิจารณาย้ายเมืองหลวง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การจราจรแออัด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อุทกภัยร้ายแรง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สภาพเมืองที่อยู่บนเกาะ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ประชากรที่หนาแน่นเกินไป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595343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6A7A7-2192-2FF8-F77F-D2BBDF076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9F67D0-7367-C813-BA20-4E5391FEFC4A}"/>
              </a:ext>
            </a:extLst>
          </p:cNvPr>
          <p:cNvSpPr txBox="1"/>
          <p:nvPr/>
        </p:nvSpPr>
        <p:spPr>
          <a:xfrm>
            <a:off x="1" y="0"/>
            <a:ext cx="12192000" cy="3032149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รุกขกร หรือเรียกง่ายๆ ว่า “หมอต้นไม้” เป็นนักวิชาชีพที่มีหน้าที่จัดการและดูแลต้นไม้ใหญ่อ้างอิงตามหลักวิชาการ โดยเฉพาะในเขตเมืองและในบริเวณอาคารสถานที่ ผู้จะเป็นรุกขกรมืออาชีพไม่เพียงแต่จะต้องรู้วิธีปีนและตัดต้นไม้ใหญ่อย่างปลอดภัย แต่จะต้องสำเร็จการศึกษาในสาขาวนศาสตร์ หรือมีประสบการณ์การทำงานเกี่ยวข้องกับรุกขกรอย่างน้อย 2 ปี นอกจากนั้นแล้ว ยังต้องสอบใบรับรองจากสมาคมรุกขกรนานาชาติ ในปัจจุบันนี้ สมาคมรุกขกรไทยได้ผลักดันให้มีการออกใบรับรองภายในประเทศเองด้วย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129060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E94FC-A00C-D708-ADE0-17CA1EEF2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6BBDB9-3744-3291-B9C1-E6BE4ED5B7B4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ข้อใดเป็นคุณสมบัติของรุกขกรมืออาชีพ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มีประสบการณ์ทำงานในระดับนานาชาติ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มีความสามารถตัดต่อกิ่งของพันธุ์ไม้หลากหลายชนิด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รับผิดชอบโดยตรงด้านการออกแบบพื้นที่สีเขียวของเมือง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เข้าใจหลักและวิธีปฏิบัติเกี่ยวกับต้นไม้ใหญ่ในพื้นที่เมืองอย่างดี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098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C7B25-4292-753B-AD40-074092791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8C1E9D-1E06-8717-56DD-8B6D7207B7D0}"/>
              </a:ext>
            </a:extLst>
          </p:cNvPr>
          <p:cNvSpPr txBox="1"/>
          <p:nvPr/>
        </p:nvSpPr>
        <p:spPr>
          <a:xfrm>
            <a:off x="1" y="0"/>
            <a:ext cx="12192000" cy="4159381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ผ้าโฮลเป็นผ้าไหมมัดหมี่ของกลุ่มชาติพันธุ์ไทยเชื้อสายเขมร คำว่า “โฮล” มาจากภาษาเขมรที่ใช้เรียกกรรมวิธีการผลิตผ้าไหมประเภทหนึ่งที่มีลวดลายโดดเด่น โดยใช้กระบวนการมัดย้อมเส้นไหมให้เกิดสีสันและลวดลายต่างๆ ก่อน แล้วนํามาทอเป็นผืนผ้าตรงกับคําว่า “ผ้าปูม”ของไทย หรือ“มัดหมี่”ของอีสาน การทอผ้าโฮลจะใช้เส้นไหมเล็กละเอียด เนื้อผ้าจึงบางเบาและอ่อนนุ่ม สีที่ใช้ในการทอผ้าโฮลนิยมใช้สีหลักๆ เช่น แดง ดำ น้ำเงิน เหลือง เขียว ส้ม โดยเฉพาะสีแดงนั้น จะใช้สีแดงจากครั่งที่ติดทนนาน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6884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5FC70-5356-7C15-43B7-371C1D901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0B46DB-2D41-8AD3-6F54-6DACA545DEE7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ข้อใดไม่ใช่ลักษณะเด่นของผ้าโฮล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ลวดลายและสีสันมีลักษณะเฉพาะ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การทอได้รับอิทธิพลจากกลุ่มชาติพันธุ์ไทยเชื้อสายเขมร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ความงามเกิดจากสีที่กำหนดเป็นแบบแผน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กระบวนการมัดย้อมใช้วิธีเดียวกันกับมัดหมี่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778672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8A240-1D2E-FB1A-3913-6E345CA80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3E0C9B-4162-6B3B-5949-4012F6429AA4}"/>
              </a:ext>
            </a:extLst>
          </p:cNvPr>
          <p:cNvSpPr txBox="1"/>
          <p:nvPr/>
        </p:nvSpPr>
        <p:spPr>
          <a:xfrm>
            <a:off x="1" y="0"/>
            <a:ext cx="12192000" cy="2571126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ฟาร์มไก่ไข่ เดิมเลี้ยงไก่ประมาณ 10,000 ตัวต่อ 1 โรงเลี้ยงผลผลิตยังไม่ดีพอ ทั้งจำนวนและคุณภาพของไข่ เจ้าของฟาร์มจึงเปลี่ยนเป็นโรงเลี้ยงแบบปิด มีพัดลมระบายอากาศ ติดตั้งระบบเซ็นเซอร์กว่า 30 เครื่องเพื่อกำหนดปริมาณอาหารและน้ำที่ให้ไก่กินในแต่ละวัน ตรวจสอบคุณภาพของอากาศ และวัดแสงไฟที่ไก่ควรได้ รวมทั้งดูแลความสะอาดโรงเลี้ยง ด้วยระบบนี้ ผู้ดูแลสามารถเข้าไปแก้ไขเพื่อลดความเสียหายที่จะเกิดขึ้น การพัฒนาดังกล่าวทำให้ไก่ออกไข่เฉลี่ยวันละ 1 ฟอง คุณภาพของไข่ดีขึ้น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744280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CDB7D-D398-6283-8FD9-C554C643B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BE40F-3852-8069-1F8F-57FC3543FE8E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ข้อใดกล่าวไม่สอดคล้องกับข้อความต่อไปนี้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ระบบไฟฟ้าจำเป็นสำหรับโรงเลี้ยงไก่แบบปิด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โรงเลี้ยงไก่ที่พัฒนาแล้วยังจำเป็นต้องมีคนดูแล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โรงเลี้ยงไก่แบบปิดมีการกั้นบริเวณ แต่อากาศถ่ายเทได้ดี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ฟาร์มไก่ที่พัฒนาแล้ว สามารถเลี้ยงไก่ได้มากขึ้นอีกเท่าตัว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125390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DAF97-3B06-EAB1-12B3-9B398C5D0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EE6001-031A-06C3-7913-36F3023A1FD7}"/>
              </a:ext>
            </a:extLst>
          </p:cNvPr>
          <p:cNvSpPr txBox="1"/>
          <p:nvPr/>
        </p:nvSpPr>
        <p:spPr>
          <a:xfrm>
            <a:off x="1" y="0"/>
            <a:ext cx="12192000" cy="3032149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นักวิทยาศาสตร์กลุ่มหนึ่งคาดว่าภายใน 10 ปี มนุษย์จะไปลงหลักปักฐานบนดวงจันทร์ ในดวงจันทร์น่าจะมีน้ำแข็งติดอยู่ใต้ปล่องภูเขาไฟหรือในหลุมอุกกาบาตบ้าง มนุษย์ก็คงพอจะสูบขึ้นมาใช้เป็นน้ำบริโภคได้ แต่ก็ไม่แน่ใจว่าจะมีปริมาณมากน้อยเพียงใด ส่วนอุณหภูมิที่หนาวเย็นถึงติดลบ 200 องศาเซลเซียส จะสามารถปัดเป่าโดยนำแร่ธาตุที่เคยพบแล้วบนพื้นผิวดวงจันทร์นั่นแหละมาใช้แก้ความหนาวเย็นได้อีกนาน อีกด้านหนึ่งยานอวกาศดอว์นของนาซากำลังเข้าไปสำรวจดาวเคราะห์น้อยเซอเรสซึ่งเคยพบน้ำแข็งในหลุมอุกกาบาตทำให้นักวิทยาศาสตร์สันนิษฐานเอาว่าดวงจันทร์ก็คงมีสภาพเช่นเดียวกั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289235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880FB-C0E3-94A1-784D-49A405BA0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B118EB-C3DA-61C7-ECED-0FA3D957C473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จากข้อความดังกล่าว ข้อใดเป็นวิธีแก้ปัญหาความหนาวเย็นหากมนุษย์จะไปอยู่อาศัยบนดวงจันทร์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การสูบน้ำอุ่นจากใต้ปล่องภูเขาไฟและหลุมอุกกาบาต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การใช้แร่ธาตุบนพื้นผิวดวงจันทร์ปัดเป่าความหนาวเย็น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การเตรียมการสร้างที่อยู่อาศัยโดยใช้วัสดุเก็บความร้อน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การใช้อุปกรณ์ทำความร้อนที่ใช้ในการสำรวจดาวเคราะห์น้อยเซอเรส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400886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AC879-5F78-590A-60F1-F56F0506D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EA191A-CF9D-6DC8-5064-15DB4EED7F97}"/>
              </a:ext>
            </a:extLst>
          </p:cNvPr>
          <p:cNvSpPr txBox="1"/>
          <p:nvPr/>
        </p:nvSpPr>
        <p:spPr>
          <a:xfrm>
            <a:off x="1" y="0"/>
            <a:ext cx="12192000" cy="3032149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เครื่องดื่มสุขภาพชนิดนี้เรียกว่าชาลำไย อย่าเข้าใจผิดว่าคือน้ำลำไยธรรมดาที่นำมาบรรจุกระป๋องแล้วเรียกให้ฟังดูดีว่า “ชา” แต่ที่จริงบริษัทวินชัยผู้ผลิตได้ใช้เทคโนโลยีทางอาหารระดับโมเลกุลสกัดเป็นน้ำลำไยเข้มข้น 100% ด้วยเครื่องอัดแรงดันสูง จนกระทั่งได้เครื่องดื่มที่มีกลิ่นและรสของลำไยตามธรรมชาติ ไม่มีน้ำตาลทราย มีแคลอรี่ต่ำ และพบว่าเครื่องดื่มที่ผลิตใหม่นี้มีสารพอลิฟีนอลเกิดขึ้นในกระบวนการผลิต ปกติสารดังกล่าวพบมากในใบชาซึ่งมีคุณสมบัติต้านอนุมูลอิสระหรือต้านมะเร็ง จึงได้ชื่อว่าชาอย่างเต็มภาคภูมิ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7487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74089-A8F2-1F85-7696-1B58584B4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BFB012-DC5B-AB7E-655B-22E3814209E5}"/>
              </a:ext>
            </a:extLst>
          </p:cNvPr>
          <p:cNvSpPr txBox="1"/>
          <p:nvPr/>
        </p:nvSpPr>
        <p:spPr>
          <a:xfrm>
            <a:off x="1" y="0"/>
            <a:ext cx="12192000" cy="5952821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เกิดกระแสข่าวดาวเคราะห์น้อยชนโลกอีกครั้ง ครั้งนี้พูดถึง “ดาวเคราะห์น้อย </a:t>
            </a: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2018”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ซึ่งจะโคจรเข้าใกล้โลกที่สุดในวันที่ </a:t>
            </a: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พฤศจิกายน </a:t>
            </a: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2563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ก่อนหน้าวันเลือกตั้งของ สหรัฐอเมริกาเพียง </a:t>
            </a: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วัน แต่ความเป็นไปได้ที่จะเกิดอันตรายต่อโลกค่อนข้างน้อยมาก เนื่องจากมีขนาดเส้นผ่านศูนย์กลางเพียง </a:t>
            </a: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 เมตร ซึ่งหากพุ่งเข้าชนโลกจริง ก็เป็นไปได้ ที่จะเผาไหม้ในชั้นบรรยากาศเกือบหมดก่อนลงสู่พื้นโลก</a:t>
            </a:r>
            <a:r>
              <a:rPr lang="en-GB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 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ข้อใดสรุปใจความสำคัญของข้อความข้างต้นได้ถูกต้อง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“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ดาวเคราะห์น้อย </a:t>
            </a: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2018”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ที่จะพุ่งชนโลกเป็นเพียงข่าวลือ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“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ดาวเคราะห์น้อย </a:t>
            </a: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2018”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จะเป็นอันตรายต่อโลกอย่างใหญ่หลวง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“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ดาวเคราะห์น้อย </a:t>
            </a: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2018”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จะโคจรเข้าใกล้โลกแต่ก่อให้เกิดอันตรายน้อย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“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ดาวเคราะห์น้อย </a:t>
            </a: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2018”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จะมีขนาดเส้นผ่านศูนย์กลางเพียง </a:t>
            </a: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เมตรเมื่อมาถึง พื้นโลก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621410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656BC-66F2-DF1F-616C-E73DE3AA1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2814D5-21D2-CA47-D2D9-09589425BDB6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ข้อใดเป็นคุณลักษณะพิเศษของชาลำไย ที่ช่วยในการต่อต้านมะเร็ง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มีกลิ่นและรสของลำไยตามธรรมชาติ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เป็นน้ำลำไยเข้มข้น 100% มีแคลอรี่ต่ำ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มีสารพอลิฟีนอลซึ่งได้จากกระบวนการผลิต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เป็นผลิตภัณฑ์ที่สกัดด้วยเทคโนโลยีทางอาหารระดับโมเลกุล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671911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E03E3-6DF3-112C-9472-210E47D67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34745A-C236-E6E1-F5DB-1083960E9A86}"/>
              </a:ext>
            </a:extLst>
          </p:cNvPr>
          <p:cNvSpPr txBox="1"/>
          <p:nvPr/>
        </p:nvSpPr>
        <p:spPr>
          <a:xfrm>
            <a:off x="1" y="0"/>
            <a:ext cx="12192000" cy="3493173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ปัจจุบันความต้องการในการบริโภคน้ำมันพืชของคนในประเทศไทยมีแนวโน้มสูงขึ้น เนื่องจากน้ำมันพืชได้รับความนิยมในการบริโภคสูง ถึงแม้ว่าบริษัทที่ผลิตน้ำมันพืชในประเทศจะมีถึง 120 บริษัท ผลิตได้ปีละประมาณ 220,000 ตัน ก็ยังไม่เพียงพอกับความต้องการบริโภคของประชาชน เนื่องจากบริษัทที่ตั้งส่วนใหญ่เป็นบริษัทเล็กๆ บริษัทผลิตอาหารจํากัด จะเปิดโรงงานผลิตน้ำมันพืชในประเทศไทยเพื่อผลิตน้ำมันปาล์ม โดยใช้วัตถุดิบในการผลิตจากมาเลเซีย บริษัทดังกล่าวเคยประสบผลสำเร็จในการผลิตและจําหน่ายน้ำมันพืชชนิดนี้มาแล้วในมาเลเซีย เนื่องจากประชาชนในประเทศมาเลเซียนิยมบริโภคน้ำมันพืชเพราะเป็นมุสลิม ซึ่งมีข้อห้ามทางศาสนาในการบริโภคน้ำมันจากไขสัตว์บางชนิด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029422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8510D-C41B-D1E1-9954-ACDB23C1E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04D231-1185-B0F3-F4C8-7CE89A41EFD3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คนในมาเลเซียนิยมบริโภคน้ำมันพืชเพราะเหตุใด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มีความรู้ทางโภชนาการสูง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ข้อบังคับทางศาสนา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ให้คุณประโยชน์มากกว่าน้ำมันชนิดอื่น 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ไม่มีน้ำมันชนิดอื่นที่จะใช้บริโภคได้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324971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2BA24-CD94-88C6-DC1F-865A2C6D7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974FB5-4EB5-EBA2-FDD3-0D69B97F2E84}"/>
              </a:ext>
            </a:extLst>
          </p:cNvPr>
          <p:cNvSpPr txBox="1"/>
          <p:nvPr/>
        </p:nvSpPr>
        <p:spPr>
          <a:xfrm>
            <a:off x="1" y="0"/>
            <a:ext cx="12192000" cy="3032149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ปริมาณความต้องการน้ำมันพืชในการบริโภคของตลาดยังมีอยู่มาก ซึ่งโรงงานที่มีอยู่ยังไม่สามารถผลิตให้เพียงพอกับความต้องการ และเนื่องจากรัฐบาลได้กำหนดราคาจําหน่ายขั้นสูงของน้ำมันพืชไว้ทั้งวัตถุดิบที่ใช้ในการผลิต ได้แก่ ถั่วเหลืองมีราคาสูง เพราะรัฐบาลได้ประกันราคาขั้นต่ำถั่วเหลืองในประเทศไว้หาบละ 500 บาทและถั่วเหลืองที่ผลิตได้ในประเทศให้น้ำมันได้ไม่ดีเมื่อเทียบกับต่างประเทศ แต่บริษัทไม่สามารถจะสั่งถั่วเหลืองจากต่างประเทศเข้ามาได้แม้ราคาจะต่ำกว่าในประเทศก็ตาม คือหาบละ 450 บาท เพราะการสั่งเข้าต้องเสียภาษีศุลกากรจึงทำให้ราคาสูงกว่าถั่วเหลืองในประเทศ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148206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B9BE4-BF32-6C9A-FE6F-80FBAE935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0FBF58-C2B9-21B3-5B4D-A926B207755B}"/>
              </a:ext>
            </a:extLst>
          </p:cNvPr>
          <p:cNvSpPr txBox="1"/>
          <p:nvPr/>
        </p:nvSpPr>
        <p:spPr>
          <a:xfrm>
            <a:off x="1" y="0"/>
            <a:ext cx="12192000" cy="3903542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แม้ราคาถั่วเหลืองจากต่างประเทศจะมีราคาต่ำกว่าราคาถั่วเหลืองในประเทศ แต่เพราะเหตุใดบริษัทที่ผลิตน้ำมันพืชจึงไม่นําเข้าถั่วเหลืองจากต่างประเทศ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เนื่องจากการนําเข้าจากต่างประเทศยังต้องเสียภาษีศุลกากรอีกครั้ง จึงทำให้ต้นทุนสูงกว่าถั่วเหลืองในประเทศ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เนื่องจากถั่วเหลืองในประเทศมีคุณภาพไม่เหมาะสมในการผลิตน้ำมันพืช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เนื่องจากเป็นนโยบายส่งเสริมและเพิ่มรายได้ให้เกษตรกรในประเทศที่ปลูกถั่วเหลือง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เนื่องจากถั่วเหลืองในประเทศเมื่อนํามาผลิตแล้วทำให้ได้น้ำมันพืชไม่ได้มาตรฐานตามประเทศคู่ค้ากำหนด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734022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66822-BFF9-4ABC-71CB-8C615D203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5915D6-4AD7-9ADD-E455-BFC99BB50941}"/>
              </a:ext>
            </a:extLst>
          </p:cNvPr>
          <p:cNvSpPr txBox="1"/>
          <p:nvPr/>
        </p:nvSpPr>
        <p:spPr>
          <a:xfrm>
            <a:off x="1" y="0"/>
            <a:ext cx="12192000" cy="3493173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ในการผลิตน้ำมันพืชประเภทถั่วเหลืองนั้น จะมีกากที่เหลือจากการผลิตสามารถนําไปขายได้ราคาดีเท่าๆ กับน้ำมันที่ผลิตได้ กากถั่วนําไปใช้ในการเลี้ยงสัตว์ได้ดี และเป็นที่นิยมมากกว่าถั่วที่ยังไม่ได้สกัดน้ำมันออกเพราะกากถั่วไขมันน้อย ทำให้สัตว์ย่อยง่ายและลดโอกาสในการท้องเสีย แต่ก็มีปัญหาในเรื่องราคาเนื่องจากรัฐบาลยกเว้นภาษีการนําเข้ากากถั่วจากต่างประเทศเข้ามาในประเทศ จึงทำให้ราคากากถั่วเหลืองภายในตกต่ำ เพื่อหลีกเลี่ยงปัญหาต่างๆ ดังกล่าว จึงมีการหันมาผลิตน้ำมันพืชจากปาล์มซึ่งต้นทุนในการผลิตต่ำกว่าและอาจได้รับความนิยมในการบริโภคจากประชาชนเช่นเดียวกับน้ำมันพืชที่ผลิตจากถั่วเหลือง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333350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4A6F0-E120-2EC9-BA0F-77677B088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028F41-BD97-9729-3B47-0A7B0B835D1D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ทำไมกากถั่วเหลืองภายในประเทศมีราคาตกต่ำ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ไม่มีภาษีนำเข้ากากถั่วเหลืองจากต่างประเทศ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มีการส่งเสริมให้มีการผลิตน้ำมันถั่วเหลืองมากขึ้น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เกษตรกรหันมาใช้อาหารชนิดอื่นเลี้ยงสัตว์แทนการใช้ถั่วเหลือง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มีการส่งเสริมให้เกษตรกรปลูกถั่วเหลืองมากขึ้น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289512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2BA97-478A-7F3D-A00D-C634FF717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A1DD2-4CAD-D3F4-58AB-AA3BCFB8B428}"/>
              </a:ext>
            </a:extLst>
          </p:cNvPr>
          <p:cNvSpPr txBox="1"/>
          <p:nvPr/>
        </p:nvSpPr>
        <p:spPr>
          <a:xfrm>
            <a:off x="1" y="0"/>
            <a:ext cx="12192000" cy="2571126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ทะเลชอฟ เป็นแหล่งอาศัยที่สำคัญของปลาสเตอร์เจียน ซึ่งแต่ก่อนเคยมีการจับได้ถึงปีละ 90,000 ตัน แต่ขณะนี้จับได้เพียงปีละ 5,700 ตัน ทั้งนี้ เนื่องจากการนําน้ำจากแม่น้ำดอนและแม่น้ำคูบานไปใช้เพื่อการเกษตรทำให้ระดับน้ำในแม่น้ำชอฟลดลง น้ำเค็มในทะเลดำไหลเข้ามาทำให้น้ำในทะเลชอฟเค็มขึ้น และที่มาพร้อมกับน้ำเค็มคือแมงกะพรุนซึ่งกินแพลงตันเป็นอาหาร และแพลงตันเป็นอาหารของปลาเล็กๆ ซึ่งเป็นอาหารของปลาสเตอร์เจียนด้วย ดังนั้น จำนวนปลาสเตอร์เจียนจึงมีจำนวนลดลง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648770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F9324-D35B-F966-BBCE-0FFB1DCC3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54499-A0B4-2DF5-E864-D3ACE37DCB99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สาเหตุของปลาสเตอร์เจียนมีจำนวนลดลงเนื่องจากสาเหตุใด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ความเสื่อมโทรมของสภาพแวดล้อมในทะเลชอฟ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มีการจับเพื่อการพาณิชย์มากขึ้น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รัฐบาลประกาศสงวนพันธุ์ปลาไว้เพื่ออนาคต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จำนวนอาหารของปลาสเตอร์เจียนมีจำนวนน้อยลง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927352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72EE5-27B1-2B14-6A13-DBE55D0D4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A7FF0-484D-5BC9-D0CA-1C1A8A148BD7}"/>
              </a:ext>
            </a:extLst>
          </p:cNvPr>
          <p:cNvSpPr txBox="1"/>
          <p:nvPr/>
        </p:nvSpPr>
        <p:spPr>
          <a:xfrm>
            <a:off x="1" y="0"/>
            <a:ext cx="12192000" cy="3493173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ผู้บริหารบางคนเคยชินกับการใช้นโยบายลดค่าแรง โดยอ้างว่าได้ให้สวัสดิการแก่คนงานในอัตราที่สูงเพียงพอแต่ผู้บริหารอาจลืมไปว่าสวัสดิการที่ให้นั้นเป็นผลประโยชน์ทางอ้อมที่ตกแก่คนงาน ซึ่งอาจจะไม่ก่อให้เกิดผลทางจิตวิทยาจนเกิดแรงจูงใจให้คนงานในการทำงาน ทั้งนี้ อาจจะเป็นเพราะคนงานไม่ได้ตีค่าของสวัสดิการเป็นค่าจ้างแรงงานด้วย คนงานจึงมองเห็นแต่ผลตอบแทนที่ได้รับเป็นตัวเงินเท่านั้น ในข้อเท็จจริงนั้น ผู้บริหารกิจการอาจจะหันมาใช้นโยบายเพิ่มค่าแรง และอุดหนุนให้สวัสดิการ แต่เพียงบางส่วน เพราะหากกิจการจ่ายค่าแรงในอัตราสูงกว่ากิจการอื่นๆ ในอุตสาหกรรมเดียวกัน แม้เพียงไม่มากก็อาจจะจูงใจให้คนงานอยู่กับกิจการได้นานขึ้น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0960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21BD5-B722-A651-41C9-B5AF77D03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DE5E40-ED1D-9669-27A8-2BF2FD1B6CEA}"/>
              </a:ext>
            </a:extLst>
          </p:cNvPr>
          <p:cNvSpPr txBox="1"/>
          <p:nvPr/>
        </p:nvSpPr>
        <p:spPr>
          <a:xfrm>
            <a:off x="1" y="0"/>
            <a:ext cx="12192000" cy="6158005"/>
          </a:xfrm>
          <a:prstGeom prst="rect">
            <a:avLst/>
          </a:prstGeom>
          <a:noFill/>
        </p:spPr>
        <p:txBody>
          <a:bodyPr wrap="square" lIns="360000" tIns="360000" rIns="360000" bIns="360000" rtlCol="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ความเพียรเป็นคุณธรรมสำคัญที่ช่วยทำให้บุคคลเดินไปสู่จุดหมายได้ จนสำเร็จ แต่ความเพียรถือว่าเป็นคุณธรรมที่ควรพิจารณาอย่างรอบคอบ เพราะมีทั้งข้อดีและข้อเสีย หากเพียรพยายามทำเรื่องที่ดี เมื่อสำเร็จก็ย่อมส่งผลดี ตามความตั้งใจ แต่หากมุ่งทำเรื่องที่ส่งผลเสียต่อตัวเองและบุคคลอื่น ความเพียร นั้นไม่อาจเรียกว่าความสำเร็จ ทั้งส่งผลร้ายแรงกว่าที่คิดได้</a:t>
            </a:r>
            <a:r>
              <a:rPr lang="en-GB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”</a:t>
            </a:r>
            <a:endParaRPr lang="en-US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ข้อใดเป็นแนวคิดสำคัญของบทความข้างต้น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ความเพียรควรใช้ในเรื่องที่เกิดประโยชน์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ความสำเร็จทุกอย่างสำเร็จได้ด้วยความเพียร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คนที่มีความเพียรควรได้รับยกย่องเพราะเป็นสิ่งที่ทำยาก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ความเพียรเป็นเรื่องส่วนรวมที่เกี่ยวกับบุคคลอื่นกว่าที่คิด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2802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17B82-A063-F96D-4B0D-B585B0B02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73EE10-5CD2-EB3B-F0DC-FC2635EA24FE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จากข้อความนี้สรุปได้ว่า “สวัสดิการ” ไม่ก่อให้เกิดแรงจูงใจในการทำงานเพราะเหตุใด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คนงานพอใจการเพิ่มค่าแรงมากกว่า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คนงานได้รับสวัสดิการเพียงพออยู่แล้ว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คนงานคิดว่าสวัสดิการเป็นบริการที่ได้มาฟรีๆ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คนงานไม่ได้ตีค่าของสวัสดิการเข้าเป็นค่าจ้างแรงงาน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428422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BE33F-AB43-E9F0-42C1-238A0B342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3F9D-AB2A-BEDC-3F1D-8D79DBDD4B69}"/>
              </a:ext>
            </a:extLst>
          </p:cNvPr>
          <p:cNvSpPr txBox="1"/>
          <p:nvPr/>
        </p:nvSpPr>
        <p:spPr>
          <a:xfrm>
            <a:off x="1" y="0"/>
            <a:ext cx="12192000" cy="3032149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วินัยข้าราชการพลเรือน มีความสำคัญเป็นอันมากต่อรัฐบาลในการบริหารงานของประเทศ เพราะข้าราชการพลเรือนเป็นเจ้าหน้าที่ส่วนหนึ่งของรัฐบาลซึ่งมีหน้าที่ในการบริหารราชการและจะเข้าถึงประชาชนโดยตรง หากข้าราชการพลเรือนไม่มีวินัยที่ดีพอ จะทำให้ประชาชนขาดความเชื่อถือและศรัทธาในตัวข้าราชการ จนพลอยทำให้ขาดความเชื่อถือศรัทธาและไม่ให้ความร่วมมือแก่รัฐบาลในการบริหารประเทศไปด้วย วินัยข้าราชการพลเรือนจึงเป็นปัจจัยสำคัญที่จะช่วยให้การปฏิบัติราชการมีประสิทธิภาพและทั่วถึงประชาช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347122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DDAC0-767B-28A4-8E28-FBE0D5C0D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ADE7A3-7AFE-0861-FC8D-627687961086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ทําไมจึงกล่าวว่า “วินัย” มีความสำคัญ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เพราะช่วยให้ข้าราชการมีประสิทธิภาพ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เพราะช่วยให้ข้าราชการเข้าถึงประชาชน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เพราะช่วยให้ข้าราชการปฏิบัติงานมีประสิทธิภาพ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เพราะช่วยให้ข้าราชการเป็นที่เชื่อถือของประชาชน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8438750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7EEE4-3EA0-7345-4BFB-5A41BDD5B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56527-D60A-A5DF-AC4B-D714CB585A00}"/>
              </a:ext>
            </a:extLst>
          </p:cNvPr>
          <p:cNvSpPr txBox="1"/>
          <p:nvPr/>
        </p:nvSpPr>
        <p:spPr>
          <a:xfrm>
            <a:off x="1" y="0"/>
            <a:ext cx="12192000" cy="3032149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ในการพัฒนาจําเป็นจะต้องก่อให้เกิดความต้องการใหม่ๆ ขึ้นด้วย ทั้งความต้องการโดยตรง ความต้องการโดยอ้อม ความต้องการระยะสั้น และความต้องการในระยะยาวที่ต่อเนื่องอย่างครบวงจร ซึ่งต้องใช้วิธีการให้การศึกษาแก่ประชาชนเพื่อระดมสรรพกําลังทางความคิดให้ออกมาในรูปของกระบวนการปฏิบัติ ประชาชนมักจะร่วมมือในการทำกิจกรรมที่เขารู้เรื่องดีแล้ว และเป็นความต้องการของเขา การยึดหลักการร่วมมือและประสานงาน ย่อมเกิดผลดีกว่าและไม่เกิดการอีหลักอีเหลื่อในความมั่นใจที่จะเกาให้ถูกที่คันเช่นนี้ ประสิทธิภาพในการบริหารงานมีแต่จะก่อให้เกิดอรรถประโยชน์แก่ราษฎรทั้งปวง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873942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C5481-A8BD-CE76-9303-DF844885B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CE11F5-6A8B-B289-C800-63A7788D37CA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เหตุใดประชาชนจึงนิยมให้ความร่วมมือในสิ่งที่เขารู้ดี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อยากมีส่วนร่วมในการแก้ปัญหา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ต้องการพัฒนาอย่างยั่งยืน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ตรงกับความต้องการของเขา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แสดงให้ผู้บริหารทราบถึงความต้องการที่แท้จริง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06264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07F49-1134-1B03-E636-AA591CC82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2C3E40-4F91-6FED-0184-C24CCA79B2DD}"/>
              </a:ext>
            </a:extLst>
          </p:cNvPr>
          <p:cNvSpPr txBox="1"/>
          <p:nvPr/>
        </p:nvSpPr>
        <p:spPr>
          <a:xfrm>
            <a:off x="1" y="0"/>
            <a:ext cx="12192000" cy="3493173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สมมุติว่า แดงเป็นเจ้าของที่ดิน 1 แปลง และสมมุติต่อไปว่าแดงไปกินยาวิเศษอะไรมามีอายุได้ถึง 1,000 ปี แดงก็มีกรรมสิทธิ์ในที่ดินแปลงนั้นอยู่ได้ถึง 1,000 ปี หรือแม้แดงจะมีอายุอย่างธรรมดา กรรมสิทธิ์ของแดงในที่ดินแปลงนั้นก็เป็นมรดกตกทอดไปถึงลูกถึงหลาน ยั่งยืนอยู่ได้เป็นพันๆ ปี ไม่มีกฎหมายกำหนดอายุไว้ให้กรรมสิทธิ์ของแดงสิ้นสุดไปด้วยกาลเวลา แต่กรรมสิทธิ์หนังสือหรือที่เรียกว่าลิขสิทธิ์มีหลักเป็นอย่างอื่น คือ ลิขสิทธิ์เป็นของผู้ประพันธ์เพียงชั่วชีวิตกับต่อไปอีก 50 ปี เมื่อสิ้นชีวิตของผู้ทรงลิขสิทธิ์และสิ้นระยะเวลาอีก 50 ปี หลังจากนั้นแล้วลิขสิทธิ์เป็นระงับเจ้าของจะหวงห้ามไม่ได้ ใครจะคัดลอกโฆษณาซ้ำก็ทำไม่เป็นผิด ไม่เป็นละเมิด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498902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3B0D2-47E1-1451-A2EF-DF3A3444B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847D28-F12B-890E-79DA-C5B16D65F33E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หนังสือที่ได้ลิขสิทธิ์จะมีกรรมสิทธิ์อย่างไร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มีกรรมสิทธิ์เพียงชั่วชีวิตของผู้เขียน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มีกรรมสิทธิ์เพียง 50 ปี นับแต่มีการโฆษณางานเขียน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มีกรรมสิทธิ์ในชั่วชีวิตผู้เขียนและต่อไปอีก 50 ปี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มีกรรมสิทธิ์ในชั่วชีวิตผู้เขียนและต่อไปอีกจนถึงชั่วชีวิตของลูกผู้เขียน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615124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965DB-57A2-36D9-B657-B2A4D63A4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812E3F-4C7B-4B43-C09A-0EA086084AF4}"/>
              </a:ext>
            </a:extLst>
          </p:cNvPr>
          <p:cNvSpPr txBox="1"/>
          <p:nvPr/>
        </p:nvSpPr>
        <p:spPr>
          <a:xfrm>
            <a:off x="1" y="0"/>
            <a:ext cx="12192000" cy="3493173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อนึ่งในสมัยที่สังคมไทยเป็นสังคมเกษตรและไม่ถูกอิทธิพลจากวัฒนธรรมอื่นมาบังคับให้เปลี่ยนแปลง ในที่นี้ภาวะบังคับเกิดขึ้นตามธรรมชาติไม่ได้จงใจจะกล่าวโทษคนจากถิ่นอื่น ความเจริญเติบโตทางเพศกับภาวะเศรษฐกิจสอดคล้องกัน จะเห็นจากนิยามต่างๆ และวรรณคดีตัวเอกของไทยเราอายุ 15-17 คนก็เริ่มมีความต้องการทางเพศก็พร้อมที่จะตั้งครอบครัวภายในระบบเศรษฐกิจของสังคมเกษตร แต่สมัยนี้ภาวะเศรษฐกิจบังคับให้มนุษย์ต้องยับยั้งความต้องการทางเพศไว้จนกว่าจะมีความพร้อมที่จะตั้งครอบครัวซึ่งห่างไกลกันประมาณ 10 ปี จะเห็นว่าเป็นการฝืนธรรมชาติเพียงใด และมนุษย์ในปัจจุบันนี้จะต้องพยายามใช้สมองใช้สมรรถภาพทางใจ สร้างระเบียบทางใจขึ้นให้เหมาะสมแก่สภาพสังคมของตน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26159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53F8C-DFBF-3265-1679-42B76DAA5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CA8A49-AA43-1F9B-3AC7-817E8FC6E607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ตัวเอกวรรณคดีไทยมักจะเริ่มมีความต้องการทางเพศเมื่ออายุเท่าใด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21-23 ปี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18-20 ปี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15-17 ปี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12-14 ปี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800658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BD9EA-5FA0-A64B-E792-E4D87B22F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E610D8-C00B-66DC-E22F-576139D03516}"/>
              </a:ext>
            </a:extLst>
          </p:cNvPr>
          <p:cNvSpPr txBox="1"/>
          <p:nvPr/>
        </p:nvSpPr>
        <p:spPr>
          <a:xfrm>
            <a:off x="1" y="0"/>
            <a:ext cx="12192000" cy="3493173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วัฒนธรรมคือวิถีดำเนินชีวิตของบุคคล เป็นสิ่งกำหนดความคิด ความเชื่อ พฤติกรรมของบุคคล ดังนั้น วัฒนธรรมจึงเข้ามามีส่วนในการตัดสินใจของบุคคลทั่วไป ทั้งๆ ที่วัฒนธรรมมีความสำคัญเช่นนี้แต่ความสนใจที่บุคคลทั่วไปให้แก่การศึกษาเรื่องนี้น้อยมาก ทั้งนี้ เพราะเห็นว่าวัฒนธรรมเป็นสิ่งซึมซาบเข้าไปในตัวบุคคลเริ่มตั้งแต่กำเนิดจนตาย ความคิด ความเชื่อ หรือพฤติกรรมของบุคคลได้แสดงออกมาโดยไม่รู้ตัว ถือเป็นสิ่งธรรมดาจนถึงขนาดไม่ได้คิดว่า ทําไมจึงคิดอย่างนั้น ทำเช่นนั้น ทําไมเราจึงปฏิบัติเช่นนี้เป็นต้น จนกว่าเราจะได้เห็นผู้อื่นที่มีวัฒนธรรมอื่นเขาเชื่อเขาปฏิบัติหรือเขาประพฤติที่ไม่เหมือนเรา เราจึงคิดว่าเราไม่เหมือนเขาหรือเขาไม่เหมือนเราแต่ว่าของเราดีกว่าของเขา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9537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8F797-D104-4397-5DA0-85CA3DE25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3C0A7F-7F86-AD02-22FA-58DAD4BF17C8}"/>
              </a:ext>
            </a:extLst>
          </p:cNvPr>
          <p:cNvSpPr txBox="1"/>
          <p:nvPr/>
        </p:nvSpPr>
        <p:spPr>
          <a:xfrm>
            <a:off x="1" y="0"/>
            <a:ext cx="12192000" cy="6516437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สมาธิเป็นคุณธรรมสำคัญในการพัฒนาตนเอง แต่สมาธิกลับมีทั้งคุณและโทษ เพราะผู้มีสมาธิอาจใช้สมาธิในทางสร้างสรรค์หรือในทางเสื่อมก็ได้ เช่น บัณฑิตอาจ มีสมาธิในการพัฒนาตนเองด้านการศึกษาและค้นคว้าความรู้ใหม่ในขณะเดียวกัน แก๊งคอลเซนเตอร์ก็ต้องมีสมาธิหลอกลวงเหยื่อเช่นกัน ดังนั้นการพัฒนาตนเองจึง ควรมีทั้งสมาธิและความรู้ถูกรู้ผิดด้วยจึงจะนับได้ว่าเป็นการใช้สมาธิที่ถูกต้อง</a:t>
            </a:r>
            <a:r>
              <a:rPr lang="en-GB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ข้อใดเป็นแนวคิดสำคัญของข้อความข้างต้น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แก๊งคอลเซนเตอร์ที่มีสมาธิเป็นสมาชิกแก๊งที่ดี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สมาธิเป็นเรื่องดีแต่ต้องมีคุณธรรมอื่นกำกับด้วย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คุณธรรมเรื่องสมาธิสำคัญที่สุดในการใช้</a:t>
            </a:r>
            <a:r>
              <a:rPr lang="th-TH" sz="280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ชีวิตทุกๆ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ด้าน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สมาธิมีประโยชน์มากกว่าโทษเพราะช่วยในการค้นพบสิ่งใหม่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416626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6321D-BD5E-9D76-CDE2-13CA1D223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935890-9983-F628-0D4C-CF159039663A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เหตุใดจึงกล่าวว่าวัฒนธรรมเป็นสิ่งสำคัญ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วัฒนธรรมเป็นวิถีดำเนินชีวิตบุคคล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วัฒนธรรมแสดงเอกลักษณ์ของชาติ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วัฒนธรรมมีส่วนในการตัดสินใจของบุคคล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วัฒนธรรมเป็นเรื่องราวของชนชาติที่น่าศึกษา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0375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4A0C2-30EC-F964-B756-229629797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EEDE0-CB3B-DABF-8E3A-11172617D39D}"/>
              </a:ext>
            </a:extLst>
          </p:cNvPr>
          <p:cNvSpPr txBox="1"/>
          <p:nvPr/>
        </p:nvSpPr>
        <p:spPr>
          <a:xfrm>
            <a:off x="1" y="0"/>
            <a:ext cx="12192000" cy="3032149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ความจริงแล้ววัฒนธรรมเป็นกลไกในการดำเนินชีวิตของบุคคล ซึ่งมีที่มาของต้นกำเนิดที่เปลี่ยนแปลงตลอดเวลา วิถีชีวิตของบุคคลบางอย่างก็เป็นสิ่งสนับสนุนความเจริญของชาติบางอย่างก็เป็นอุปสรรค แต่ความสำคัญอยู่ที่ว่าวัฒนธรรมย่อมเปลี่ยนแปลงได้และเปลี่ยนแปลงอยู่เสมอเพียงแต่บางครั้งเราไม่รู้สึกตัว ซึ่งจะเห็นได้ว่าการปกครองจะเป็นการปกครองหน่วยงานก็ดี การปกครองบ้านเมืองก็ดี ถ้าผู้ปฏิบัติงานมีความรู้ในกลไกของวิถีชีวิตของผู้ที่จะปกครองแล้วย่อมอยู่ในฐานะที่จะนำทางสู่การเปลี่ยนแปลงในทางที่ดีมาสู่บ้านเมืองได้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2707248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E4468-3383-AA82-8697-D08629AA9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707B20-1834-0DD4-927B-D0CA643A7D9F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ความรู้เรื่องวัฒนธรรมอาจนำมาใช้ในการปกครองอย่างไร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ทำให้เกิดความหวงแหนรักษาวัฒนธรรมของชาติ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ทำให้เกิดความสามัคคีร่วมมือในหมู่พวกที่มีวัฒนธรรมคล้ายกัน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นําความเปลี่ยนแปลงที่ดีมาพัฒนาประเทศในทิศทางที่เหมาะสม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สามารถมีความสัมพันธ์ติดต่อกับประเทศต่างๆ ได้ผลดี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5019925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2FB2B-8A11-DA9A-D516-816D07568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BEF7F5-654F-678E-D3FF-F3A5F69684A6}"/>
              </a:ext>
            </a:extLst>
          </p:cNvPr>
          <p:cNvSpPr txBox="1"/>
          <p:nvPr/>
        </p:nvSpPr>
        <p:spPr>
          <a:xfrm>
            <a:off x="1" y="0"/>
            <a:ext cx="12192000" cy="3954197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“นมเป็นแหล่งรวมสารอาหารที่สำคัญไว้มากมายในที่เดียว” สมาคมอาหารฟาร์มโคนมสากล สนับสนุนแนวคิดนี้  และได้กล่าวว่า  ผู้เชี่ยวชาญและกลุ่มคนทำงานด้านสุขภาพจำนวนมากก็คงจะเห็นด้วยว่านมมีสารอาหารครบถ้วนและเป็นสารอาหารที่จำเป็นถึง 9 ชนิด  นอกจากจะเป็นแหล่งอันอุดมสมบูรณ์ของแคลเซียมและวิตามินดี นมยังเป็นแหล่งของวิตามินเอ โปรตีน และ โพแทสเซียม อยู่ในปริมาณมาก  ผลิตภัณฑ์จากนมจึงเป็นสิ่งที่แพทย์แนะนำ  การใช้ผลิตภัณฑ์จากนมเป็นส่วนสำคัญของอาหารเพื่อสุขภาพได้รับการยอมรับมานานแล้วจากกลุ่มผู้ที่ทำงานด้านโภชนาการและวิทยาศาสตร์  รวมถึงมูลนิธิโรคกระดูกพรุนแห่งชาติ สมาคมศัลยแพทย์ สถาบันสุขภาพแห่งชาติ องค์กรด้านการแพทย์แห่งสหรัฐอเมริกา และองค์กรชั้นนำทางด้านสุขภาพจำนวนมาก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671950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B3513-E960-3DEE-B41F-7251F5868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31B51-048E-22B2-BD4B-940B4DDD842D}"/>
              </a:ext>
            </a:extLst>
          </p:cNvPr>
          <p:cNvSpPr txBox="1"/>
          <p:nvPr/>
        </p:nvSpPr>
        <p:spPr>
          <a:xfrm>
            <a:off x="1" y="0"/>
            <a:ext cx="12192000" cy="3903542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จากความเห็นของ สมาคมอาหารฟาร์มโคนมสากล ข้อความใดที่ผู้เชี่ยวชาญและองค์กรชั้นนำทางด้านสุขภาพมีความเห็นตรงกัน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การบริโภคนมและผลิตภัณฑ์จากนมเป็นเหตุให้เกิดโรคอ้วน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นมเป็นแหล่งอาหารที่มีวิตามินและเกลือแร่ที่จำเป็นอยู่มาก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นมมีวิตามินมากกว่าเกลือแร่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การดื่มนมเป็นสาเหตุหลักของโรคกระดูกพรุน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6621610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A6B3D-C8D5-449B-7F7F-76B8D76B7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D13A2F-CE41-FB48-D0C5-40845EF25D93}"/>
              </a:ext>
            </a:extLst>
          </p:cNvPr>
          <p:cNvSpPr txBox="1"/>
          <p:nvPr/>
        </p:nvSpPr>
        <p:spPr>
          <a:xfrm>
            <a:off x="1" y="0"/>
            <a:ext cx="12192000" cy="3032149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คาร์ล ลิโป และเทอร์รี่ ฮันท์ เชื่อว่าหนูจี๊ดกินเมล็ดของต้นไม้ขนาดมหึมาบนเกาะราปานุย จึงเป็นการยับยั้งไม่ให้ต้นไม้งอกใหม่ได้ พวกเขาเชื่อว่าหนูชนิดนี้ถูกนำมาพร้อมกับเรือแคนูที่ผู้ตั้งถิ่นฐานกลุ่มแรกใช้เพื่อขึ้นฝั่งบนราปานุย โดยประชากรของหนูสามารถเพิ่มขึ้นเป็นสองเท่าในทุกๆ 47 วัน นั่นเป็นหนูจำนวนมากที่จะต้องหาอาหารกิน เพื่อเป็นการสนับสนุนทฤษฎีของพวกเขา ลิโปและฮันท์ชี้ให้เห็นถึงซากของเมล็ดต้นปาล์มซึ่งมีรอยกัดแทะที่เกิดจากหนู แน่นอน พวกเขายอมรับว่ามนุษย์มีบทบาทสำคัญในการทำลายป่าไม้ของราปานุย แต่พวกเขาก็เชื่อว่า ในบรรดาปัจจัยต่างๆ หนูจี๊ดเป็นตัวการที่สำคัญยิ่งกว่าสิ่งใด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139602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49C85-6620-C137-094C-D0F0054A3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76F19C-11AF-A7BF-3ED3-669F3256B971}"/>
              </a:ext>
            </a:extLst>
          </p:cNvPr>
          <p:cNvSpPr txBox="1"/>
          <p:nvPr/>
        </p:nvSpPr>
        <p:spPr>
          <a:xfrm>
            <a:off x="1" y="0"/>
            <a:ext cx="12192000" cy="3903542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หลักฐานใดที่ คาร์ล ลิโป และ เทอร์รี่ ฮันท์ ใช้เพื่อสนับสนุนทฤษฎีของพวกเขาเกี่ยวกับสาเหตุที่ต้นไม้ขนาดใหญ่ของราปานุยหายไป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หนูเข้ามาอยู่บนเกาะด้วยเรือแคนูของผู้ตั้งถิ่นฐาน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หนูอาจจะถูกนำมาด้วยความจงใจของผู้ตั้งถิ่นฐาน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ประชากรหนูมีจำนวนมากบนเกาะราปานุย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ซากของเมล็ดต้นปาล์มซึ่งมีรอยกัดแทะที่เกิดจากหนู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8492276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EE3A8-4964-472C-3F59-938341CDA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A9BEEA-103D-36BE-D248-A414AB9AB4A0}"/>
              </a:ext>
            </a:extLst>
          </p:cNvPr>
          <p:cNvSpPr txBox="1"/>
          <p:nvPr/>
        </p:nvSpPr>
        <p:spPr>
          <a:xfrm>
            <a:off x="1" y="0"/>
            <a:ext cx="12192000" cy="3493173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การฝึกอบรมทรัพยากรมนุษย์เป็นการลงทุนที่สำคัญในการเพิ่มผลผลิตและนำไปสู่ความสำเร็จขององค์กร โดยเฉพาะในอุตสาหกรรมที่มีการพัฒนาต่อเนื่อง เช่น การเงิน ปิโตรเคมี และยานยนต์ แนวทางการพัฒนาบุคลากรของแต่ละประเทศมีความแตกต่างกัน ประเทศไทย เน้นให้พนักงานมีส่วนร่วมในการพัฒนาตนเอง และแบ่งกลุ่มพนักงานเพื่อฝึกอบรมให้ตรงจุด ญี่ปุ่น มุ่งเน้น “ออนเดอะจ๊อบเทรนนิ่ง” โดยมีรุ่นพี่คอยสอนงานและใช้ค่าตอบแทนเป็นแรงจูงใจ สหรัฐอเมริกา ให้ความสำคัญกับการพัฒนาบุคลากรเพื่อแข่งขันกับเทคโนโลยี และลงทุนอย่างจริงจังเพื่อให้ได้ผลลัพธ์ที่ยอดเยี่ยม ความแตกต่างเหล่านี้สะท้อนถึงวัฒนธรรมองค์กรและแนวคิดด้านการพัฒนาทรัพยากรมนุษย์ในแต่ละประเทศ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913172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E370F-0A4F-AAD7-B9AE-7EC73950A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F986F1-4837-2FB5-7FCF-2DCC787A2ACF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ข้อใดคือจุดเด่นของแนวทางการพัฒนาบุคลากรของประเทศอเมริกา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การลงทุนเพื่อเพิ่มผลผลิตและนำไปสู่ความสำเร็จขององค์กร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การให้รุ่นพี่สอนงานและใช้ค่าตอบแทนเป็นแรงจูงใจ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การลงทุนกับการพัฒนาบุคลากรเพื่อแข่งขันกับเทคโนโลยี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การเพิ่มความมีส่วนร่วมในการพัฒนาตนเองของพนักงาน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8916287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CC49B-0E4E-B5B7-2F2A-8792D5CF8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BC59B8-B4B0-F0C5-7421-B3228AA35AA5}"/>
              </a:ext>
            </a:extLst>
          </p:cNvPr>
          <p:cNvSpPr txBox="1"/>
          <p:nvPr/>
        </p:nvSpPr>
        <p:spPr>
          <a:xfrm>
            <a:off x="1" y="0"/>
            <a:ext cx="12192000" cy="3493173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การปั้นตุ๊กตาชาววังมีหลายขั้นตอน เริ่มด้วยการเตรียมดินซึ่งช่างปั้นต้องเป็นคนไปหาเอง นำมาละลายน้ำและกรองเศษกรวด เศษหินออก การปั้นใช้เวลาไม่มาก ชิ้นส่วนที่มีความละเอียดมากจะใช้แม่พิมพ์ปูนปลาสเตอร์ ช่วงที่ยากที่สุดคือการเผา ต้องควบคุมอุณหภูมิให้เหมาะ ถ้าเพิ่มความร้อนเร็วหรือช้าเกินไปจะทำให้ตุ๊กตาแตกหัก ลงท้ายด้วยการรองพื้นด้วยสีโปสเตอร์ขาว ตามด้วยสีน้ำมันขาว ก่อนจะระบายเสื้อผ้าและวาดหน้าตา นอกจากขั้นตอนข้างต้นแล้ว ยังมีการปั้นอีกแบบหนึ่ง คือ การปั้นเหมือนจริง ซึ่งจะมีความละเอียดมากกว่า สีผิวจะเป็นสีของดินเผาแท้ จะลงสีเฉพาะเสื้อผ้าเท่านั้น ใบหน้าจะไม่มีการหล่อพิมพ์ แต่จะใช้อุปกรณ์แกะเป็นหน้าตา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4726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BF069-1406-6CD8-B089-B30463FAE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353D72-794C-442A-F92D-56012AD0779B}"/>
              </a:ext>
            </a:extLst>
          </p:cNvPr>
          <p:cNvSpPr txBox="1"/>
          <p:nvPr/>
        </p:nvSpPr>
        <p:spPr>
          <a:xfrm>
            <a:off x="1" y="0"/>
            <a:ext cx="12192000" cy="6055413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“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งิ้วเป็นไม้เนื้ออ่อน เป็นไม้ธรรมดาที่ไม่ค่อยมีอะไรโดดเด่น ในอดีตคนไทยนิยมนําเส้นใยจากขนของเมล็ดหรือผนังด้านในของผลมาทำเป็นนุ่นยัดหมอน ที่นอน เบาะ เป็นต้น ต่อมาชาวบ้านโค่นต้นงิ้วทิ้งเพื่อนําพื้นที่มาใช้ทำการเกษตร ต้นงิ้วจึงเหลือน้อยลงทำให้คนไทยในปัจจุบันรู้จักไม้ชนิดนี้ไม่มากนัก”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ข้อใดเป็นใจความสำคัญ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งิ้วเป็นไม้เนื้ออ่อนและมีลักษณะไม่โดดเด่น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ชาวบ้านต้องการพื้นที่ในการเกษตรเพิ่มขึ้น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เส้นใยจากต้นงิ้วนำมาใช้ยัดหมอนและที่นอน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</a:t>
            </a:r>
            <a:r>
              <a:rPr lang="th-TH" sz="28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คนไทยในปัจจุบันไม่ค่อยรู้จักต้นงิ้ว</a:t>
            </a: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2800" dirty="0">
              <a:effectLst/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10584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98837-28E3-458E-E6FE-EAABD8F01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30C4CC-4B42-70DE-8952-6BBA5026E1DE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ข้อใดกล่าวได้ถูกต้อง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การเผาตุ๊กตาชาววังจำเป็นต้องให้ความร้อนอย่างรวดเร็ว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การปั้นเหมือนจริงเป็นการปั้นตุ๊กตาชาววังแบบหนึ่ง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การทำตุ๊กตาชาววังของชาวบ้านต้องซื้อดินจากหน่วยราชการ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ตุ๊กตาชาววังจะถูกทาผิวเป็นสีขาวเสมอ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354375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5B45E-D0A9-0486-4305-9B8C6DA25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7E6F74-74F9-AA87-786A-3B4C25E6C930}"/>
              </a:ext>
            </a:extLst>
          </p:cNvPr>
          <p:cNvSpPr txBox="1"/>
          <p:nvPr/>
        </p:nvSpPr>
        <p:spPr>
          <a:xfrm>
            <a:off x="1" y="0"/>
            <a:ext cx="12192000" cy="2571126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พลาสติกที่สามารถย่อยสลายได้ทางชีวภาพ คือ พลาสติกที่ผลิตขึ้นจากวัตถุดิบทางธรรมชาติ เช่น แป้งข้าวโพดหรือมันสำปะหลัง ซึ่งจะมีความต่างจากพลาสติกที่ใช้กันอยู่ทุกวันนี้ซึ่งมีสารตั้งต้นจากปิโตรเคมี จากการผลิตพลาสติกขึ้นจากวัตถุดิบทางธรรมชาตินี้เอง ที่ช่วยให้สามารถรับประกันได้ถึงการย่อยสลายด้วยธรรมชาติ ทำให้ไม่เกิดขยะที่ไม่พึงประสงค์ และลดการทำลายธรรมชาติจากกระบวนการผลิตและการทำลาย ซึ่งนับว่าเป็นผลิตภัณฑ์ที่เป็นมิตรต่อสังคมและสิ่งแวดล้อม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8917202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CE0FA-5B59-2FAB-3928-3CC7ACEF0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A4F20D-47C0-0E77-1B6A-CCB6D5FCA954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วัตถุดิบใดมักถูกใช้ในการผลิตพลาสติกที่สามารถย่อยสลายได้ทางชีวภาพ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1) แป้งข้าวโพดหรือมันสำปะหลัง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2) สารปิโตรเคมี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3) สารโพลีเอธีลีน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4) อ้อยและยางจากพืชยืนต้น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707380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5E34C-6FB4-175C-86EF-69128EE99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5EC5EB-D158-9827-5F97-88BFA0BB767F}"/>
              </a:ext>
            </a:extLst>
          </p:cNvPr>
          <p:cNvSpPr txBox="1"/>
          <p:nvPr/>
        </p:nvSpPr>
        <p:spPr>
          <a:xfrm>
            <a:off x="1" y="0"/>
            <a:ext cx="12192000" cy="3954197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งานวรรณกรรมของไทยควรที่จะได้รับการส่งเสริมให้เป็นส่วนหนึ่งของวิถีชีวิต ไม่ใช่เป็นเพียงส่วนหนึ่งของการท่องเที่ยว อย่างเช่นในต่างประเทศ มีการร่วมมือกันทำให้ศิลปะกลายเป็นเครื่องมือในการบำบัดและเยียวยาจิตใจ ทั้งนี้ บางประเทศอาจประสบปัญหาในการสรรค์สร้างกวีใน 2 รูปแบบ นั่นคือทั้งจากการยึดมั่นในจารีตการประพันธ์มากเกินไป จนละเลยสาระของเนื้อหา หรือจากการละเลยจารีต กระทั่งขาดความงดงามทางฉันทลักษณ์ ดังนั้นต้องระมัดระวังและจะต้องให้ความสำคัญทั้งในเรื่องของความคิดและความสละสลวย ดังนั้น การส่งเสริมงานวรรณกรรม ต้องบ่มเพาะ ต้องขัดเกลา และขับเคลื่อนอย่างต่อเนื่อง ควรจะต้องไปเปิดหูเปิดตา เปิดประสบการณ์พบสิ่งใหม่ๆ และส่งเสริมพลังแห่งจิตวิญญาณในการต่อสู้เพื่องานสร้างสรรค์ต่อไป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139234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BFB11-78B9-8AF8-64A3-2849A0DB7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2A6291-AE35-B19A-84C9-8EB762B136A9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จากบทความข้างต้น ข้อใดไม่ใช่ปัญหาเกี่ยวกับการสรรค์สร้างงานวรรณกรรม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การยึดมั่นในจารีตการประพันธ์จนละเลยเนื้อหาสาระ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การไม่ใช้ศิลปะในการบำบัดเยียวยาจิตใจ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การละเลยจารีตการประพันธ์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การขาดความงดงามทางฉันทลักษณ์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4359122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27A56-7945-C5E4-61FB-3EDC52EA5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8D9DB7-F367-1429-B9D4-1BEE2E09B3C3}"/>
              </a:ext>
            </a:extLst>
          </p:cNvPr>
          <p:cNvSpPr txBox="1"/>
          <p:nvPr/>
        </p:nvSpPr>
        <p:spPr>
          <a:xfrm>
            <a:off x="1" y="0"/>
            <a:ext cx="12192000" cy="3493173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วิธีที่ดีที่สุดในการต้านไวรัสไข้หวัด คือ ทำให้ร่างกายแข็งแรงและมีสุขภาพดี การออกกำลังกายทุกวันและกินอาหารที่มีประโยชน์ที่มีผักและผลไม้มากๆ จะช่วยให้ระบบภูมิคุ้มกันในร่างกายสามารถต่อสู้และป้องกันการคุกคามของไวรัสได้ บริษัททองไทตัดสินใจเปิดโอกาสให้พนักงานทุกคนได้รับภูมิคุ้มกัน โดยจัดพยาบาลมาฉีดวัคซีนให้ที่บริษัทในช่วงครึ่งวันของเวลาทำการของสัปดาห์ที่เริ่มจากวันที่ 17 พฤษภาคม โครงการนี้เป็นบริการฟรีแก่พนักงานทุกคน โครงการนี้เป็นโครงการตามความสมัครใจ พนักงานที่เข้าร่วมโครงการต้องลงชื่อแสดงความยินยอม เพื่อแสดงว่า ไม่เป็นภูมิแพ้ และแจ้งให้ทราบว่าการฉีดวัคซีนครั้งนี้อาจเกิดผลข้างเคียงบ้างเล็กน้อย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033462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A0212-FADA-4429-27F8-E128F47AD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43889F-3F9A-D024-7D0D-6A1952501A80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ข้อใดต่อไปนี้ กล่าวถึงวิธีการของโครงการสร้างภูมิคุ้มกันไข้หวัดของบริษัททองไท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จะมีการจัดการออกกำลังกายอย่างสม่ำเสมอในช่วงฤดูฝนนี้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จะมีการฉีดวัคซีนให้ในช่วงเวลาทำงาน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ผู้เข้าร่วมโครงการจะได้รับรางวัลเป็นการตอบแทน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แพทย์จะดำเนินการฉีดวัคซีน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978485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E9134-FC55-30EF-9392-4108F0FAC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4447B3-AD28-51F8-C0DA-D822F3918EA0}"/>
              </a:ext>
            </a:extLst>
          </p:cNvPr>
          <p:cNvSpPr txBox="1"/>
          <p:nvPr/>
        </p:nvSpPr>
        <p:spPr>
          <a:xfrm>
            <a:off x="1" y="0"/>
            <a:ext cx="12192000" cy="3032149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ธูซิดิดีส เป็นนักประวัติศาสตร์และทหารที่มีชีวิตอยู่เมื่อศตวรรษที่ 5 ก่อนคริสตกาลในยุคกรีกโบราณ เขาเกิดในกรุงเอเธนส์ ในช่วง สงครามเพโลพอนเนสเชียน (431-404 ปีก่อนคริสตกาล) ระหว่างเอเธนส์กับสปาร์ต้า เขามีตำแหน่งควบคุมกองเรือที่มีภารกิจคือป้องกันเมืองแอมฟิโพลิสในนครเทรซ เขาไปถึงเมืองช้าไปและเมืองตกอยู่ในมือของบราซิดัสนายพลชาวสปาร์ต้า จึงถูกเนรเทศออกไปเป็นเวลา 20 ปี สิ่งนี้ช่วยให้เขามีโอกาสเก็บรวบรวมข้อมูลจากทั้งสองฝ่ายที่ทำสงครามกันและเปิดโอกาสให้เขามีผลงาน ค้นคว้าเรื่อง ประวัติศาสตร์ของสงครามเพโลพอนเนสเขียน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371462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16BD4-F73A-C3EE-0225-471FB5DAB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3B09B8-EC47-61EF-78DC-19DABD57222A}"/>
              </a:ext>
            </a:extLst>
          </p:cNvPr>
          <p:cNvSpPr txBox="1"/>
          <p:nvPr/>
        </p:nvSpPr>
        <p:spPr>
          <a:xfrm>
            <a:off x="1" y="0"/>
            <a:ext cx="12192000" cy="3442518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ทำไมธูซิดิดิสจึงถูกเนรเทศ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1. เขาไปถึงเมืองแอมฟิโพลิสช้าไป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2. เขาเข้ายึดกองเรือในแอมฟิโพลิส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3. เขาเก็บข้อมูลจากสองฝ่ายที่ทำสงครามกัน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4. เขาละทิ้งชาวเอเธนส์เพื่อสู้กับชาวสปาร์ต้า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463495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B7CEF-2470-EBB3-D07A-8CC675A1B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A9AFF2-0FC9-B11C-7D7C-DF8A11A1D8BA}"/>
              </a:ext>
            </a:extLst>
          </p:cNvPr>
          <p:cNvSpPr txBox="1"/>
          <p:nvPr/>
        </p:nvSpPr>
        <p:spPr>
          <a:xfrm>
            <a:off x="1" y="0"/>
            <a:ext cx="12192000" cy="3493173"/>
          </a:xfrm>
          <a:prstGeom prst="rect">
            <a:avLst/>
          </a:prstGeom>
          <a:noFill/>
        </p:spPr>
        <p:txBody>
          <a:bodyPr wrap="square" lIns="360000" tIns="360000" rIns="360000" bIns="36000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2800" dirty="0"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ฟันของเราสะอาดมากขึ้นและมากขึ้นเมื่อเรายิ่งแปรงนานขึ้นและแรงขึ้นใช่หรือไม่?นักวิจัยชาวอังกฤษบอกว่าไม่ใช่ เขาได้ทดลองหลายๆ ทางเลือก และท้ายที่สุดก็พบวิธีที่สมบูรณ์แบบในการแปรงฟัน การแปรงฟัน 2 นาทีโดยไม่แปรงฟันแรงจนเกินไปให้ผลที่ดีที่สุด ถ้าคุณแปรงฟันแรงคุณกำลังทำร้ายเคลือบฟันและ เหงือกโดยไม่ได้ขจัดเศษอาหารหรือคราบหินปูนเบนท์ ฮันเซน ผู้เชี่ยวชาญเรื่องการแปรงฟัน กล่าวว่าวิธีจับแปรงสีฟันที่ดีก็คือจับให้เหมือนจับปากกา “เริ่มจากมุมหนึ่ง และแปรงไปตามฟันจนหมดแถว” เธอบอกว่า “อย่าลืมลิ้นของคุณด้วย! มันสามารถสะสมแบคทีเรียได้มากทีเดียว ซึ่งเป็นสาเหตุของกลิ่นปาก”</a:t>
            </a:r>
            <a:endParaRPr lang="en-GB" sz="2800" dirty="0">
              <a:latin typeface="TH Sarabun New" panose="020B0500040200020003" pitchFamily="34" charset="-34"/>
              <a:ea typeface="Calibri" panose="020F0502020204030204" pitchFamily="34" charset="0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8636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9688</Words>
  <Application>Microsoft Office PowerPoint</Application>
  <PresentationFormat>Widescreen</PresentationFormat>
  <Paragraphs>513</Paragraphs>
  <Slides>103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8" baseType="lpstr">
      <vt:lpstr>Aptos</vt:lpstr>
      <vt:lpstr>Aptos Display</vt:lpstr>
      <vt:lpstr>Arial</vt:lpstr>
      <vt:lpstr>TH Sarabun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THITIPAT TANTISUWANNA</dc:creator>
  <cp:lastModifiedBy>Thitipat Tantisuwanna</cp:lastModifiedBy>
  <cp:revision>16</cp:revision>
  <dcterms:created xsi:type="dcterms:W3CDTF">2025-03-02T07:41:27Z</dcterms:created>
  <dcterms:modified xsi:type="dcterms:W3CDTF">2025-05-31T09:10:55Z</dcterms:modified>
</cp:coreProperties>
</file>