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FDFF-214E-4ED6-8C26-7F1F3CE80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Efficient NLP Model Pre-training with ELECTRA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E6CE4-69B3-4028-93F2-1134A35D4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ธิติ ทองอำพัน </a:t>
            </a:r>
            <a:r>
              <a:rPr lang="en-US" dirty="0"/>
              <a:t>6307011858209 SEC. 3</a:t>
            </a:r>
          </a:p>
        </p:txBody>
      </p:sp>
    </p:spTree>
    <p:extLst>
      <p:ext uri="{BB962C8B-B14F-4D97-AF65-F5344CB8AC3E}">
        <p14:creationId xmlns:p14="http://schemas.microsoft.com/office/powerpoint/2010/main" val="517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FDFF-214E-4ED6-8C26-7F1F3CE8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090" y="331442"/>
            <a:ext cx="8991600" cy="1645920"/>
          </a:xfrm>
        </p:spPr>
        <p:txBody>
          <a:bodyPr>
            <a:normAutofit/>
          </a:bodyPr>
          <a:lstStyle/>
          <a:p>
            <a:pPr algn="thaiDist"/>
            <a:r>
              <a:rPr lang="th-TH" sz="1600" cap="none" dirty="0"/>
              <a:t>การฝึกอบรมภาษาล่วงหน้าในด้านภาษาธรรมชาติ </a:t>
            </a:r>
            <a:r>
              <a:rPr lang="en-US" sz="1600" cap="none" dirty="0"/>
              <a:t>(NLP)</a:t>
            </a:r>
            <a:r>
              <a:rPr lang="th-TH" sz="1600" cap="none" dirty="0"/>
              <a:t> เช่น </a:t>
            </a:r>
            <a:r>
              <a:rPr lang="en-US" sz="1600" cap="none" dirty="0"/>
              <a:t>BERT, </a:t>
            </a:r>
            <a:r>
              <a:rPr lang="en-US" sz="1600" cap="none" dirty="0" err="1"/>
              <a:t>RoBERTa</a:t>
            </a:r>
            <a:r>
              <a:rPr lang="en-US" sz="1600" cap="none" dirty="0"/>
              <a:t>, </a:t>
            </a:r>
            <a:r>
              <a:rPr lang="en-US" sz="1600" cap="none" dirty="0" err="1"/>
              <a:t>XLNeT</a:t>
            </a:r>
            <a:r>
              <a:rPr lang="th-TH" sz="1600" cap="none" dirty="0"/>
              <a:t>มีวิธีการออกแบบที่แตกต่างกัน แต่มีแนวคิดเดียวกันในการใช้ประโยชน์จากข้อความที่ไม่มีป้ายกำกับเพื่อสร้างแบบจำลองที่มีความเข้าใจทางภาษา ก่อนจะปรับแต่งแบบจำลองที่เฉพาะเจาะจง เช่น </a:t>
            </a:r>
            <a:r>
              <a:rPr lang="en-US" sz="1600" cap="none" dirty="0"/>
              <a:t>Sentiment Analy</a:t>
            </a:r>
            <a:r>
              <a:rPr lang="en-US" sz="1600" cap="none" dirty="0">
                <a:latin typeface="+mn-lt"/>
              </a:rPr>
              <a:t>sis, Q&amp;A</a:t>
            </a:r>
            <a:endParaRPr lang="en-US" sz="1600" cap="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A07B1E-A1C8-4BD0-9241-6C28A9BB3295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4880638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th-TH" sz="1600" cap="none" dirty="0"/>
              <a:t>โดยทั่วไป การฝึกอบรบแบบจำลองล่วงหน้ามี </a:t>
            </a:r>
            <a:r>
              <a:rPr lang="en-US" sz="1600" cap="none" dirty="0"/>
              <a:t>2 </a:t>
            </a:r>
            <a:r>
              <a:rPr lang="th-TH" sz="1600" cap="none" dirty="0"/>
              <a:t>ประเภท แบบจำลองภาษา </a:t>
            </a:r>
            <a:r>
              <a:rPr lang="en-US" sz="1600" cap="none" dirty="0"/>
              <a:t>(Language Model) </a:t>
            </a:r>
            <a:r>
              <a:rPr lang="th-TH" sz="1600" cap="none" dirty="0"/>
              <a:t>เช่น </a:t>
            </a:r>
            <a:r>
              <a:rPr lang="en-US" sz="1600" cap="none" dirty="0"/>
              <a:t>GPT </a:t>
            </a:r>
            <a:r>
              <a:rPr lang="th-TH" sz="1600" cap="none" dirty="0"/>
              <a:t>ซึ่งประมวลผลข้อความ </a:t>
            </a:r>
            <a:r>
              <a:rPr lang="en-US" sz="1600" cap="none" dirty="0"/>
              <a:t>Input</a:t>
            </a:r>
            <a:r>
              <a:rPr lang="th-TH" sz="1600" cap="none" dirty="0"/>
              <a:t> จากซ้ายไปขวา การคาดเดาคำถัดไป และการปิดบังข้อความ </a:t>
            </a:r>
            <a:r>
              <a:rPr lang="en-US" sz="1600" cap="none" dirty="0"/>
              <a:t>(Masked Model Language) </a:t>
            </a:r>
            <a:r>
              <a:rPr lang="th-TH" sz="1600" cap="none" dirty="0"/>
              <a:t>เช่น  </a:t>
            </a:r>
            <a:r>
              <a:rPr lang="en-US" sz="1600" cap="none" dirty="0"/>
              <a:t>BERT, </a:t>
            </a:r>
            <a:r>
              <a:rPr lang="en-US" sz="1600" cap="none" dirty="0" err="1"/>
              <a:t>RoBERTa</a:t>
            </a:r>
            <a:r>
              <a:rPr lang="en-US" sz="1600" cap="none" dirty="0"/>
              <a:t> </a:t>
            </a:r>
            <a:r>
              <a:rPr lang="th-TH" sz="1600" cap="none" dirty="0"/>
              <a:t>ซึ่งทำนายคำจากตัวเลขน้อยที่สุดจากคำที่ถูกปิดบังจาก </a:t>
            </a:r>
            <a:r>
              <a:rPr lang="en-US" sz="1600" cap="none" dirty="0"/>
              <a:t>Input MLM </a:t>
            </a:r>
            <a:r>
              <a:rPr lang="th-TH" sz="1600" cap="none" dirty="0"/>
              <a:t>จะมีข้อได้เปรียบเนื่องจากเป็นแบบสองทิศทางโดยเห็น </a:t>
            </a:r>
            <a:r>
              <a:rPr lang="en-US" sz="1600" cap="none" dirty="0"/>
              <a:t>Input </a:t>
            </a:r>
            <a:r>
              <a:rPr lang="th-TH" sz="1600" cap="none" dirty="0"/>
              <a:t>จากทั้งทางซ้ายและขวาของโทเค</a:t>
            </a:r>
            <a:r>
              <a:rPr lang="th-TH" sz="1600" cap="none" dirty="0" err="1"/>
              <a:t>็น</a:t>
            </a:r>
            <a:r>
              <a:rPr lang="th-TH" sz="1600" cap="none" dirty="0"/>
              <a:t>ที่คาดการณ์ไว้ จึงมีข้อด้อยแทนที่จะทำนายทุกโทเค</a:t>
            </a:r>
            <a:r>
              <a:rPr lang="th-TH" sz="1600" cap="none" dirty="0" err="1"/>
              <a:t>็น</a:t>
            </a:r>
            <a:r>
              <a:rPr lang="th-TH" sz="1600" cap="none" dirty="0"/>
              <a:t>จาก </a:t>
            </a:r>
            <a:r>
              <a:rPr lang="en-US" sz="1600" cap="none" dirty="0"/>
              <a:t>Input</a:t>
            </a:r>
            <a:r>
              <a:rPr lang="th-TH" sz="1600" cap="none" dirty="0"/>
              <a:t> แบบจำลองจะทำนายเฉพาะกลุ่มเล็กๆจาก </a:t>
            </a:r>
            <a:r>
              <a:rPr lang="en-US" sz="1600" cap="none" dirty="0"/>
              <a:t>Input</a:t>
            </a:r>
            <a:r>
              <a:rPr lang="th-TH" sz="1600" cap="none" dirty="0"/>
              <a:t>แทนและ</a:t>
            </a:r>
            <a:r>
              <a:rPr lang="en-US" sz="1600" cap="none" dirty="0"/>
              <a:t>15%</a:t>
            </a:r>
            <a:r>
              <a:rPr lang="th-TH" sz="1600" cap="none"/>
              <a:t>ที่</a:t>
            </a:r>
            <a:r>
              <a:rPr lang="th-TH" sz="1600" cap="none" dirty="0"/>
              <a:t>ถูกปิดบังจะลดจำนวณการเรียนรู้จากแต่ละประโยค</a:t>
            </a:r>
            <a:endParaRPr lang="en-US" sz="1600" cap="non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F2CAD-E067-48DE-8284-80BC28DB4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028" y="2466408"/>
            <a:ext cx="4068662" cy="169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3D6097-D3E4-4902-9A42-8BEF71EA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66409"/>
            <a:ext cx="4389540" cy="16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3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8FDFF-214E-4ED6-8C26-7F1F3CE8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" y="623302"/>
            <a:ext cx="6310532" cy="5279912"/>
          </a:xfrm>
        </p:spPr>
        <p:txBody>
          <a:bodyPr>
            <a:normAutofit/>
          </a:bodyPr>
          <a:lstStyle/>
          <a:p>
            <a:pPr algn="thaiDist"/>
            <a:r>
              <a:rPr lang="th-TH" sz="1600" cap="none" dirty="0"/>
              <a:t>จึงเกิด </a:t>
            </a:r>
            <a:r>
              <a:rPr lang="en-US" sz="1600" cap="none" dirty="0"/>
              <a:t>ELECTRA</a:t>
            </a:r>
            <a:r>
              <a:rPr lang="th-TH" sz="1600" cap="none" dirty="0"/>
              <a:t>ที่เป็น</a:t>
            </a:r>
            <a:r>
              <a:rPr lang="en-US" sz="1600" cap="none" dirty="0"/>
              <a:t>BERT</a:t>
            </a:r>
            <a:r>
              <a:rPr lang="th-TH" sz="1600" cap="none" dirty="0"/>
              <a:t>จากทีม </a:t>
            </a:r>
            <a:r>
              <a:rPr lang="en-US" sz="1600" cap="none" dirty="0"/>
              <a:t>Google</a:t>
            </a:r>
            <a:r>
              <a:rPr lang="th-TH" sz="1600" cap="none" dirty="0"/>
              <a:t>โดยออกแบบวิธีการ</a:t>
            </a:r>
            <a:r>
              <a:rPr lang="en-US" sz="1600" cap="none" dirty="0"/>
              <a:t>Pretrain</a:t>
            </a:r>
            <a:r>
              <a:rPr lang="th-TH" sz="1600" cap="none" dirty="0"/>
              <a:t>ให้พัฒนา</a:t>
            </a:r>
            <a:r>
              <a:rPr lang="en-US" sz="1600" cap="none" dirty="0"/>
              <a:t>MLM</a:t>
            </a:r>
            <a:r>
              <a:rPr lang="th-TH" sz="1600" cap="none" dirty="0"/>
              <a:t>ของ</a:t>
            </a:r>
            <a:r>
              <a:rPr lang="en-US" sz="1600" cap="none" dirty="0"/>
              <a:t>BERT</a:t>
            </a:r>
            <a:r>
              <a:rPr lang="th-TH" sz="1600" cap="none" dirty="0"/>
              <a:t>ดั้งเดิม เมื่อนำไป</a:t>
            </a:r>
            <a:r>
              <a:rPr lang="en-US" sz="1600" cap="none" dirty="0"/>
              <a:t>Finetune</a:t>
            </a:r>
            <a:r>
              <a:rPr lang="th-TH" sz="1600" cap="none" dirty="0"/>
              <a:t>จะให้ความแม่นยำมากกว่า</a:t>
            </a:r>
            <a:r>
              <a:rPr lang="en-US" sz="1600" cap="none" dirty="0"/>
              <a:t>BERT</a:t>
            </a:r>
            <a:r>
              <a:rPr lang="th-TH" sz="1600" cap="none" dirty="0"/>
              <a:t>และแตกต่างจากเดิม โดยมีจุดมุ่งหมายเพื่อให้ตรงหรือมีประสิทธิภาพสูงกว่าเดิมและใช้ทรัพยากรน้อยลง เช่น </a:t>
            </a:r>
            <a:r>
              <a:rPr lang="en-US" sz="1600" cap="none" dirty="0"/>
              <a:t>ELECTRA</a:t>
            </a:r>
            <a:r>
              <a:rPr lang="th-TH" sz="1600" cap="none" dirty="0"/>
              <a:t>จะจับคู่ประสิทธิภาพของ </a:t>
            </a:r>
            <a:r>
              <a:rPr lang="en-US" sz="1600" cap="none" dirty="0" err="1"/>
              <a:t>RoBERTa</a:t>
            </a:r>
            <a:r>
              <a:rPr lang="th-TH" sz="1600" cap="none" dirty="0"/>
              <a:t>และ</a:t>
            </a:r>
            <a:r>
              <a:rPr lang="en-US" sz="1600" cap="none" dirty="0" err="1"/>
              <a:t>XLNeT</a:t>
            </a:r>
            <a:r>
              <a:rPr lang="th-TH" sz="1600" cap="none" dirty="0"/>
              <a:t>โดยใช้เกณฑ์มาตรฐานทำความเข้าใจภาษา เช่น การตอบคำถามของ</a:t>
            </a:r>
            <a:r>
              <a:rPr lang="en-US" sz="1600" cap="none" dirty="0" err="1"/>
              <a:t>SQuAD</a:t>
            </a:r>
            <a:r>
              <a:rPr lang="th-TH" sz="1600" cap="none" dirty="0"/>
              <a:t>มีประสิทธิภาพแม้จะขนาดเล็ก ใช้เวลาฝึกอบรบล่วงหน้าน้อยกว่า</a:t>
            </a:r>
            <a:r>
              <a:rPr lang="en-US" sz="1600" cap="none"/>
              <a:t>GPT ELECTRA </a:t>
            </a:r>
            <a:r>
              <a:rPr lang="th-TH" sz="1600" cap="none"/>
              <a:t>เป็น</a:t>
            </a:r>
            <a:r>
              <a:rPr lang="en-US" sz="1600" cap="none" dirty="0"/>
              <a:t>Open Source </a:t>
            </a:r>
            <a:r>
              <a:rPr lang="th-TH" sz="1600" cap="none" dirty="0"/>
              <a:t>อยู่บน </a:t>
            </a:r>
            <a:r>
              <a:rPr lang="en-US" sz="1600" cap="none" dirty="0"/>
              <a:t>TensorFlow</a:t>
            </a:r>
            <a:endParaRPr lang="en-US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p50 (ICLR): ELECTRA: Pre-training Text Encoders as Discriminators Rather  Than Generators by Leading NLP Ninja">
            <a:extLst>
              <a:ext uri="{FF2B5EF4-FFF2-40B4-BE49-F238E27FC236}">
                <a16:creationId xmlns:a16="http://schemas.microsoft.com/office/drawing/2014/main" id="{9C38425B-71E3-49A7-A731-AC57247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811" y="1749171"/>
            <a:ext cx="3044952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6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BE94DB-59C5-4A87-BE6A-432B908FEC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" y="4076352"/>
            <a:ext cx="4465083" cy="219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C7AE9B-303D-4699-A7AD-65862067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518" y="4076352"/>
            <a:ext cx="4465086" cy="219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949B79-1A75-48AE-BBC8-17042E665317}"/>
              </a:ext>
            </a:extLst>
          </p:cNvPr>
          <p:cNvSpPr txBox="1">
            <a:spLocks/>
          </p:cNvSpPr>
          <p:nvPr/>
        </p:nvSpPr>
        <p:spPr bwMode="blackWhite">
          <a:xfrm>
            <a:off x="5486399" y="379155"/>
            <a:ext cx="6479097" cy="3273105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en-US" sz="1600" cap="none" dirty="0">
                <a:latin typeface="Gill Sans MT (Headings)"/>
              </a:rPr>
              <a:t>ELECTRA</a:t>
            </a:r>
            <a:r>
              <a:rPr lang="th-TH" sz="1600" cap="none" dirty="0">
                <a:latin typeface="Gill Sans MT (Headings)"/>
              </a:rPr>
              <a:t>ใช้วิธีการฝึกอบรบล่วงหน้าแบบใหม่เรียกว่าการตรวจหาโทเค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แทนที่ ซึ่งฝึกแบบจำลองแบบสองทิศทาง โดยฝึกแบบจำลองที่คล้ายกับ </a:t>
            </a:r>
            <a:r>
              <a:rPr lang="en-US" sz="1600" cap="none" dirty="0">
                <a:latin typeface="Gill Sans MT (Headings)"/>
              </a:rPr>
              <a:t>Generative Adversarial Networks (GANs) </a:t>
            </a:r>
            <a:r>
              <a:rPr lang="th-TH" sz="1600" cap="none" dirty="0">
                <a:latin typeface="Gill Sans MT (Headings)"/>
              </a:rPr>
              <a:t>เพื่อทำความเข้าใจความแตกแตกของ</a:t>
            </a:r>
            <a:r>
              <a:rPr lang="en-US" sz="1600" cap="none" dirty="0">
                <a:latin typeface="Gill Sans MT (Headings)"/>
              </a:rPr>
              <a:t>Input</a:t>
            </a:r>
            <a:r>
              <a:rPr lang="th-TH" sz="1600" cap="none" dirty="0">
                <a:latin typeface="Gill Sans MT (Headings)"/>
              </a:rPr>
              <a:t>ระหว่างของจริงกับของปลอม แทนที่จะเปลี่ยนโทเค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 </a:t>
            </a:r>
            <a:r>
              <a:rPr lang="en-US" sz="1600" cap="none" dirty="0">
                <a:latin typeface="Gill Sans MT (Headings)"/>
              </a:rPr>
              <a:t>Input</a:t>
            </a:r>
            <a:r>
              <a:rPr lang="th-TH" sz="1600" cap="none" dirty="0">
                <a:latin typeface="Gill Sans MT (Headings)"/>
              </a:rPr>
              <a:t>ด้วย</a:t>
            </a:r>
            <a:r>
              <a:rPr lang="en-US" sz="1600" cap="none" dirty="0">
                <a:latin typeface="Gill Sans MT (Headings)"/>
              </a:rPr>
              <a:t>[Mask]</a:t>
            </a:r>
            <a:r>
              <a:rPr lang="th-TH" sz="1600" cap="none" dirty="0">
                <a:latin typeface="Gill Sans MT (Headings)"/>
              </a:rPr>
              <a:t>แบบ</a:t>
            </a:r>
            <a:r>
              <a:rPr lang="en-US" sz="1600" cap="none" dirty="0">
                <a:latin typeface="Gill Sans MT (Headings)"/>
              </a:rPr>
              <a:t>BERT</a:t>
            </a:r>
            <a:r>
              <a:rPr lang="th-TH" sz="1600" cap="none" dirty="0">
                <a:latin typeface="Gill Sans MT (Headings)"/>
              </a:rPr>
              <a:t>ที่มีการแทนโทเค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จาก</a:t>
            </a:r>
            <a:r>
              <a:rPr lang="en-US" sz="1600" cap="none" dirty="0">
                <a:latin typeface="Gill Sans MT (Headings)"/>
              </a:rPr>
              <a:t>Input</a:t>
            </a:r>
            <a:r>
              <a:rPr lang="th-TH" sz="1600" cap="none" dirty="0">
                <a:latin typeface="Gill Sans MT (Headings)"/>
              </a:rPr>
              <a:t>ที่ไม่ถูกต้องหรือโทเค</a:t>
            </a:r>
            <a:r>
              <a:rPr lang="th-TH" sz="1600" cap="none" dirty="0" err="1">
                <a:latin typeface="Gill Sans MT (Headings)"/>
              </a:rPr>
              <a:t>็นปล</a:t>
            </a:r>
            <a:r>
              <a:rPr lang="th-TH" sz="1600" cap="none" dirty="0">
                <a:latin typeface="Gill Sans MT (Headings)"/>
              </a:rPr>
              <a:t>อม เช่น </a:t>
            </a:r>
            <a:r>
              <a:rPr lang="en-US" sz="1600" cap="none" dirty="0">
                <a:latin typeface="Gill Sans MT (Headings)"/>
              </a:rPr>
              <a:t>Somchai rides a new bicycle. </a:t>
            </a:r>
            <a:r>
              <a:rPr lang="th-TH" sz="1600" cap="none" dirty="0">
                <a:latin typeface="Gill Sans MT (Headings)"/>
              </a:rPr>
              <a:t>อาจถูกแทนที่เป็น </a:t>
            </a:r>
            <a:r>
              <a:rPr lang="en-US" sz="1600" cap="none" dirty="0">
                <a:latin typeface="Gill Sans MT (Headings)"/>
              </a:rPr>
              <a:t>bike.</a:t>
            </a:r>
            <a:r>
              <a:rPr lang="th-TH" sz="1600" cap="none" dirty="0">
                <a:latin typeface="Gill Sans MT (Headings)"/>
              </a:rPr>
              <a:t> </a:t>
            </a:r>
            <a:r>
              <a:rPr lang="en-US" sz="1600" cap="none" dirty="0">
                <a:latin typeface="Gill Sans MT (Headings)"/>
              </a:rPr>
              <a:t>ELECTRA</a:t>
            </a:r>
            <a:r>
              <a:rPr lang="th-TH" sz="1600" cap="none" dirty="0">
                <a:latin typeface="Gill Sans MT (Headings)"/>
              </a:rPr>
              <a:t>จำเป็นต้องมีตัวอย่างให้ก่อนเพื่อให้ได้ประสิทธิภาพเท่าเทียม แต่การแทนโทเค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ส่งผลให้เกิดการเรียนรู้การแทนค่าที่มีประสิทธิภาพ เนื่องจากแบบจำลองต้องเรียนรู้การกระจายข้อมูลที่แม่นยำเพื่อแก้ปัญหา</a:t>
            </a:r>
          </a:p>
          <a:p>
            <a:pPr algn="thaiDist"/>
            <a:r>
              <a:rPr lang="th-TH" sz="1600" cap="none" dirty="0">
                <a:latin typeface="Gill Sans MT (Headings)"/>
              </a:rPr>
              <a:t>การแทนโทเค</a:t>
            </a:r>
            <a:r>
              <a:rPr lang="th-TH" sz="1600" cap="none" dirty="0" err="1">
                <a:latin typeface="Gill Sans MT (Headings)"/>
              </a:rPr>
              <a:t>็น</a:t>
            </a:r>
            <a:r>
              <a:rPr lang="th-TH" sz="1600" cap="none" dirty="0">
                <a:latin typeface="Gill Sans MT (Headings)"/>
              </a:rPr>
              <a:t>มาจาก</a:t>
            </a:r>
            <a:r>
              <a:rPr lang="en-US" sz="1600" cap="none" dirty="0">
                <a:latin typeface="Gill Sans MT (Headings)"/>
              </a:rPr>
              <a:t>Neural</a:t>
            </a:r>
            <a:r>
              <a:rPr lang="th-TH" sz="1600" cap="none" dirty="0">
                <a:latin typeface="Gill Sans MT (Headings)"/>
              </a:rPr>
              <a:t> </a:t>
            </a:r>
            <a:r>
              <a:rPr lang="en-US" sz="1600" cap="none" dirty="0">
                <a:latin typeface="Gill Sans MT (Headings)"/>
              </a:rPr>
              <a:t>Network</a:t>
            </a:r>
            <a:r>
              <a:rPr lang="th-TH" sz="1600" cap="none" dirty="0">
                <a:latin typeface="Gill Sans MT (Headings)"/>
              </a:rPr>
              <a:t>ที่เรียกว่า</a:t>
            </a:r>
            <a:r>
              <a:rPr lang="en-US" sz="1600" cap="none" dirty="0">
                <a:latin typeface="Gill Sans MT (Headings)"/>
              </a:rPr>
              <a:t>Generator </a:t>
            </a:r>
            <a:r>
              <a:rPr lang="th-TH" sz="1600" cap="none" dirty="0">
                <a:latin typeface="Gill Sans MT (Headings)"/>
              </a:rPr>
              <a:t>โครงสร้างของ</a:t>
            </a:r>
            <a:r>
              <a:rPr lang="en-US" sz="1600" cap="none" dirty="0">
                <a:latin typeface="Gill Sans MT (Headings)"/>
              </a:rPr>
              <a:t>Generator</a:t>
            </a:r>
            <a:r>
              <a:rPr lang="th-TH" sz="1600" cap="none" dirty="0">
                <a:latin typeface="Gill Sans MT (Headings)"/>
              </a:rPr>
              <a:t>จะป้อนเข้าไปในตัวแบ่งแยก </a:t>
            </a:r>
            <a:r>
              <a:rPr lang="en-US" sz="1600" cap="none" dirty="0">
                <a:latin typeface="Gill Sans MT (Headings)"/>
              </a:rPr>
              <a:t>(discriminator)</a:t>
            </a:r>
            <a:r>
              <a:rPr lang="th-TH" sz="1600" cap="none" dirty="0">
                <a:latin typeface="Gill Sans MT (Headings)"/>
              </a:rPr>
              <a:t> จะแบ่งปันการฝัง</a:t>
            </a:r>
            <a:r>
              <a:rPr lang="en-US" sz="1600" cap="none" dirty="0">
                <a:latin typeface="Gill Sans MT (Headings)"/>
              </a:rPr>
              <a:t>Input</a:t>
            </a:r>
            <a:r>
              <a:rPr lang="th-TH" sz="1600" cap="none" dirty="0">
                <a:latin typeface="Gill Sans MT (Headings)"/>
              </a:rPr>
              <a:t>เดียวกัน หลังจากการฝึกอบรบล่วงหน้า</a:t>
            </a:r>
            <a:r>
              <a:rPr lang="en-US" sz="1600" cap="none" dirty="0">
                <a:latin typeface="Gill Sans MT (Headings)"/>
              </a:rPr>
              <a:t>Generator</a:t>
            </a:r>
            <a:r>
              <a:rPr lang="th-TH" sz="1600" cap="none" dirty="0">
                <a:latin typeface="Gill Sans MT (Headings)"/>
              </a:rPr>
              <a:t>จะทิ้งตัวแบ่งแยกและจะได้รับการปรับแต่งแบบจำลอง</a:t>
            </a:r>
            <a:endParaRPr lang="en-US" sz="1600" dirty="0">
              <a:latin typeface="Gill Sans MT (Headings)"/>
            </a:endParaRPr>
          </a:p>
          <a:p>
            <a:pPr algn="thaiDist"/>
            <a:endParaRPr lang="en-US" sz="1600" dirty="0">
              <a:latin typeface="Gill Sans MT (Headings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32EB5F-760E-4199-80E3-A1B822DF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379155"/>
            <a:ext cx="66675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514998-8811-46DE-9242-21264797C756}"/>
              </a:ext>
            </a:extLst>
          </p:cNvPr>
          <p:cNvSpPr txBox="1">
            <a:spLocks/>
          </p:cNvSpPr>
          <p:nvPr/>
        </p:nvSpPr>
        <p:spPr bwMode="blackWhite">
          <a:xfrm>
            <a:off x="511204" y="1433463"/>
            <a:ext cx="4583709" cy="197411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en-US" sz="1600" cap="none" dirty="0">
                <a:latin typeface="Gill Sans MT (Headings)"/>
              </a:rPr>
              <a:t>Simple GANs Model</a:t>
            </a:r>
          </a:p>
          <a:p>
            <a:pPr algn="thaiDist"/>
            <a:r>
              <a:rPr lang="en-US" sz="1600" cap="none" dirty="0">
                <a:latin typeface="Gill Sans MT (Headings)"/>
              </a:rPr>
              <a:t>x = G(z)</a:t>
            </a:r>
          </a:p>
          <a:p>
            <a:pPr algn="thaiDist"/>
            <a:r>
              <a:rPr lang="en-US" sz="1600" cap="none" dirty="0">
                <a:latin typeface="Gill Sans MT (Headings)"/>
              </a:rPr>
              <a:t>if D(x) = 1 True</a:t>
            </a:r>
          </a:p>
          <a:p>
            <a:pPr algn="thaiDist"/>
            <a:r>
              <a:rPr lang="en-US" sz="1600" cap="none" dirty="0">
                <a:latin typeface="Gill Sans MT (Headings)"/>
              </a:rPr>
              <a:t>Else False</a:t>
            </a:r>
          </a:p>
        </p:txBody>
      </p:sp>
    </p:spTree>
    <p:extLst>
      <p:ext uri="{BB962C8B-B14F-4D97-AF65-F5344CB8AC3E}">
        <p14:creationId xmlns:p14="http://schemas.microsoft.com/office/powerpoint/2010/main" val="26527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238936D-28B6-43D5-9A0D-DBFEDE88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183" y="891419"/>
            <a:ext cx="6056924" cy="37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D78AEB-B7AD-4269-BD29-D3915E76AAE3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4880638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th-TH" sz="1600" cap="none" dirty="0"/>
              <a:t>ในการเปรียบเทียบ </a:t>
            </a:r>
            <a:r>
              <a:rPr lang="en-US" sz="1600" cap="none" dirty="0"/>
              <a:t>ELECTRA </a:t>
            </a:r>
            <a:r>
              <a:rPr lang="th-TH" sz="1600" cap="none" dirty="0"/>
              <a:t>กับแบบจำลอง</a:t>
            </a:r>
            <a:r>
              <a:rPr lang="en-US" sz="1600" cap="none" dirty="0"/>
              <a:t> NLP </a:t>
            </a:r>
            <a:r>
              <a:rPr lang="th-TH" sz="1600" cap="none" dirty="0"/>
              <a:t>อื่นๆ พบว่ามีการปรับปรุงอย่างมากในเรื่องงบประมาณในการประมวลผลที่เท่ากัน สามารถมีประสิทธิภาพเทียบเท่ากับ</a:t>
            </a:r>
            <a:r>
              <a:rPr lang="en-US" sz="1600" cap="none" dirty="0" err="1"/>
              <a:t>RoBERTa</a:t>
            </a:r>
            <a:r>
              <a:rPr lang="th-TH" sz="1600" cap="none" dirty="0"/>
              <a:t>และ</a:t>
            </a:r>
            <a:r>
              <a:rPr lang="en-US" sz="1600" cap="none" dirty="0"/>
              <a:t>XLNET</a:t>
            </a:r>
            <a:r>
              <a:rPr lang="th-TH" sz="1600" cap="none" dirty="0"/>
              <a:t>ในขณะที่ใช้การประมวลผลน้อยกว่า </a:t>
            </a:r>
            <a:r>
              <a:rPr lang="en-US" sz="1600" cap="none" dirty="0"/>
              <a:t>25%</a:t>
            </a:r>
            <a:r>
              <a:rPr lang="th-TH" sz="1600" cap="none" dirty="0"/>
              <a:t> เมื่อเทียบกับ </a:t>
            </a:r>
            <a:r>
              <a:rPr lang="en-US" sz="1600" cap="none" dirty="0"/>
              <a:t>ELECTRA </a:t>
            </a:r>
            <a:r>
              <a:rPr lang="th-TH" sz="1600" cap="none" dirty="0"/>
              <a:t>ขนาดเล็กให้ความแม่นยำที่ดีบน </a:t>
            </a:r>
            <a:r>
              <a:rPr lang="en-US" sz="1600" cap="none" dirty="0"/>
              <a:t>GPU </a:t>
            </a:r>
            <a:r>
              <a:rPr lang="th-TH" sz="1600" cap="none" dirty="0"/>
              <a:t>ตัวเดียวในระยะเวลา </a:t>
            </a:r>
            <a:r>
              <a:rPr lang="en-US" sz="1600" cap="none" dirty="0"/>
              <a:t>4 </a:t>
            </a:r>
            <a:r>
              <a:rPr lang="th-TH" sz="1600" cap="none" dirty="0"/>
              <a:t>วันและมีประสิทธิภาพเหนือกว่า </a:t>
            </a:r>
            <a:r>
              <a:rPr lang="en-US" sz="1600" cap="none" dirty="0"/>
              <a:t>GPT</a:t>
            </a:r>
            <a:r>
              <a:rPr lang="th-TH" sz="1600" cap="none" dirty="0"/>
              <a:t> และ </a:t>
            </a:r>
            <a:r>
              <a:rPr lang="en-US" sz="1600" cap="none" dirty="0"/>
              <a:t>ELECTRA </a:t>
            </a:r>
            <a:r>
              <a:rPr lang="th-TH" sz="1600" cap="none" dirty="0"/>
              <a:t>ขนาดใหญ่ทดลองในชุดคำถาม </a:t>
            </a:r>
            <a:r>
              <a:rPr lang="en-US" sz="1600" cap="none" dirty="0" err="1"/>
              <a:t>SQuAD</a:t>
            </a:r>
            <a:r>
              <a:rPr lang="en-US" sz="1600" cap="none" dirty="0"/>
              <a:t> 2.0 </a:t>
            </a:r>
            <a:r>
              <a:rPr lang="th-TH" sz="1600" cap="none" dirty="0"/>
              <a:t>มีประสิทธิภาพสูงกว่า </a:t>
            </a:r>
            <a:r>
              <a:rPr lang="en-US" sz="1600" cap="none" dirty="0" err="1"/>
              <a:t>RoBERTa</a:t>
            </a:r>
            <a:r>
              <a:rPr lang="en-US" sz="1600" cap="none" dirty="0"/>
              <a:t>, </a:t>
            </a:r>
            <a:r>
              <a:rPr lang="en-US" sz="1600" cap="none" dirty="0" err="1"/>
              <a:t>XLNeT</a:t>
            </a:r>
            <a:r>
              <a:rPr lang="en-US" sz="1600" cap="none" dirty="0"/>
              <a:t> </a:t>
            </a:r>
            <a:r>
              <a:rPr lang="th-TH" sz="1600" cap="none" dirty="0"/>
              <a:t>และ </a:t>
            </a:r>
            <a:r>
              <a:rPr lang="en-US" sz="1600" cap="none" dirty="0"/>
              <a:t>ALBERT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1DF433-5D0E-4794-B516-251DBBA4439E}"/>
              </a:ext>
            </a:extLst>
          </p:cNvPr>
          <p:cNvSpPr txBox="1">
            <a:spLocks/>
          </p:cNvSpPr>
          <p:nvPr/>
        </p:nvSpPr>
        <p:spPr bwMode="blackWhite">
          <a:xfrm>
            <a:off x="4277687" y="217758"/>
            <a:ext cx="2609675" cy="47770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th-TH" sz="2000" cap="none" dirty="0"/>
              <a:t>ผลลัพธ์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10909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1DF433-5D0E-4794-B516-251DBBA4439E}"/>
              </a:ext>
            </a:extLst>
          </p:cNvPr>
          <p:cNvSpPr txBox="1">
            <a:spLocks/>
          </p:cNvSpPr>
          <p:nvPr/>
        </p:nvSpPr>
        <p:spPr bwMode="blackWhite">
          <a:xfrm>
            <a:off x="3111616" y="1870390"/>
            <a:ext cx="5730536" cy="221504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/>
            <a:r>
              <a:rPr lang="en-US" sz="2000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45485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238</TotalTime>
  <Words>543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Gill Sans MT (Headings)</vt:lpstr>
      <vt:lpstr>Parcel</vt:lpstr>
      <vt:lpstr>More Efficient NLP Model Pre-training with ELECTRA</vt:lpstr>
      <vt:lpstr>การฝึกอบรมภาษาล่วงหน้าในด้านภาษาธรรมชาติ (NLP) เช่น BERT, RoBERTa, XLNeTมีวิธีการออกแบบที่แตกต่างกัน แต่มีแนวคิดเดียวกันในการใช้ประโยชน์จากข้อความที่ไม่มีป้ายกำกับเพื่อสร้างแบบจำลองที่มีความเข้าใจทางภาษา ก่อนจะปรับแต่งแบบจำลองที่เฉพาะเจาะจง เช่น Sentiment Analysis, Q&amp;A</vt:lpstr>
      <vt:lpstr>จึงเกิด ELECTRAที่เป็นBERTจากทีม GoogleโดยออกแบบวิธีการPretrainให้พัฒนาMLMของBERTดั้งเดิม เมื่อนำไปFinetuneจะให้ความแม่นยำมากกว่าBERTและแตกต่างจากเดิม โดยมีจุดมุ่งหมายเพื่อให้ตรงหรือมีประสิทธิภาพสูงกว่าเดิมและใช้ทรัพยากรน้อยลง เช่น ELECTRAจะจับคู่ประสิทธิภาพของ RoBERTaและXLNeTโดยใช้เกณฑ์มาตรฐานทำความเข้าใจภาษา เช่น การตอบคำถามของSQuADมีประสิทธิภาพแม้จะขนาดเล็ก ใช้เวลาฝึกอบรบล่วงหน้าน้อยกว่าGPT ELECTRA เป็นOpen Source อยู่บน TensorFlow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Efficient NLP Model Pre-training with ELECTRA</dc:title>
  <dc:creator>THITI TONGUMPUN</dc:creator>
  <cp:lastModifiedBy>THITI TONGUMPUN</cp:lastModifiedBy>
  <cp:revision>38</cp:revision>
  <dcterms:created xsi:type="dcterms:W3CDTF">2021-10-19T18:01:53Z</dcterms:created>
  <dcterms:modified xsi:type="dcterms:W3CDTF">2021-10-27T06:26:02Z</dcterms:modified>
</cp:coreProperties>
</file>