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  <p:sldMasterId id="2147483661" r:id="rId4"/>
    <p:sldMasterId id="2147483663" r:id="rId5"/>
    <p:sldMasterId id="2147483665" r:id="rId6"/>
  </p:sldMasterIdLst>
  <p:notesMasterIdLst>
    <p:notesMasterId r:id="rId11"/>
  </p:notesMasterIdLst>
  <p:handoutMasterIdLst>
    <p:handoutMasterId r:id="rId22"/>
  </p:handoutMasterIdLst>
  <p:sldIdLst>
    <p:sldId id="681" r:id="rId7"/>
    <p:sldId id="663" r:id="rId8"/>
    <p:sldId id="678" r:id="rId9"/>
    <p:sldId id="666" r:id="rId10"/>
    <p:sldId id="702" r:id="rId12"/>
    <p:sldId id="679" r:id="rId13"/>
    <p:sldId id="671" r:id="rId14"/>
    <p:sldId id="703" r:id="rId15"/>
    <p:sldId id="680" r:id="rId16"/>
    <p:sldId id="674" r:id="rId17"/>
    <p:sldId id="705" r:id="rId18"/>
    <p:sldId id="706" r:id="rId19"/>
    <p:sldId id="708" r:id="rId20"/>
    <p:sldId id="677" r:id="rId21"/>
  </p:sldIdLst>
  <p:sldSz cx="12192000" cy="6858000"/>
  <p:notesSz cx="6858000" cy="9144000"/>
  <p:embeddedFontLst>
    <p:embeddedFont>
      <p:font typeface="Calibri" panose="020F0502020204030204"/>
      <p:regular r:id="rId26"/>
      <p:bold r:id="rId27"/>
      <p:italic r:id="rId28"/>
      <p:boldItalic r:id="rId2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02B"/>
    <a:srgbClr val="FAFAFA"/>
    <a:srgbClr val="ECECEC"/>
    <a:srgbClr val="64AEAC"/>
    <a:srgbClr val="AEC19B"/>
    <a:srgbClr val="AEBA71"/>
    <a:srgbClr val="8BA7A2"/>
    <a:srgbClr val="7E9E99"/>
    <a:srgbClr val="B9C79D"/>
    <a:srgbClr val="688B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162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146" y="822"/>
      </p:cViewPr>
      <p:guideLst>
        <p:guide orient="horz" pos="215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font" Target="fonts/font4.fntdata"/><Relationship Id="rId28" Type="http://schemas.openxmlformats.org/officeDocument/2006/relationships/font" Target="fonts/font3.fntdata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F797E-0F98-4FBF-B001-2F886ADDD4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D27B4-F875-477E-9EE1-9D4B0D1998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273633" y="1798399"/>
            <a:ext cx="2411609" cy="353084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372226" y="1798399"/>
            <a:ext cx="2411609" cy="35308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470821" y="1798399"/>
            <a:ext cx="2411609" cy="35308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69414" y="1798399"/>
            <a:ext cx="2411609" cy="35308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defRPr/>
            </a:pPr>
            <a:fld id="{FC90233D-6623-4FA7-B772-378715BEA79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Arial" panose="020B0604020202020204" pitchFamily="34" charset="0"/>
              </a:defRPr>
            </a:lvl1pPr>
          </a:lstStyle>
          <a:p>
            <a:pPr defTabSz="9144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A29F831F-6C41-4EC6-8E12-5116B983723A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9CD4-961B-4FE4-9E3C-F87B6D9701F3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958E-EB7E-4E20-9764-08563620D33B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fld id="{30D57B47-5F05-4ED0-A436-CE6768BA53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fld id="{6D7E76DB-A669-4A76-9E2C-61311E6FAE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fld id="{FC90233D-6623-4FA7-B772-378715BEA79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fld id="{A29F831F-6C41-4EC6-8E12-5116B983723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E1948F1-D5C3-4CDE-9323-4FFA7423F811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F1931F-014B-431B-B64B-61A8EF77B875}" type="slidenum">
              <a:rPr lang="zh-CN" altLang="en-US" smtClean="0">
                <a:solidFill>
                  <a:srgbClr val="000000">
                    <a:tint val="75000"/>
                  </a:srgbClr>
                </a:solidFill>
                <a:latin typeface="Arial" panose="020B0604020202020204" pitchFamily="34" charset="0"/>
                <a:sym typeface="Arial" panose="020B0604020202020204" pitchFamily="34" charset="0"/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67" r="21296"/>
          <a:stretch>
            <a:fillRect/>
          </a:stretch>
        </p:blipFill>
        <p:spPr>
          <a:xfrm flipH="1">
            <a:off x="3026434" y="-13970"/>
            <a:ext cx="9165566" cy="6858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716" t="11667" r="21296"/>
          <a:stretch>
            <a:fillRect/>
          </a:stretch>
        </p:blipFill>
        <p:spPr>
          <a:xfrm>
            <a:off x="0" y="0"/>
            <a:ext cx="3026434" cy="68294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60319" y="602123"/>
            <a:ext cx="5597911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altLang="zh-CN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+mn-ea"/>
                <a:sym typeface="+mn-lt"/>
              </a:rPr>
              <a:t>UTeM Taekwondo Attendance System</a:t>
            </a:r>
            <a:endParaRPr lang="en-MY" altLang="zh-CN" sz="5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71525" y="4959985"/>
            <a:ext cx="341820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By: 	</a:t>
            </a:r>
            <a:endParaRPr lang="en-MY" altLang="zh-CN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r>
              <a:rPr lang="en-MY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   Thitthima a/p Wat</a:t>
            </a:r>
            <a:endParaRPr lang="en-MY" altLang="zh-CN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0720" y="4017010"/>
            <a:ext cx="47472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Supervisor Name	 : Dr. Sazalinsyah Bin Razali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Evaluator Name 	 : Dr. Noor Fazilla Binti Abd Yusof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860147" y="4843068"/>
            <a:ext cx="1908453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Rate</a:t>
            </a:r>
            <a:endParaRPr lang="en-MY" altLang="en-US"/>
          </a:p>
        </p:txBody>
      </p:sp>
      <p:pic>
        <p:nvPicPr>
          <p:cNvPr id="30" name="Picture 30" descr="barcha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8140" y="2124710"/>
            <a:ext cx="8934450" cy="3752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Recommendation</a:t>
            </a:r>
            <a:endParaRPr lang="en-MY" altLang="en-US"/>
          </a:p>
        </p:txBody>
      </p:sp>
      <p:pic>
        <p:nvPicPr>
          <p:cNvPr id="31" name="Picture 31" descr="recomendat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00020" y="2319655"/>
            <a:ext cx="6791325" cy="3362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Feedback 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/>
              <a:t>add name validation in registration. </a:t>
            </a:r>
            <a:endParaRPr lang="en-US"/>
          </a:p>
          <a:p>
            <a:r>
              <a:rPr lang="en-US"/>
              <a:t>the password is can be too short and may not secure</a:t>
            </a:r>
            <a:endParaRPr lang="en-US"/>
          </a:p>
          <a:p>
            <a:r>
              <a:rPr lang="en-US"/>
              <a:t>need to have payment history</a:t>
            </a:r>
            <a:endParaRPr lang="en-US"/>
          </a:p>
          <a:p>
            <a:r>
              <a:rPr lang="en-US"/>
              <a:t>Login button must combine together</a:t>
            </a:r>
            <a:endParaRPr lang="en-US"/>
          </a:p>
          <a:p>
            <a:r>
              <a:rPr lang="en-US"/>
              <a:t>No Validation on registration except for the ID</a:t>
            </a:r>
            <a:endParaRPr lang="en-US"/>
          </a:p>
          <a:p>
            <a:r>
              <a:rPr lang="en-US"/>
              <a:t>Need to do checking on name and other details</a:t>
            </a:r>
            <a:endParaRPr lang="en-US"/>
          </a:p>
          <a:p>
            <a:r>
              <a:rPr lang="en-US"/>
              <a:t>Print out a receipt on payment and add payment history</a:t>
            </a:r>
            <a:endParaRPr lang="en-US"/>
          </a:p>
          <a:p>
            <a:r>
              <a:rPr lang="en-US"/>
              <a:t>Add online fee payment</a:t>
            </a:r>
            <a:endParaRPr lang="en-US"/>
          </a:p>
          <a:p>
            <a:r>
              <a:rPr lang="en-US"/>
              <a:t>The interface is simple and nice. The system is very user friendly. Just need to improve on details validation.</a:t>
            </a:r>
            <a:endParaRPr lang="en-US"/>
          </a:p>
          <a:p>
            <a:r>
              <a:rPr lang="en-US"/>
              <a:t>Send the email to the student if they didn't pay their fee for at least 3 month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67" r="21296"/>
          <a:stretch>
            <a:fillRect/>
          </a:stretch>
        </p:blipFill>
        <p:spPr>
          <a:xfrm flipH="1">
            <a:off x="3026434" y="0"/>
            <a:ext cx="9165566" cy="6858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716" t="11667" r="21296"/>
          <a:stretch>
            <a:fillRect/>
          </a:stretch>
        </p:blipFill>
        <p:spPr>
          <a:xfrm>
            <a:off x="-230505" y="-1"/>
            <a:ext cx="3026434" cy="68294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24890" y="307975"/>
            <a:ext cx="6463030" cy="2584450"/>
          </a:xfrm>
          <a:prstGeom prst="rect">
            <a:avLst/>
          </a:prstGeom>
          <a:noFill/>
          <a:ln w="19050">
            <a:noFill/>
            <a:prstDash val="dash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qua Grotesque" pitchFamily="2" charset="0"/>
                <a:ea typeface="TROPICALIA Brush Typeface" panose="02000000000000000000" pitchFamily="2" charset="0"/>
                <a:cs typeface="+mn-ea"/>
              </a:defRPr>
            </a:lvl1pPr>
          </a:lstStyle>
          <a:p>
            <a:r>
              <a:rPr lang="en-MY" altLang="zh-CN" dirty="0"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Limitation and Future Improvements</a:t>
            </a:r>
            <a:endParaRPr lang="en-MY" altLang="zh-CN" dirty="0"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95500" y="3306294"/>
            <a:ext cx="414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endParaRPr lang="zh-CN" altLang="en-US" sz="160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5" name="4"/>
          <p:cNvSpPr txBox="1"/>
          <p:nvPr/>
        </p:nvSpPr>
        <p:spPr>
          <a:xfrm>
            <a:off x="2506980" y="3094990"/>
            <a:ext cx="49809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altLang="zh-CN" dirty="0">
                <a:solidFill>
                  <a:schemeClr val="tx1"/>
                </a:solidFill>
                <a:cs typeface="+mn-ea"/>
                <a:sym typeface="+mn-lt"/>
              </a:rPr>
              <a:t>The user interface is too simple.</a:t>
            </a:r>
            <a:endParaRPr lang="en-MY" altLang="zh-CN" dirty="0">
              <a:solidFill>
                <a:schemeClr val="tx1"/>
              </a:solidFill>
              <a:cs typeface="+mn-ea"/>
              <a:sym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altLang="zh-CN" dirty="0">
                <a:solidFill>
                  <a:schemeClr val="tx1"/>
                </a:solidFill>
                <a:cs typeface="+mn-ea"/>
                <a:sym typeface="+mn-lt"/>
              </a:rPr>
              <a:t>Student cannot perform the online banking in this system.</a:t>
            </a:r>
            <a:endParaRPr lang="en-MY" altLang="zh-CN" dirty="0">
              <a:solidFill>
                <a:schemeClr val="tx1"/>
              </a:solidFill>
              <a:cs typeface="+mn-ea"/>
              <a:sym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altLang="zh-CN" dirty="0">
                <a:solidFill>
                  <a:schemeClr val="tx1"/>
                </a:solidFill>
                <a:cs typeface="+mn-ea"/>
                <a:sym typeface="+mn-lt"/>
              </a:rPr>
              <a:t>No details validation.</a:t>
            </a:r>
            <a:endParaRPr lang="en-MY" altLang="zh-CN" dirty="0">
              <a:solidFill>
                <a:schemeClr val="tx1"/>
              </a:solidFill>
              <a:cs typeface="+mn-ea"/>
              <a:sym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altLang="zh-CN" dirty="0">
                <a:solidFill>
                  <a:schemeClr val="tx1"/>
                </a:solidFill>
                <a:cs typeface="+mn-ea"/>
                <a:sym typeface="+mn-lt"/>
              </a:rPr>
              <a:t>No Main Admin</a:t>
            </a:r>
            <a:endParaRPr lang="en-MY" altLang="zh-CN" dirty="0">
              <a:solidFill>
                <a:schemeClr val="tx1"/>
              </a:solidFill>
              <a:cs typeface="+mn-ea"/>
              <a:sym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altLang="zh-CN" dirty="0">
                <a:solidFill>
                  <a:schemeClr val="tx1"/>
                </a:solidFill>
                <a:cs typeface="+mn-ea"/>
                <a:sym typeface="+mn-lt"/>
              </a:rPr>
              <a:t>No receipt</a:t>
            </a:r>
            <a:endParaRPr lang="en-MY" altLang="zh-CN" dirty="0">
              <a:solidFill>
                <a:schemeClr val="tx1"/>
              </a:solidFill>
              <a:cs typeface="+mn-ea"/>
              <a:sym typeface="+mn-lt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MY" altLang="zh-CN" dirty="0">
              <a:solidFill>
                <a:schemeClr val="tx1"/>
              </a:solidFill>
              <a:cs typeface="+mn-ea"/>
              <a:sym typeface="+mn-lt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MY" altLang="zh-CN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34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17" decel="50000" autoRev="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2" fill="hold">
                                          <p:stCondLst>
                                            <p:cond delay="64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125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67" r="21296"/>
          <a:stretch>
            <a:fillRect/>
          </a:stretch>
        </p:blipFill>
        <p:spPr>
          <a:xfrm flipH="1">
            <a:off x="3026434" y="0"/>
            <a:ext cx="9165566" cy="6858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716" t="11667" r="21296"/>
          <a:stretch>
            <a:fillRect/>
          </a:stretch>
        </p:blipFill>
        <p:spPr>
          <a:xfrm>
            <a:off x="0" y="-1"/>
            <a:ext cx="3026434" cy="68294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58974" y="2448035"/>
            <a:ext cx="5122575" cy="922020"/>
          </a:xfrm>
          <a:prstGeom prst="rect">
            <a:avLst/>
          </a:prstGeom>
          <a:noFill/>
          <a:ln w="19050">
            <a:noFill/>
            <a:prstDash val="dash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qua Grotesque" pitchFamily="2" charset="0"/>
                <a:ea typeface="TROPICALIA Brush Typeface" panose="02000000000000000000" pitchFamily="2" charset="0"/>
                <a:cs typeface="+mn-ea"/>
              </a:defRPr>
            </a:lvl1pPr>
          </a:lstStyle>
          <a:p>
            <a:pPr algn="l"/>
            <a:r>
              <a:rPr lang="en-US" altLang="zh-CN"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THANK </a:t>
            </a:r>
            <a:r>
              <a:rPr lang="en-MY" altLang="en-US"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YOU</a:t>
            </a:r>
            <a:endParaRPr lang="en-MY" altLang="en-US" dirty="0"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67" r="21296"/>
          <a:stretch>
            <a:fillRect/>
          </a:stretch>
        </p:blipFill>
        <p:spPr>
          <a:xfrm flipH="1">
            <a:off x="3026434" y="0"/>
            <a:ext cx="9165566" cy="6858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716" t="11667" r="21296"/>
          <a:stretch>
            <a:fillRect/>
          </a:stretch>
        </p:blipFill>
        <p:spPr>
          <a:xfrm>
            <a:off x="0" y="-1"/>
            <a:ext cx="3026434" cy="68294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979295" y="598170"/>
            <a:ext cx="4372610" cy="1753235"/>
          </a:xfrm>
          <a:prstGeom prst="rect">
            <a:avLst/>
          </a:prstGeom>
          <a:noFill/>
          <a:ln w="19050">
            <a:noFill/>
            <a:prstDash val="dash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qua Grotesque" pitchFamily="2" charset="0"/>
                <a:ea typeface="TROPICALIA Brush Typeface" panose="02000000000000000000" pitchFamily="2" charset="0"/>
                <a:cs typeface="+mn-ea"/>
              </a:defRPr>
            </a:lvl1pPr>
          </a:lstStyle>
          <a:p>
            <a:r>
              <a:rPr lang="en-MY" dirty="0"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Project Background</a:t>
            </a:r>
            <a:endParaRPr lang="en-MY" dirty="0"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95500" y="3306294"/>
            <a:ext cx="414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endParaRPr lang="zh-CN" altLang="en-US" sz="160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5" name="4"/>
          <p:cNvSpPr txBox="1"/>
          <p:nvPr/>
        </p:nvSpPr>
        <p:spPr>
          <a:xfrm>
            <a:off x="909958" y="3011233"/>
            <a:ext cx="6510577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MY" altLang="zh-CN" sz="1600" dirty="0">
                <a:solidFill>
                  <a:schemeClr val="tx1"/>
                </a:solidFill>
                <a:cs typeface="+mn-ea"/>
                <a:sym typeface="+mn-lt"/>
              </a:rPr>
              <a:t>Consists of two types of users :</a:t>
            </a:r>
            <a:endParaRPr lang="en-MY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altLang="zh-CN" sz="1600" dirty="0">
                <a:solidFill>
                  <a:schemeClr val="tx1"/>
                </a:solidFill>
                <a:cs typeface="+mn-ea"/>
                <a:sym typeface="+mn-lt"/>
              </a:rPr>
              <a:t>Admins</a:t>
            </a:r>
            <a:endParaRPr lang="en-MY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altLang="zh-CN" sz="1600" dirty="0">
                <a:solidFill>
                  <a:schemeClr val="tx1"/>
                </a:solidFill>
                <a:cs typeface="+mn-ea"/>
                <a:sym typeface="+mn-lt"/>
              </a:rPr>
              <a:t>Students</a:t>
            </a:r>
            <a:endParaRPr lang="en-MY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MY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MY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MY" altLang="zh-CN" sz="1600" dirty="0">
                <a:solidFill>
                  <a:schemeClr val="tx1"/>
                </a:solidFill>
                <a:cs typeface="+mn-ea"/>
                <a:sym typeface="+mn-lt"/>
              </a:rPr>
              <a:t>Target user :</a:t>
            </a:r>
            <a:endParaRPr lang="en-MY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MY" altLang="zh-CN" sz="1600" dirty="0">
                <a:solidFill>
                  <a:schemeClr val="tx1"/>
                </a:solidFill>
                <a:cs typeface="+mn-ea"/>
                <a:sym typeface="+mn-lt"/>
              </a:rPr>
              <a:t>UTeM Taekwondo Club member</a:t>
            </a:r>
            <a:endParaRPr lang="en-MY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34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17" decel="50000" autoRev="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2" fill="hold">
                                          <p:stCondLst>
                                            <p:cond delay="64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125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67" r="21296"/>
          <a:stretch>
            <a:fillRect/>
          </a:stretch>
        </p:blipFill>
        <p:spPr>
          <a:xfrm flipH="1">
            <a:off x="3026434" y="0"/>
            <a:ext cx="9165566" cy="6858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716" t="11667" r="21296"/>
          <a:stretch>
            <a:fillRect/>
          </a:stretch>
        </p:blipFill>
        <p:spPr>
          <a:xfrm>
            <a:off x="0" y="-1"/>
            <a:ext cx="3026434" cy="68294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095500" y="984885"/>
            <a:ext cx="3764915" cy="922020"/>
          </a:xfrm>
          <a:prstGeom prst="rect">
            <a:avLst/>
          </a:prstGeom>
          <a:noFill/>
          <a:ln w="19050">
            <a:noFill/>
            <a:prstDash val="dash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qua Grotesque" pitchFamily="2" charset="0"/>
                <a:ea typeface="TROPICALIA Brush Typeface" panose="02000000000000000000" pitchFamily="2" charset="0"/>
                <a:cs typeface="+mn-ea"/>
              </a:defRPr>
            </a:lvl1pPr>
          </a:lstStyle>
          <a:p>
            <a:r>
              <a:rPr lang="en-MY" altLang="zh-CN" dirty="0"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Objective</a:t>
            </a:r>
            <a:endParaRPr lang="en-MY" altLang="zh-CN" dirty="0"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95500" y="3306294"/>
            <a:ext cx="414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endParaRPr lang="zh-CN" altLang="en-US" sz="160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5" name="4"/>
          <p:cNvSpPr txBox="1"/>
          <p:nvPr/>
        </p:nvSpPr>
        <p:spPr>
          <a:xfrm>
            <a:off x="1226188" y="2651188"/>
            <a:ext cx="6510577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MY" altLang="zh-CN" sz="1600" dirty="0">
                <a:solidFill>
                  <a:schemeClr val="tx1"/>
                </a:solidFill>
                <a:cs typeface="+mn-ea"/>
                <a:sym typeface="+mn-lt"/>
              </a:rPr>
              <a:t>i.To design and develop a centralize attendance system.</a:t>
            </a:r>
            <a:endParaRPr lang="en-MY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endParaRPr lang="en-MY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en-MY" altLang="zh-CN" sz="1600" dirty="0">
                <a:solidFill>
                  <a:schemeClr val="tx1"/>
                </a:solidFill>
                <a:cs typeface="+mn-ea"/>
                <a:sym typeface="+mn-lt"/>
              </a:rPr>
              <a:t>ii.To help Taekwondo Master calculate the fees for each student based on their attendance.</a:t>
            </a:r>
            <a:endParaRPr lang="en-MY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endParaRPr lang="en-MY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en-MY" altLang="zh-CN" sz="1600" dirty="0">
                <a:solidFill>
                  <a:schemeClr val="tx1"/>
                </a:solidFill>
                <a:cs typeface="+mn-ea"/>
                <a:sym typeface="+mn-lt"/>
              </a:rPr>
              <a:t>iii.To generate a report for every month.</a:t>
            </a:r>
            <a:endParaRPr lang="en-MY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34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17" decel="50000" autoRev="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2" fill="hold">
                                          <p:stCondLst>
                                            <p:cond delay="64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2796540" y="1555115"/>
            <a:ext cx="7708900" cy="540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defRPr>
            </a:lvl1pPr>
          </a:lstStyle>
          <a:p>
            <a:pPr algn="l" defTabSz="1219200">
              <a:lnSpc>
                <a:spcPct val="150000"/>
              </a:lnSpc>
            </a:pPr>
            <a:r>
              <a:rPr lang="en-MY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sym typeface="+mn-lt"/>
              </a:rPr>
              <a:t>Module to be developed</a:t>
            </a:r>
            <a:endParaRPr lang="en-MY" altLang="en-US" sz="1400" dirty="0">
              <a:solidFill>
                <a:prstClr val="black">
                  <a:lumMod val="75000"/>
                  <a:lumOff val="25000"/>
                </a:prstClr>
              </a:solidFill>
              <a:sym typeface="+mn-lt"/>
            </a:endParaRPr>
          </a:p>
          <a:p>
            <a:pPr algn="l" defTabSz="1219200">
              <a:lnSpc>
                <a:spcPct val="150000"/>
              </a:lnSpc>
            </a:pPr>
            <a:endParaRPr lang="en-MY" altLang="en-US" sz="1400" dirty="0">
              <a:solidFill>
                <a:prstClr val="black">
                  <a:lumMod val="75000"/>
                  <a:lumOff val="25000"/>
                </a:prstClr>
              </a:solidFill>
              <a:sym typeface="+mn-lt"/>
            </a:endParaRPr>
          </a:p>
          <a:p>
            <a:pPr algn="l" defTabSz="1219200">
              <a:lnSpc>
                <a:spcPct val="150000"/>
              </a:lnSpc>
            </a:pPr>
            <a:r>
              <a:rPr lang="en-MY" altLang="en-US" sz="2400" u="sng" dirty="0">
                <a:solidFill>
                  <a:prstClr val="black">
                    <a:lumMod val="75000"/>
                    <a:lumOff val="25000"/>
                  </a:prstClr>
                </a:solidFill>
                <a:sym typeface="+mn-lt"/>
              </a:rPr>
              <a:t>Admin</a:t>
            </a:r>
            <a:endParaRPr lang="en-MY" altLang="en-US" sz="1400" dirty="0">
              <a:solidFill>
                <a:prstClr val="black">
                  <a:lumMod val="75000"/>
                  <a:lumOff val="25000"/>
                </a:prstClr>
              </a:solidFill>
              <a:sym typeface="+mn-lt"/>
            </a:endParaRPr>
          </a:p>
          <a:p>
            <a:pPr algn="l" defTabSz="1219200">
              <a:lnSpc>
                <a:spcPct val="150000"/>
              </a:lnSpc>
            </a:pPr>
            <a:r>
              <a:rPr lang="en-MY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sym typeface="+mn-lt"/>
              </a:rPr>
              <a:t>Access to this system to do:</a:t>
            </a:r>
            <a:endParaRPr lang="en-MY" altLang="en-US" sz="1600" dirty="0">
              <a:solidFill>
                <a:prstClr val="black">
                  <a:lumMod val="75000"/>
                  <a:lumOff val="25000"/>
                </a:prstClr>
              </a:solidFill>
              <a:sym typeface="+mn-lt"/>
            </a:endParaRPr>
          </a:p>
          <a:p>
            <a:pPr algn="l" defTabSz="1219200">
              <a:lnSpc>
                <a:spcPct val="150000"/>
              </a:lnSpc>
            </a:pPr>
            <a:r>
              <a:rPr lang="en-MY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sym typeface="+mn-lt"/>
              </a:rPr>
              <a:t>Login,Register,Search,Update,Add,Delete,View,Logout</a:t>
            </a:r>
            <a:endParaRPr lang="en-MY" altLang="en-US" sz="1600" dirty="0">
              <a:solidFill>
                <a:prstClr val="black">
                  <a:lumMod val="75000"/>
                  <a:lumOff val="25000"/>
                </a:prstClr>
              </a:solidFill>
              <a:sym typeface="+mn-lt"/>
            </a:endParaRPr>
          </a:p>
          <a:p>
            <a:pPr algn="l" defTabSz="1219200">
              <a:lnSpc>
                <a:spcPct val="150000"/>
              </a:lnSpc>
            </a:pPr>
            <a:endParaRPr lang="en-MY" altLang="en-US" sz="1600" dirty="0">
              <a:solidFill>
                <a:prstClr val="black">
                  <a:lumMod val="75000"/>
                  <a:lumOff val="25000"/>
                </a:prstClr>
              </a:solidFill>
              <a:sym typeface="+mn-lt"/>
            </a:endParaRPr>
          </a:p>
          <a:p>
            <a:pPr algn="l" defTabSz="1219200">
              <a:lnSpc>
                <a:spcPct val="150000"/>
              </a:lnSpc>
            </a:pPr>
            <a:r>
              <a:rPr lang="en-MY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sym typeface="+mn-lt"/>
              </a:rPr>
              <a:t>a.Log in to the system</a:t>
            </a:r>
            <a:endParaRPr lang="en-MY" altLang="en-US" sz="1600" dirty="0">
              <a:solidFill>
                <a:prstClr val="black">
                  <a:lumMod val="75000"/>
                  <a:lumOff val="25000"/>
                </a:prstClr>
              </a:solidFill>
              <a:sym typeface="+mn-lt"/>
            </a:endParaRPr>
          </a:p>
          <a:p>
            <a:pPr algn="l" defTabSz="1219200">
              <a:lnSpc>
                <a:spcPct val="150000"/>
              </a:lnSpc>
            </a:pPr>
            <a:r>
              <a:rPr lang="en-MY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sym typeface="+mn-lt"/>
              </a:rPr>
              <a:t>b.Register for the new user</a:t>
            </a:r>
            <a:endParaRPr lang="en-MY" altLang="en-US" sz="1600" dirty="0">
              <a:solidFill>
                <a:prstClr val="black">
                  <a:lumMod val="75000"/>
                  <a:lumOff val="25000"/>
                </a:prstClr>
              </a:solidFill>
              <a:sym typeface="+mn-lt"/>
            </a:endParaRPr>
          </a:p>
          <a:p>
            <a:pPr algn="l" defTabSz="1219200">
              <a:lnSpc>
                <a:spcPct val="150000"/>
              </a:lnSpc>
            </a:pPr>
            <a:r>
              <a:rPr lang="en-MY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sym typeface="+mn-lt"/>
              </a:rPr>
              <a:t>c.Manage student records</a:t>
            </a:r>
            <a:endParaRPr lang="en-MY" altLang="en-US" sz="1600" dirty="0">
              <a:solidFill>
                <a:prstClr val="black">
                  <a:lumMod val="75000"/>
                  <a:lumOff val="25000"/>
                </a:prstClr>
              </a:solidFill>
              <a:sym typeface="+mn-lt"/>
            </a:endParaRPr>
          </a:p>
          <a:p>
            <a:pPr algn="l" defTabSz="1219200">
              <a:lnSpc>
                <a:spcPct val="150000"/>
              </a:lnSpc>
            </a:pPr>
            <a:r>
              <a:rPr lang="en-MY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sym typeface="+mn-lt"/>
              </a:rPr>
              <a:t>d.Taking attendance </a:t>
            </a:r>
            <a:endParaRPr lang="en-MY" altLang="en-US" sz="1600" dirty="0">
              <a:solidFill>
                <a:prstClr val="black">
                  <a:lumMod val="75000"/>
                  <a:lumOff val="25000"/>
                </a:prstClr>
              </a:solidFill>
              <a:sym typeface="+mn-lt"/>
            </a:endParaRPr>
          </a:p>
          <a:p>
            <a:pPr algn="l" defTabSz="1219200">
              <a:lnSpc>
                <a:spcPct val="150000"/>
              </a:lnSpc>
            </a:pPr>
            <a:r>
              <a:rPr lang="en-MY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sym typeface="+mn-lt"/>
              </a:rPr>
              <a:t>e.Taking fees</a:t>
            </a:r>
            <a:endParaRPr lang="en-MY" altLang="en-US" sz="1600" dirty="0">
              <a:solidFill>
                <a:prstClr val="black">
                  <a:lumMod val="75000"/>
                  <a:lumOff val="25000"/>
                </a:prstClr>
              </a:solidFill>
              <a:sym typeface="+mn-lt"/>
            </a:endParaRPr>
          </a:p>
          <a:p>
            <a:pPr algn="l" defTabSz="1219200">
              <a:lnSpc>
                <a:spcPct val="150000"/>
              </a:lnSpc>
            </a:pPr>
            <a:r>
              <a:rPr lang="en-MY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sym typeface="+mn-lt"/>
              </a:rPr>
              <a:t>f.Update personal details</a:t>
            </a:r>
            <a:endParaRPr lang="en-MY" altLang="en-US" sz="1600" dirty="0">
              <a:solidFill>
                <a:prstClr val="black">
                  <a:lumMod val="75000"/>
                  <a:lumOff val="25000"/>
                </a:prstClr>
              </a:solidFill>
              <a:sym typeface="+mn-lt"/>
            </a:endParaRPr>
          </a:p>
          <a:p>
            <a:pPr algn="l" defTabSz="1219200">
              <a:lnSpc>
                <a:spcPct val="150000"/>
              </a:lnSpc>
            </a:pPr>
            <a:r>
              <a:rPr lang="en-MY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sym typeface="+mn-lt"/>
              </a:rPr>
              <a:t>g.View report</a:t>
            </a:r>
            <a:endParaRPr lang="en-MY" altLang="en-US" sz="1400" dirty="0">
              <a:solidFill>
                <a:prstClr val="black">
                  <a:lumMod val="75000"/>
                  <a:lumOff val="25000"/>
                </a:prstClr>
              </a:solidFill>
              <a:sym typeface="+mn-lt"/>
            </a:endParaRPr>
          </a:p>
          <a:p>
            <a:pPr algn="l" defTabSz="1219200">
              <a:lnSpc>
                <a:spcPct val="150000"/>
              </a:lnSpc>
            </a:pPr>
            <a:endParaRPr lang="en-MY" altLang="en-US" sz="1400" dirty="0">
              <a:solidFill>
                <a:prstClr val="black">
                  <a:lumMod val="75000"/>
                  <a:lumOff val="25000"/>
                </a:prstClr>
              </a:solidFill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13860" y="633095"/>
            <a:ext cx="3764915" cy="922020"/>
          </a:xfrm>
          <a:prstGeom prst="rect">
            <a:avLst/>
          </a:prstGeom>
          <a:noFill/>
          <a:ln w="19050">
            <a:noFill/>
            <a:prstDash val="dash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qua Grotesque" pitchFamily="2" charset="0"/>
                <a:ea typeface="TROPICALIA Brush Typeface" panose="02000000000000000000" pitchFamily="2" charset="0"/>
                <a:cs typeface="+mn-ea"/>
              </a:defRPr>
            </a:lvl1pPr>
          </a:lstStyle>
          <a:p>
            <a:r>
              <a:rPr lang="en-MY" altLang="zh-CN" dirty="0"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Scope</a:t>
            </a:r>
            <a:endParaRPr lang="en-MY" altLang="zh-CN" dirty="0"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34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17" decel="50000" autoRev="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2" fill="hold">
                                          <p:stCondLst>
                                            <p:cond delay="64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Text Box 99"/>
          <p:cNvSpPr txBox="1"/>
          <p:nvPr/>
        </p:nvSpPr>
        <p:spPr>
          <a:xfrm>
            <a:off x="3362325" y="1998345"/>
            <a:ext cx="5659755" cy="24301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28600" indent="-228600"/>
            <a:r>
              <a:rPr lang="en-US" sz="2400" b="0" u="sng">
                <a:solidFill>
                  <a:srgbClr val="000000"/>
                </a:solidFill>
                <a:latin typeface="+mj-ea"/>
                <a:cs typeface="+mj-ea"/>
              </a:rPr>
              <a:t>Student</a:t>
            </a:r>
            <a:endParaRPr lang="en-US" sz="2000" b="0" u="sng">
              <a:solidFill>
                <a:srgbClr val="000000"/>
              </a:solidFill>
              <a:latin typeface="+mj-ea"/>
              <a:cs typeface="+mj-ea"/>
            </a:endParaRPr>
          </a:p>
          <a:p>
            <a:pPr marL="228600" indent="-228600"/>
            <a:endParaRPr lang="en-US" sz="1600" b="0" u="sng">
              <a:solidFill>
                <a:srgbClr val="000000"/>
              </a:solidFill>
              <a:latin typeface="+mj-ea"/>
              <a:cs typeface="+mj-ea"/>
            </a:endParaRPr>
          </a:p>
          <a:p>
            <a:pPr marL="228600" indent="-228600"/>
            <a:r>
              <a:rPr lang="en-MY" altLang="en-US" sz="1600" b="0">
                <a:solidFill>
                  <a:srgbClr val="000000"/>
                </a:solidFill>
                <a:latin typeface="+mj-ea"/>
                <a:cs typeface="+mj-ea"/>
              </a:rPr>
              <a:t>Access to the system to do:</a:t>
            </a:r>
            <a:endParaRPr lang="en-MY" altLang="en-US" sz="1600" b="0">
              <a:solidFill>
                <a:srgbClr val="000000"/>
              </a:solidFill>
              <a:latin typeface="+mj-ea"/>
              <a:cs typeface="+mj-ea"/>
            </a:endParaRPr>
          </a:p>
          <a:p>
            <a:pPr marL="228600" indent="-228600"/>
            <a:r>
              <a:rPr lang="en-MY" altLang="en-US" sz="1600" b="1">
                <a:solidFill>
                  <a:srgbClr val="000000"/>
                </a:solidFill>
                <a:latin typeface="+mj-ea"/>
                <a:cs typeface="+mj-ea"/>
              </a:rPr>
              <a:t>Registration,</a:t>
            </a:r>
            <a:r>
              <a:rPr lang="en-MY" altLang="en-US" sz="1600" b="1">
                <a:solidFill>
                  <a:srgbClr val="000000"/>
                </a:solidFill>
                <a:latin typeface="+mj-ea"/>
                <a:cs typeface="+mj-ea"/>
                <a:sym typeface="+mn-ea"/>
              </a:rPr>
              <a:t>Login,Update,View,Logout</a:t>
            </a:r>
            <a:endParaRPr lang="en-MY" altLang="en-US" sz="1600">
              <a:solidFill>
                <a:srgbClr val="000000"/>
              </a:solidFill>
              <a:latin typeface="+mj-ea"/>
              <a:cs typeface="+mj-ea"/>
              <a:sym typeface="+mn-ea"/>
            </a:endParaRPr>
          </a:p>
          <a:p>
            <a:pPr marL="228600" indent="-228600"/>
            <a:endParaRPr lang="en-US" sz="1600" b="0">
              <a:solidFill>
                <a:srgbClr val="000000"/>
              </a:solidFill>
              <a:latin typeface="+mj-ea"/>
              <a:cs typeface="+mj-ea"/>
            </a:endParaRPr>
          </a:p>
          <a:p>
            <a:pPr marL="228600" indent="-228600"/>
            <a:r>
              <a:rPr lang="en-US" sz="1600" b="0">
                <a:solidFill>
                  <a:srgbClr val="000000"/>
                </a:solidFill>
                <a:latin typeface="+mj-ea"/>
                <a:cs typeface="+mj-ea"/>
              </a:rPr>
              <a:t>a.Register for first log in </a:t>
            </a:r>
            <a:endParaRPr lang="en-US" sz="1600" b="0">
              <a:solidFill>
                <a:srgbClr val="000000"/>
              </a:solidFill>
              <a:latin typeface="+mj-ea"/>
              <a:cs typeface="+mj-ea"/>
            </a:endParaRPr>
          </a:p>
          <a:p>
            <a:pPr marL="228600" indent="-228600"/>
            <a:r>
              <a:rPr lang="en-US" sz="1600" b="0">
                <a:solidFill>
                  <a:srgbClr val="000000"/>
                </a:solidFill>
                <a:latin typeface="+mj-ea"/>
                <a:cs typeface="+mj-ea"/>
              </a:rPr>
              <a:t>b.Log in to the system</a:t>
            </a:r>
            <a:endParaRPr lang="en-US" sz="1600" b="0">
              <a:solidFill>
                <a:srgbClr val="000000"/>
              </a:solidFill>
              <a:latin typeface="+mj-ea"/>
              <a:cs typeface="+mj-ea"/>
            </a:endParaRPr>
          </a:p>
          <a:p>
            <a:pPr marL="228600" indent="-228600"/>
            <a:r>
              <a:rPr lang="en-US" sz="1600" b="0">
                <a:solidFill>
                  <a:srgbClr val="000000"/>
                </a:solidFill>
                <a:latin typeface="+mj-ea"/>
                <a:cs typeface="+mj-ea"/>
              </a:rPr>
              <a:t>c.Check fees</a:t>
            </a:r>
            <a:endParaRPr lang="en-US" sz="1600" b="0">
              <a:solidFill>
                <a:srgbClr val="000000"/>
              </a:solidFill>
              <a:latin typeface="+mj-ea"/>
              <a:cs typeface="+mj-ea"/>
            </a:endParaRPr>
          </a:p>
          <a:p>
            <a:pPr marL="228600" indent="-228600"/>
            <a:r>
              <a:rPr lang="en-US" sz="1600" b="0">
                <a:solidFill>
                  <a:srgbClr val="000000"/>
                </a:solidFill>
                <a:latin typeface="+mj-ea"/>
                <a:cs typeface="+mj-ea"/>
              </a:rPr>
              <a:t>d.Update personal details</a:t>
            </a:r>
            <a:endParaRPr lang="en-US" sz="1600" b="0">
              <a:solidFill>
                <a:srgbClr val="000000"/>
              </a:solidFill>
              <a:latin typeface="+mj-ea"/>
              <a:cs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67" r="21296"/>
          <a:stretch>
            <a:fillRect/>
          </a:stretch>
        </p:blipFill>
        <p:spPr>
          <a:xfrm flipH="1">
            <a:off x="3026434" y="0"/>
            <a:ext cx="9165566" cy="6858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716" t="11667" r="21296"/>
          <a:stretch>
            <a:fillRect/>
          </a:stretch>
        </p:blipFill>
        <p:spPr>
          <a:xfrm>
            <a:off x="0" y="-1"/>
            <a:ext cx="3026434" cy="68294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647246" y="364972"/>
            <a:ext cx="2704532" cy="922020"/>
          </a:xfrm>
          <a:prstGeom prst="rect">
            <a:avLst/>
          </a:prstGeom>
          <a:noFill/>
          <a:ln w="19050">
            <a:noFill/>
            <a:prstDash val="dash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qua Grotesque" pitchFamily="2" charset="0"/>
                <a:ea typeface="TROPICALIA Brush Typeface" panose="02000000000000000000" pitchFamily="2" charset="0"/>
                <a:cs typeface="+mn-ea"/>
              </a:defRPr>
            </a:lvl1pPr>
          </a:lstStyle>
          <a:p>
            <a:r>
              <a:rPr lang="en-MY" altLang="zh-CN" dirty="0"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ERD</a:t>
            </a:r>
            <a:endParaRPr lang="en-MY" altLang="zh-CN" dirty="0"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95500" y="3306294"/>
            <a:ext cx="414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endParaRPr lang="zh-CN" altLang="en-US" sz="160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pic>
        <p:nvPicPr>
          <p:cNvPr id="6" name="Picture 6" descr="ERD"/>
          <p:cNvPicPr>
            <a:picLocks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608455" y="1415415"/>
            <a:ext cx="5226050" cy="5053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34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17" decel="50000" autoRev="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2" fill="hold">
                                          <p:stCondLst>
                                            <p:cond delay="64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5"/>
          <p:cNvSpPr txBox="1"/>
          <p:nvPr/>
        </p:nvSpPr>
        <p:spPr>
          <a:xfrm>
            <a:off x="2647315" y="365125"/>
            <a:ext cx="5694680" cy="922020"/>
          </a:xfrm>
          <a:prstGeom prst="rect">
            <a:avLst/>
          </a:prstGeom>
          <a:noFill/>
          <a:ln w="19050">
            <a:noFill/>
            <a:prstDash val="dash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qua Grotesque" pitchFamily="2" charset="0"/>
                <a:ea typeface="TROPICALIA Brush Typeface" panose="02000000000000000000" pitchFamily="2" charset="0"/>
                <a:cs typeface="+mn-ea"/>
              </a:defRPr>
            </a:lvl1pPr>
          </a:lstStyle>
          <a:p>
            <a:r>
              <a:rPr lang="en-MY" altLang="zh-CN" dirty="0"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Business Rules</a:t>
            </a:r>
            <a:endParaRPr lang="en-MY" altLang="zh-CN" dirty="0"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3042920" y="1915795"/>
            <a:ext cx="680783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One adminID can takes many attendances.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One attendance can be taken by only one adminID.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One attID can only have one studentID.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One studentID can have many attID.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One studentID can have only one feeID.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One feeID can have only one studentID.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One feeID can represent only one attID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One attID is represented by one feeID</a:t>
            </a: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34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17" decel="50000" autoRev="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2" fill="hold">
                                          <p:stCondLst>
                                            <p:cond delay="64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框 15"/>
          <p:cNvSpPr txBox="1"/>
          <p:nvPr/>
        </p:nvSpPr>
        <p:spPr>
          <a:xfrm>
            <a:off x="3388360" y="347345"/>
            <a:ext cx="5414010" cy="922020"/>
          </a:xfrm>
          <a:prstGeom prst="rect">
            <a:avLst/>
          </a:prstGeom>
          <a:noFill/>
          <a:ln w="19050">
            <a:noFill/>
            <a:prstDash val="dash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qua Grotesque" pitchFamily="2" charset="0"/>
                <a:ea typeface="TROPICALIA Brush Typeface" panose="02000000000000000000" pitchFamily="2" charset="0"/>
                <a:cs typeface="+mn-ea"/>
              </a:defRPr>
            </a:lvl1pPr>
          </a:lstStyle>
          <a:p>
            <a:r>
              <a:rPr lang="en-MY" altLang="zh-CN" dirty="0"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Data Dictionary</a:t>
            </a:r>
            <a:endParaRPr lang="en-MY" altLang="zh-CN" dirty="0"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3260725" y="1320165"/>
          <a:ext cx="5922010" cy="50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225"/>
                <a:gridCol w="868045"/>
                <a:gridCol w="1601470"/>
                <a:gridCol w="783590"/>
                <a:gridCol w="570230"/>
                <a:gridCol w="512445"/>
                <a:gridCol w="802005"/>
              </a:tblGrid>
              <a:tr h="434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Table Name</a:t>
                      </a:r>
                      <a:endParaRPr lang="en-US" sz="8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Attribute Name</a:t>
                      </a:r>
                      <a:endParaRPr lang="en-US" sz="8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Content</a:t>
                      </a:r>
                      <a:endParaRPr lang="en-US" sz="8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Type</a:t>
                      </a:r>
                      <a:endParaRPr lang="en-US" sz="8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Required</a:t>
                      </a:r>
                      <a:endParaRPr lang="en-US" sz="8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PK/FK</a:t>
                      </a:r>
                      <a:endParaRPr lang="en-US" sz="8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FK Reference Table </a:t>
                      </a:r>
                      <a:endParaRPr lang="en-US" sz="8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53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admin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adminID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password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IC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phoneNo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email 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gender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username for adminLogin password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Admin name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Admin IC number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Admin Phone number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Admin email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Admin gender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VARCHAR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VARCHAR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VARCHAR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INT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MY" alt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VARCHAR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VARCHAR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VARCHAR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YES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YES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YES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YES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YES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YES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YES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PK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   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688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student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studentID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password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matricNo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phoneNo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email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gender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faculty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program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username for student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Login password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Student name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Student Matric Number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Student phone number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Student Email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Student Gender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Student faculty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Student Program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VARCHAR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VARCHAR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VARCHAR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VARCHAR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MY" alt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VARCHAR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VARCHAR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VARCHAR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VARCHAR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VARCHAR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YES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YES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YES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YES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YES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YES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YES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YES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YES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PK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23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Attendance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attID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Date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adminID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studentID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ID for attendance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Training date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adminID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studentID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VARCHAR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DATE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VARCHAR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VARCHAR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YES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YES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YES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YES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PK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FK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FK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 AdminStudent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0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fee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feeID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paid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outstanding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studentID 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Receipt Number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Amount that student already pay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Balance that student need to pay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ID for Student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INT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INT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INT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VARCHAR 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YES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YES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YES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YES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PK 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FK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  Student</a:t>
                      </a:r>
                      <a:endParaRPr lang="en-US" sz="8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34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17" decel="50000" autoRev="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2" fill="hold">
                                          <p:stCondLst>
                                            <p:cond delay="64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667" r="21296"/>
          <a:stretch>
            <a:fillRect/>
          </a:stretch>
        </p:blipFill>
        <p:spPr>
          <a:xfrm flipH="1">
            <a:off x="3026434" y="0"/>
            <a:ext cx="9165566" cy="6858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716" t="11667" r="21296"/>
          <a:stretch>
            <a:fillRect/>
          </a:stretch>
        </p:blipFill>
        <p:spPr>
          <a:xfrm>
            <a:off x="0" y="-1"/>
            <a:ext cx="3026434" cy="68294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026410" y="1724025"/>
            <a:ext cx="3404235" cy="922020"/>
          </a:xfrm>
          <a:prstGeom prst="rect">
            <a:avLst/>
          </a:prstGeom>
          <a:noFill/>
          <a:ln w="19050">
            <a:noFill/>
            <a:prstDash val="dash"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qua Grotesque" pitchFamily="2" charset="0"/>
                <a:ea typeface="TROPICALIA Brush Typeface" panose="02000000000000000000" pitchFamily="2" charset="0"/>
                <a:cs typeface="+mn-ea"/>
              </a:defRPr>
            </a:lvl1pPr>
          </a:lstStyle>
          <a:p>
            <a:r>
              <a:rPr lang="en-MY" altLang="zh-CN" dirty="0">
                <a:latin typeface="Arial" panose="020B0604020202020204" pitchFamily="34" charset="0"/>
                <a:ea typeface="Arial" panose="020B0604020202020204" pitchFamily="34" charset="0"/>
                <a:sym typeface="+mn-lt"/>
              </a:rPr>
              <a:t>Testing</a:t>
            </a:r>
            <a:endParaRPr lang="en-MY" altLang="zh-CN" dirty="0">
              <a:latin typeface="Arial" panose="020B0604020202020204" pitchFamily="34" charset="0"/>
              <a:ea typeface="Arial" panose="020B0604020202020204" pitchFamily="34" charset="0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95500" y="3306294"/>
            <a:ext cx="414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endParaRPr lang="zh-CN" altLang="en-US" sz="160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95500" y="4865370"/>
            <a:ext cx="5588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MY" altLang="zh-CN" sz="2000" dirty="0">
                <a:solidFill>
                  <a:prstClr val="black"/>
                </a:solidFill>
                <a:cs typeface="+mn-ea"/>
                <a:sym typeface="+mn-lt"/>
              </a:rPr>
              <a:t>Link for Google form: </a:t>
            </a:r>
            <a:endParaRPr lang="zh-CN" altLang="en-US" sz="2000" dirty="0">
              <a:solidFill>
                <a:prstClr val="black"/>
              </a:solidFill>
              <a:cs typeface="+mn-ea"/>
              <a:sym typeface="+mn-lt"/>
            </a:endParaRPr>
          </a:p>
          <a:p>
            <a:pPr algn="ctr" defTabSz="914400"/>
            <a:r>
              <a:rPr lang="zh-CN" altLang="en-US" sz="2000" dirty="0">
                <a:solidFill>
                  <a:prstClr val="black"/>
                </a:solidFill>
                <a:cs typeface="+mn-ea"/>
                <a:sym typeface="+mn-lt"/>
              </a:rPr>
              <a:t>https://forms.gle/DV6NEdxeMLGkZKFu7</a:t>
            </a:r>
            <a:endParaRPr lang="zh-CN" altLang="en-US" sz="20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5" name="4"/>
          <p:cNvSpPr txBox="1"/>
          <p:nvPr/>
        </p:nvSpPr>
        <p:spPr>
          <a:xfrm>
            <a:off x="2506980" y="2892425"/>
            <a:ext cx="498094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MY" altLang="zh-CN" dirty="0">
                <a:solidFill>
                  <a:schemeClr val="tx1"/>
                </a:solidFill>
                <a:cs typeface="+mn-ea"/>
                <a:sym typeface="+mn-lt"/>
              </a:rPr>
              <a:t>Testing on 22 people and get their feedback</a:t>
            </a:r>
            <a:endParaRPr lang="en-MY" altLang="zh-CN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34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17" decel="50000" autoRev="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2" fill="hold">
                                          <p:stCondLst>
                                            <p:cond delay="64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pnihsr1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pnihsr1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pnihsr1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pnihsr1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7_Office 主题">
  <a:themeElements>
    <a:clrScheme name="蓝色 II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54A5D"/>
      </a:accent1>
      <a:accent2>
        <a:srgbClr val="E66C22"/>
      </a:accent2>
      <a:accent3>
        <a:srgbClr val="808080"/>
      </a:accent3>
      <a:accent4>
        <a:srgbClr val="6286A6"/>
      </a:accent4>
      <a:accent5>
        <a:srgbClr val="587B9A"/>
      </a:accent5>
      <a:accent6>
        <a:srgbClr val="3D556B"/>
      </a:accent6>
      <a:hlink>
        <a:srgbClr val="354A5D"/>
      </a:hlink>
      <a:folHlink>
        <a:srgbClr val="BFBFBF"/>
      </a:folHlink>
    </a:clrScheme>
    <a:fontScheme name="tpnihsr1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2921</Words>
  <Application>WPS Presentation</Application>
  <PresentationFormat>宽屏</PresentationFormat>
  <Paragraphs>259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SimSun</vt:lpstr>
      <vt:lpstr>Wingdings</vt:lpstr>
      <vt:lpstr>Calibri</vt:lpstr>
      <vt:lpstr>Aqua Grotesque</vt:lpstr>
      <vt:lpstr>Bing Bam Boum</vt:lpstr>
      <vt:lpstr>TROPICALIA Brush Typeface</vt:lpstr>
      <vt:lpstr>Times New Roman</vt:lpstr>
      <vt:lpstr>Microsoft YaHei</vt:lpstr>
      <vt:lpstr>Arial Unicode MS</vt:lpstr>
      <vt:lpstr>等线</vt:lpstr>
      <vt:lpstr>Wide Latin</vt:lpstr>
      <vt:lpstr>Office 主题​​</vt:lpstr>
      <vt:lpstr>1_Office 主题</vt:lpstr>
      <vt:lpstr>1_Office Theme</vt:lpstr>
      <vt:lpstr>Office 主题</vt:lpstr>
      <vt:lpstr>7_Office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Rate</vt:lpstr>
      <vt:lpstr>Recommendation</vt:lpstr>
      <vt:lpstr>Feedback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User</cp:lastModifiedBy>
  <cp:revision>655</cp:revision>
  <dcterms:created xsi:type="dcterms:W3CDTF">2018-08-24T08:38:00Z</dcterms:created>
  <dcterms:modified xsi:type="dcterms:W3CDTF">2020-10-26T09:13:45Z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