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61" r:id="rId2"/>
    <p:sldId id="300" r:id="rId3"/>
    <p:sldId id="271" r:id="rId4"/>
    <p:sldId id="273" r:id="rId5"/>
    <p:sldId id="299" r:id="rId6"/>
    <p:sldId id="268" r:id="rId7"/>
    <p:sldId id="265" r:id="rId8"/>
    <p:sldId id="269" r:id="rId9"/>
    <p:sldId id="270" r:id="rId10"/>
    <p:sldId id="301" r:id="rId11"/>
    <p:sldId id="280" r:id="rId12"/>
    <p:sldId id="272" r:id="rId13"/>
    <p:sldId id="274" r:id="rId14"/>
    <p:sldId id="275" r:id="rId15"/>
    <p:sldId id="278" r:id="rId16"/>
    <p:sldId id="276" r:id="rId17"/>
    <p:sldId id="277" r:id="rId18"/>
    <p:sldId id="281" r:id="rId19"/>
    <p:sldId id="279" r:id="rId20"/>
    <p:sldId id="282"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Connie Rentschler" initials="C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68B0"/>
    <a:srgbClr val="9D7123"/>
    <a:srgbClr val="27348B"/>
    <a:srgbClr val="DDB10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20" autoAdjust="0"/>
    <p:restoredTop sz="94663" autoAdjust="0"/>
  </p:normalViewPr>
  <p:slideViewPr>
    <p:cSldViewPr>
      <p:cViewPr varScale="1">
        <p:scale>
          <a:sx n="65" d="100"/>
          <a:sy n="65" d="100"/>
        </p:scale>
        <p:origin x="-1470"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7BA472-454A-484F-AD3A-D46DFA6BE4F1}" type="datetimeFigureOut">
              <a:rPr lang="en-US" smtClean="0"/>
              <a:pPr/>
              <a:t>8/1/2018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AE5486-C925-4896-874C-43EBED49A4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6" descr="W:\Emily\Presentation assets\UWAM0289 Presentation pg1.png"/>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91964" t="87895"/>
          <a:stretch/>
        </p:blipFill>
        <p:spPr bwMode="auto">
          <a:xfrm>
            <a:off x="8417859" y="6033246"/>
            <a:ext cx="735536" cy="83090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hasCustomPrompt="1"/>
          </p:nvPr>
        </p:nvSpPr>
        <p:spPr>
          <a:xfrm>
            <a:off x="475488" y="1539208"/>
            <a:ext cx="6472776" cy="1872208"/>
          </a:xfrm>
          <a:prstGeom prst="rect">
            <a:avLst/>
          </a:prstGeom>
        </p:spPr>
        <p:txBody>
          <a:bodyPr tIns="0" bIns="0">
            <a:normAutofit/>
          </a:bodyPr>
          <a:lstStyle>
            <a:lvl1pPr algn="l">
              <a:lnSpc>
                <a:spcPct val="100000"/>
              </a:lnSpc>
              <a:defRPr sz="6200" baseline="0">
                <a:solidFill>
                  <a:schemeClr val="bg1"/>
                </a:solidFill>
                <a:latin typeface="Arial" pitchFamily="34" charset="0"/>
                <a:cs typeface="Arial" pitchFamily="34" charset="0"/>
              </a:defRPr>
            </a:lvl1pPr>
          </a:lstStyle>
          <a:p>
            <a:r>
              <a:rPr lang="en-US" dirty="0" smtClean="0"/>
              <a:t>Main heading</a:t>
            </a:r>
            <a:endParaRPr lang="en-AU" dirty="0"/>
          </a:p>
        </p:txBody>
      </p:sp>
      <p:sp>
        <p:nvSpPr>
          <p:cNvPr id="5" name="Subtitle 2"/>
          <p:cNvSpPr>
            <a:spLocks noGrp="1"/>
          </p:cNvSpPr>
          <p:nvPr>
            <p:ph type="subTitle" idx="1" hasCustomPrompt="1"/>
          </p:nvPr>
        </p:nvSpPr>
        <p:spPr>
          <a:xfrm>
            <a:off x="475488" y="3455288"/>
            <a:ext cx="6472800" cy="288032"/>
          </a:xfrm>
          <a:prstGeom prst="rect">
            <a:avLst/>
          </a:prstGeom>
        </p:spPr>
        <p:txBody>
          <a:bodyPr/>
          <a:lstStyle>
            <a:lvl1pPr marL="0" indent="0" algn="l">
              <a:buNone/>
              <a:defRPr sz="1230" b="1" baseline="0">
                <a:solidFill>
                  <a:srgbClr val="DDB10A"/>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Subheading</a:t>
            </a:r>
            <a:endParaRPr lang="en-AU" dirty="0"/>
          </a:p>
        </p:txBody>
      </p:sp>
      <p:cxnSp>
        <p:nvCxnSpPr>
          <p:cNvPr id="4" name="Straight Connector 3"/>
          <p:cNvCxnSpPr/>
          <p:nvPr userDrawn="1"/>
        </p:nvCxnSpPr>
        <p:spPr>
          <a:xfrm>
            <a:off x="475488"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732240"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646656"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61072"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sp>
        <p:nvSpPr>
          <p:cNvPr id="25" name="Text Placeholder 10"/>
          <p:cNvSpPr>
            <a:spLocks noGrp="1"/>
          </p:cNvSpPr>
          <p:nvPr>
            <p:ph type="body" sz="quarter" idx="15" hasCustomPrompt="1"/>
          </p:nvPr>
        </p:nvSpPr>
        <p:spPr>
          <a:xfrm>
            <a:off x="6889234" y="1844824"/>
            <a:ext cx="1896393" cy="2952328"/>
          </a:xfrm>
          <a:prstGeom prst="rect">
            <a:avLst/>
          </a:prstGeom>
          <a:blipFill>
            <a:blip r:embed="rId3"/>
            <a:stretch>
              <a:fillRect/>
            </a:stretch>
          </a:blipFill>
        </p:spPr>
        <p:txBody>
          <a:bodyPr tIns="0"/>
          <a:lstStyle>
            <a:lvl1pPr marL="0" indent="0">
              <a:lnSpc>
                <a:spcPct val="124000"/>
              </a:lnSpc>
              <a:buNone/>
              <a:defRPr sz="1250" baseline="0">
                <a:solidFill>
                  <a:schemeClr val="bg1"/>
                </a:solidFill>
                <a:latin typeface="UWA" pitchFamily="50" charset="0"/>
              </a:defRPr>
            </a:lvl1pPr>
          </a:lstStyle>
          <a:p>
            <a:pPr lvl="0"/>
            <a:r>
              <a:rPr lang="en-US" dirty="0" smtClean="0"/>
              <a:t>  </a:t>
            </a:r>
            <a:endParaRPr lang="en-AU" dirty="0"/>
          </a:p>
        </p:txBody>
      </p:sp>
      <p:sp>
        <p:nvSpPr>
          <p:cNvPr id="18" name="Text Placeholder 6"/>
          <p:cNvSpPr>
            <a:spLocks noGrp="1"/>
          </p:cNvSpPr>
          <p:nvPr>
            <p:ph type="body" sz="quarter" idx="16" hasCustomPrompt="1"/>
          </p:nvPr>
        </p:nvSpPr>
        <p:spPr>
          <a:xfrm>
            <a:off x="2462944"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sz="1200" dirty="0" smtClean="0"/>
              <a:t>Type information here</a:t>
            </a:r>
            <a:endParaRPr lang="en-AU" dirty="0"/>
          </a:p>
        </p:txBody>
      </p:sp>
      <p:sp>
        <p:nvSpPr>
          <p:cNvPr id="19" name="Text Placeholder 6"/>
          <p:cNvSpPr>
            <a:spLocks noGrp="1"/>
          </p:cNvSpPr>
          <p:nvPr>
            <p:ph type="body" sz="quarter" idx="17" hasCustomPrompt="1"/>
          </p:nvPr>
        </p:nvSpPr>
        <p:spPr>
          <a:xfrm>
            <a:off x="4549092"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sz="1200" dirty="0" smtClean="0"/>
              <a:t>Type information here</a:t>
            </a:r>
            <a:endParaRPr lang="en-AU" dirty="0"/>
          </a:p>
        </p:txBody>
      </p:sp>
      <p:sp>
        <p:nvSpPr>
          <p:cNvPr id="20" name="Text Placeholder 6"/>
          <p:cNvSpPr>
            <a:spLocks noGrp="1"/>
          </p:cNvSpPr>
          <p:nvPr>
            <p:ph type="body" sz="quarter" idx="18" hasCustomPrompt="1"/>
          </p:nvPr>
        </p:nvSpPr>
        <p:spPr>
          <a:xfrm>
            <a:off x="6635240"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sz="1200" dirty="0" smtClean="0"/>
              <a:t>Type information here</a:t>
            </a:r>
            <a:endParaRPr lang="en-AU" dirty="0"/>
          </a:p>
        </p:txBody>
      </p:sp>
      <p:sp>
        <p:nvSpPr>
          <p:cNvPr id="21" name="Text Placeholder 6"/>
          <p:cNvSpPr>
            <a:spLocks noGrp="1"/>
          </p:cNvSpPr>
          <p:nvPr>
            <p:ph type="body" sz="quarter" idx="19" hasCustomPrompt="1"/>
          </p:nvPr>
        </p:nvSpPr>
        <p:spPr>
          <a:xfrm>
            <a:off x="376796"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sz="1200" dirty="0" smtClean="0"/>
              <a:t>Type information here</a:t>
            </a:r>
            <a:endParaRPr lang="en-AU" dirty="0"/>
          </a:p>
        </p:txBody>
      </p:sp>
      <p:sp>
        <p:nvSpPr>
          <p:cNvPr id="14" name="Slide Number Placeholder 13"/>
          <p:cNvSpPr>
            <a:spLocks noGrp="1"/>
          </p:cNvSpPr>
          <p:nvPr>
            <p:ph type="sldNum" sz="quarter" idx="20"/>
          </p:nvPr>
        </p:nvSpPr>
        <p:spPr>
          <a:xfrm>
            <a:off x="6553200" y="6492875"/>
            <a:ext cx="2133600" cy="365125"/>
          </a:xfrm>
        </p:spPr>
        <p:txBody>
          <a:bodyPr/>
          <a:lstStyle/>
          <a:p>
            <a:fld id="{120DFB00-F25D-46CF-9C41-23C9768802AF}" type="slidenum">
              <a:rPr lang="en-US" smtClean="0"/>
              <a:pPr/>
              <a:t>‹#›</a:t>
            </a:fld>
            <a:endParaRPr lang="en-US"/>
          </a:p>
        </p:txBody>
      </p:sp>
      <p:sp>
        <p:nvSpPr>
          <p:cNvPr id="15" name="Footer Placeholder 14"/>
          <p:cNvSpPr>
            <a:spLocks noGrp="1"/>
          </p:cNvSpPr>
          <p:nvPr>
            <p:ph type="ftr" sz="quarter" idx="21"/>
          </p:nvPr>
        </p:nvSpPr>
        <p:spPr>
          <a:xfrm>
            <a:off x="381000" y="6492875"/>
            <a:ext cx="2895600" cy="365125"/>
          </a:xfrm>
        </p:spPr>
        <p:style>
          <a:lnRef idx="2">
            <a:schemeClr val="dk1"/>
          </a:lnRef>
          <a:fillRef idx="1">
            <a:schemeClr val="lt1"/>
          </a:fillRef>
          <a:effectRef idx="0">
            <a:schemeClr val="dk1"/>
          </a:effectRef>
          <a:fontRef idx="none"/>
        </p:style>
        <p:txBody>
          <a:bodyPr/>
          <a:lstStyle/>
          <a:p>
            <a:r>
              <a:rPr lang="en-US" dirty="0" smtClean="0"/>
              <a:t>CITS 5506 The Internet of Things</a:t>
            </a:r>
            <a:endParaRPr lang="en-US" dirty="0"/>
          </a:p>
        </p:txBody>
      </p:sp>
    </p:spTree>
    <p:extLst>
      <p:ext uri="{BB962C8B-B14F-4D97-AF65-F5344CB8AC3E}">
        <p14:creationId xmlns:p14="http://schemas.microsoft.com/office/powerpoint/2010/main" xmlns="" val="352741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Rectangle 3"/>
          <p:cNvSpPr/>
          <p:nvPr userDrawn="1"/>
        </p:nvSpPr>
        <p:spPr>
          <a:xfrm>
            <a:off x="0" y="1143000"/>
            <a:ext cx="9144000" cy="5428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AU"/>
          </a:p>
        </p:txBody>
      </p:sp>
      <p:sp>
        <p:nvSpPr>
          <p:cNvPr id="14" name="Text Placeholder 13"/>
          <p:cNvSpPr>
            <a:spLocks noGrp="1"/>
          </p:cNvSpPr>
          <p:nvPr>
            <p:ph type="body" sz="quarter" idx="15" hasCustomPrompt="1"/>
          </p:nvPr>
        </p:nvSpPr>
        <p:spPr>
          <a:xfrm>
            <a:off x="457200" y="1752600"/>
            <a:ext cx="8064500" cy="4038600"/>
          </a:xfrm>
          <a:prstGeom prst="rect">
            <a:avLst/>
          </a:prstGeom>
        </p:spPr>
        <p:txBody>
          <a:bodyPr>
            <a:noAutofit/>
          </a:bodyPr>
          <a:lstStyle>
            <a:lvl1pPr marL="0" indent="0">
              <a:buNone/>
              <a:defRPr sz="2500" b="1" baseline="0"/>
            </a:lvl1pPr>
            <a:lvl2pPr>
              <a:defRPr sz="2500"/>
            </a:lvl2pPr>
            <a:lvl3pPr>
              <a:defRPr sz="2500"/>
            </a:lvl3pPr>
            <a:lvl4pPr>
              <a:defRPr sz="2500"/>
            </a:lvl4pPr>
            <a:lvl5pPr>
              <a:defRPr sz="2500"/>
            </a:lvl5pPr>
          </a:lstStyle>
          <a:p>
            <a:pPr lvl="0"/>
            <a:r>
              <a:rPr lang="en-AU" dirty="0" smtClean="0"/>
              <a:t>Feature text</a:t>
            </a:r>
            <a:endParaRPr lang="en-AU" dirty="0"/>
          </a:p>
        </p:txBody>
      </p:sp>
      <p:sp>
        <p:nvSpPr>
          <p:cNvPr id="16" name="Text Placeholder 15"/>
          <p:cNvSpPr>
            <a:spLocks noGrp="1"/>
          </p:cNvSpPr>
          <p:nvPr>
            <p:ph type="body" sz="quarter" idx="16" hasCustomPrompt="1"/>
          </p:nvPr>
        </p:nvSpPr>
        <p:spPr>
          <a:xfrm>
            <a:off x="467841" y="476325"/>
            <a:ext cx="6048375" cy="576411"/>
          </a:xfrm>
          <a:prstGeom prst="rect">
            <a:avLst/>
          </a:prstGeom>
        </p:spPr>
        <p:txBody>
          <a:bodyPr>
            <a:noAutofit/>
          </a:bodyPr>
          <a:lstStyle>
            <a:lvl1pPr marL="0" indent="0">
              <a:buNone/>
              <a:defRPr sz="2500" b="1" baseline="0">
                <a:solidFill>
                  <a:srgbClr val="27348B"/>
                </a:solidFill>
              </a:defRPr>
            </a:lvl1pPr>
          </a:lstStyle>
          <a:p>
            <a:pPr lvl="0"/>
            <a:r>
              <a:rPr lang="en-AU" dirty="0" smtClean="0"/>
              <a:t>Cover title (optional)</a:t>
            </a:r>
            <a:endParaRPr lang="en-AU" dirty="0"/>
          </a:p>
        </p:txBody>
      </p:sp>
      <p:sp>
        <p:nvSpPr>
          <p:cNvPr id="5" name="Slide Number Placeholder 4"/>
          <p:cNvSpPr>
            <a:spLocks noGrp="1"/>
          </p:cNvSpPr>
          <p:nvPr>
            <p:ph type="sldNum" sz="quarter" idx="17"/>
          </p:nvPr>
        </p:nvSpPr>
        <p:spPr>
          <a:xfrm>
            <a:off x="6705600" y="6248400"/>
            <a:ext cx="2133600" cy="609600"/>
          </a:xfrm>
        </p:spPr>
        <p:txBody>
          <a:bodyPr/>
          <a:lstStyle>
            <a:lvl1pPr>
              <a:defRPr sz="1600" baseline="0">
                <a:solidFill>
                  <a:schemeClr val="bg1"/>
                </a:solidFill>
              </a:defRPr>
            </a:lvl1pPr>
          </a:lstStyle>
          <a:p>
            <a:fld id="{120DFB00-F25D-46CF-9C41-23C9768802AF}" type="slidenum">
              <a:rPr lang="en-US" smtClean="0"/>
              <a:pPr/>
              <a:t>‹#›</a:t>
            </a:fld>
            <a:endParaRPr lang="en-US" dirty="0"/>
          </a:p>
        </p:txBody>
      </p:sp>
      <p:sp>
        <p:nvSpPr>
          <p:cNvPr id="6" name="Footer Placeholder 5"/>
          <p:cNvSpPr>
            <a:spLocks noGrp="1"/>
          </p:cNvSpPr>
          <p:nvPr>
            <p:ph type="ftr" sz="quarter" idx="18"/>
          </p:nvPr>
        </p:nvSpPr>
        <p:spPr>
          <a:xfrm>
            <a:off x="381000" y="6324600"/>
            <a:ext cx="5334000" cy="533400"/>
          </a:xfrm>
        </p:spPr>
        <p:txBody>
          <a:bodyPr/>
          <a:lstStyle>
            <a:lvl1pPr>
              <a:defRPr sz="1200"/>
            </a:lvl1pPr>
          </a:lstStyle>
          <a:p>
            <a:pPr algn="l"/>
            <a:endParaRPr lang="en-US" dirty="0"/>
          </a:p>
        </p:txBody>
      </p:sp>
      <p:sp>
        <p:nvSpPr>
          <p:cNvPr id="7" name="Footer Placeholder 14"/>
          <p:cNvSpPr txBox="1">
            <a:spLocks/>
          </p:cNvSpPr>
          <p:nvPr userDrawn="1"/>
        </p:nvSpPr>
        <p:spPr>
          <a:xfrm>
            <a:off x="0" y="6248400"/>
            <a:ext cx="9144000" cy="6096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0" normalizeH="0" baseline="0" noProof="0" dirty="0" smtClean="0">
                <a:ln>
                  <a:noFill/>
                </a:ln>
                <a:solidFill>
                  <a:schemeClr val="bg1"/>
                </a:solidFill>
                <a:effectLst/>
                <a:uLnTx/>
                <a:uFillTx/>
                <a:latin typeface="+mn-lt"/>
                <a:ea typeface="+mn-ea"/>
                <a:cs typeface="+mn-cs"/>
              </a:rPr>
              <a:t>CITS 5506 The Internet of Things</a:t>
            </a:r>
            <a:endParaRPr kumimoji="0" lang="en-US" sz="144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xmlns="" val="22929028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9396" y="0"/>
            <a:ext cx="9153396"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51" name="Picture 3" descr="W:\Emily\Presentation assets\UWAM0289 Presentation pg3.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813" y="0"/>
            <a:ext cx="9162000" cy="687060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9" name="Slide Number Placeholder 8"/>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DFB00-F25D-46CF-9C41-23C9768802AF}" type="slidenum">
              <a:rPr lang="en-US" smtClean="0"/>
              <a:pPr/>
              <a:t>‹#›</a:t>
            </a:fld>
            <a:endParaRPr lang="en-US" dirty="0"/>
          </a:p>
        </p:txBody>
      </p:sp>
    </p:spTree>
    <p:extLst>
      <p:ext uri="{BB962C8B-B14F-4D97-AF65-F5344CB8AC3E}">
        <p14:creationId xmlns:p14="http://schemas.microsoft.com/office/powerpoint/2010/main" xmlns="" val="3158900943"/>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file:///E:\Teaching\UWA\InternetOfThings_course\UWAlectureSlides\Lecture01\HowItWorks_IOT.mp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a:xfrm>
            <a:off x="457200" y="1752600"/>
            <a:ext cx="8287512" cy="1872208"/>
          </a:xfrm>
        </p:spPr>
        <p:txBody>
          <a:bodyPr>
            <a:normAutofit/>
          </a:bodyPr>
          <a:lstStyle/>
          <a:p>
            <a:pPr algn="ctr"/>
            <a:r>
              <a:rPr lang="en-US" sz="4400" b="1" dirty="0" smtClean="0"/>
              <a:t>CITS 5506</a:t>
            </a:r>
            <a:br>
              <a:rPr lang="en-US" sz="4400" b="1" dirty="0" smtClean="0"/>
            </a:br>
            <a:r>
              <a:rPr lang="en-US" sz="4400" b="1" dirty="0" smtClean="0"/>
              <a:t>The Internet of Things</a:t>
            </a:r>
            <a:endParaRPr lang="en-AU" sz="4400" b="1" dirty="0"/>
          </a:p>
        </p:txBody>
      </p:sp>
      <p:sp>
        <p:nvSpPr>
          <p:cNvPr id="33" name="Text Placeholder 32"/>
          <p:cNvSpPr>
            <a:spLocks noGrp="1"/>
          </p:cNvSpPr>
          <p:nvPr>
            <p:ph type="body" sz="quarter" idx="16"/>
          </p:nvPr>
        </p:nvSpPr>
        <p:spPr/>
        <p:txBody>
          <a:bodyPr/>
          <a:lstStyle/>
          <a:p>
            <a:endParaRPr lang="en-AU"/>
          </a:p>
        </p:txBody>
      </p:sp>
      <p:sp>
        <p:nvSpPr>
          <p:cNvPr id="34" name="Text Placeholder 33"/>
          <p:cNvSpPr>
            <a:spLocks noGrp="1"/>
          </p:cNvSpPr>
          <p:nvPr>
            <p:ph type="body" sz="quarter" idx="17"/>
          </p:nvPr>
        </p:nvSpPr>
        <p:spPr/>
        <p:txBody>
          <a:bodyPr/>
          <a:lstStyle/>
          <a:p>
            <a:endParaRPr lang="en-AU" dirty="0"/>
          </a:p>
        </p:txBody>
      </p:sp>
      <p:sp>
        <p:nvSpPr>
          <p:cNvPr id="35" name="Text Placeholder 34"/>
          <p:cNvSpPr>
            <a:spLocks noGrp="1"/>
          </p:cNvSpPr>
          <p:nvPr>
            <p:ph type="body" sz="quarter" idx="18"/>
          </p:nvPr>
        </p:nvSpPr>
        <p:spPr/>
        <p:txBody>
          <a:bodyPr/>
          <a:lstStyle/>
          <a:p>
            <a:endParaRPr lang="en-AU" dirty="0"/>
          </a:p>
        </p:txBody>
      </p:sp>
      <p:sp>
        <p:nvSpPr>
          <p:cNvPr id="36" name="Text Placeholder 35"/>
          <p:cNvSpPr>
            <a:spLocks noGrp="1"/>
          </p:cNvSpPr>
          <p:nvPr>
            <p:ph type="body" sz="quarter" idx="19"/>
          </p:nvPr>
        </p:nvSpPr>
        <p:spPr/>
        <p:txBody>
          <a:bodyPr/>
          <a:lstStyle/>
          <a:p>
            <a:endParaRPr lang="en-AU" dirty="0"/>
          </a:p>
        </p:txBody>
      </p:sp>
      <p:sp>
        <p:nvSpPr>
          <p:cNvPr id="10" name="TextBox 9"/>
          <p:cNvSpPr txBox="1"/>
          <p:nvPr/>
        </p:nvSpPr>
        <p:spPr>
          <a:xfrm>
            <a:off x="609600" y="3733800"/>
            <a:ext cx="7772400" cy="1107996"/>
          </a:xfrm>
          <a:prstGeom prst="rect">
            <a:avLst/>
          </a:prstGeom>
          <a:noFill/>
        </p:spPr>
        <p:txBody>
          <a:bodyPr wrap="square" rtlCol="0">
            <a:spAutoFit/>
          </a:bodyPr>
          <a:lstStyle/>
          <a:p>
            <a:pPr algn="ctr"/>
            <a:r>
              <a:rPr lang="en-US" sz="2400" dirty="0" smtClean="0">
                <a:solidFill>
                  <a:schemeClr val="bg1"/>
                </a:solidFill>
              </a:rPr>
              <a:t>Dr </a:t>
            </a:r>
            <a:r>
              <a:rPr lang="en-US" sz="2400" dirty="0" err="1" smtClean="0">
                <a:solidFill>
                  <a:schemeClr val="bg1"/>
                </a:solidFill>
              </a:rPr>
              <a:t>Atif</a:t>
            </a:r>
            <a:r>
              <a:rPr lang="en-US" sz="2400" dirty="0" smtClean="0">
                <a:solidFill>
                  <a:schemeClr val="bg1"/>
                </a:solidFill>
              </a:rPr>
              <a:t> </a:t>
            </a:r>
            <a:r>
              <a:rPr lang="en-US" sz="2400" dirty="0" err="1" smtClean="0">
                <a:solidFill>
                  <a:schemeClr val="bg1"/>
                </a:solidFill>
              </a:rPr>
              <a:t>Mansoor</a:t>
            </a:r>
            <a:endParaRPr lang="en-US" sz="2400" dirty="0" smtClean="0">
              <a:solidFill>
                <a:schemeClr val="bg1"/>
              </a:solidFill>
            </a:endParaRPr>
          </a:p>
          <a:p>
            <a:pPr algn="ctr"/>
            <a:r>
              <a:rPr lang="en-US" sz="2400" dirty="0" smtClean="0">
                <a:solidFill>
                  <a:schemeClr val="bg1"/>
                </a:solidFill>
              </a:rPr>
              <a:t>atif.mansoor@uwa.edu.au</a:t>
            </a:r>
          </a:p>
          <a:p>
            <a:endParaRPr lang="en-US" dirty="0"/>
          </a:p>
        </p:txBody>
      </p:sp>
    </p:spTree>
    <p:extLst>
      <p:ext uri="{BB962C8B-B14F-4D97-AF65-F5344CB8AC3E}">
        <p14:creationId xmlns:p14="http://schemas.microsoft.com/office/powerpoint/2010/main" xmlns="" val="4218077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200" y="1143000"/>
            <a:ext cx="8064500" cy="5105400"/>
          </a:xfrm>
        </p:spPr>
        <p:txBody>
          <a:bodyPr/>
          <a:lstStyle/>
          <a:p>
            <a:endParaRPr lang="en-US" b="0" dirty="0" smtClean="0"/>
          </a:p>
          <a:p>
            <a:r>
              <a:rPr lang="en-US" b="0" smtClean="0"/>
              <a:t>Some </a:t>
            </a:r>
            <a:r>
              <a:rPr lang="en-US" b="0" dirty="0" smtClean="0"/>
              <a:t>Examples of Topics (but not limited </a:t>
            </a:r>
            <a:r>
              <a:rPr lang="en-US" b="0" smtClean="0"/>
              <a:t>to)</a:t>
            </a:r>
          </a:p>
          <a:p>
            <a:pPr lvl="1"/>
            <a:r>
              <a:rPr lang="en-US" b="0" smtClean="0"/>
              <a:t>Smart </a:t>
            </a:r>
            <a:r>
              <a:rPr lang="en-US" b="0" dirty="0" smtClean="0"/>
              <a:t>Buildings : Opportunities and Challenges</a:t>
            </a:r>
          </a:p>
          <a:p>
            <a:pPr lvl="1"/>
            <a:r>
              <a:rPr lang="en-US" b="0" dirty="0" err="1" smtClean="0"/>
              <a:t>IoT</a:t>
            </a:r>
            <a:r>
              <a:rPr lang="en-US" b="0" dirty="0" smtClean="0"/>
              <a:t> </a:t>
            </a:r>
            <a:r>
              <a:rPr lang="en-US" b="0" dirty="0" smtClean="0"/>
              <a:t>in Healthcare</a:t>
            </a:r>
          </a:p>
          <a:p>
            <a:pPr lvl="1"/>
            <a:r>
              <a:rPr lang="en-US" b="0" dirty="0" smtClean="0"/>
              <a:t>Security </a:t>
            </a:r>
            <a:r>
              <a:rPr lang="en-US" b="0" dirty="0" smtClean="0"/>
              <a:t>in </a:t>
            </a:r>
            <a:r>
              <a:rPr lang="en-US" b="0" dirty="0" err="1" smtClean="0"/>
              <a:t>IoT</a:t>
            </a:r>
            <a:endParaRPr lang="en-US" b="0" dirty="0" smtClean="0"/>
          </a:p>
          <a:p>
            <a:pPr lvl="1"/>
            <a:r>
              <a:rPr lang="en-US" b="0" dirty="0" smtClean="0"/>
              <a:t>Privacy </a:t>
            </a:r>
            <a:r>
              <a:rPr lang="en-US" b="0" dirty="0" smtClean="0"/>
              <a:t>in </a:t>
            </a:r>
            <a:r>
              <a:rPr lang="en-US" b="0" dirty="0" err="1" smtClean="0"/>
              <a:t>IoT</a:t>
            </a:r>
            <a:endParaRPr lang="en-US" b="0" dirty="0" smtClean="0"/>
          </a:p>
          <a:p>
            <a:pPr lvl="1"/>
            <a:r>
              <a:rPr lang="en-US" b="0" dirty="0" smtClean="0"/>
              <a:t>Recycling</a:t>
            </a:r>
            <a:r>
              <a:rPr lang="en-US" b="0" dirty="0" smtClean="0"/>
              <a:t>, and the internet of things</a:t>
            </a:r>
          </a:p>
          <a:p>
            <a:pPr lvl="1"/>
            <a:r>
              <a:rPr lang="en-US" b="0" dirty="0" smtClean="0"/>
              <a:t>Unmanned </a:t>
            </a:r>
            <a:r>
              <a:rPr lang="en-US" b="0" dirty="0" smtClean="0"/>
              <a:t>Vehicle : A journey through </a:t>
            </a:r>
            <a:r>
              <a:rPr lang="en-US" b="0" dirty="0" err="1" smtClean="0"/>
              <a:t>IoT</a:t>
            </a:r>
            <a:endParaRPr lang="en-US" b="0" dirty="0" smtClean="0"/>
          </a:p>
          <a:p>
            <a:pPr lvl="1"/>
            <a:r>
              <a:rPr lang="en-US" b="0" dirty="0" smtClean="0"/>
              <a:t>Smart Homes</a:t>
            </a:r>
          </a:p>
          <a:p>
            <a:pPr lvl="1"/>
            <a:r>
              <a:rPr lang="en-US" b="0" dirty="0" smtClean="0"/>
              <a:t>Smart Cities</a:t>
            </a:r>
            <a:endParaRPr lang="en-US" b="0" dirty="0" smtClean="0"/>
          </a:p>
          <a:p>
            <a:endParaRPr lang="en-US" dirty="0"/>
          </a:p>
        </p:txBody>
      </p:sp>
      <p:sp>
        <p:nvSpPr>
          <p:cNvPr id="3" name="Text Placeholder 2"/>
          <p:cNvSpPr>
            <a:spLocks noGrp="1"/>
          </p:cNvSpPr>
          <p:nvPr>
            <p:ph type="body" sz="quarter" idx="16"/>
          </p:nvPr>
        </p:nvSpPr>
        <p:spPr/>
        <p:txBody>
          <a:bodyPr/>
          <a:lstStyle/>
          <a:p>
            <a:r>
              <a:rPr lang="en-US" dirty="0" smtClean="0"/>
              <a:t>Examples of Essay Topics</a:t>
            </a:r>
            <a:endParaRPr lang="en-US" dirty="0"/>
          </a:p>
        </p:txBody>
      </p:sp>
      <p:sp>
        <p:nvSpPr>
          <p:cNvPr id="4" name="Slide Number Placeholder 3"/>
          <p:cNvSpPr>
            <a:spLocks noGrp="1"/>
          </p:cNvSpPr>
          <p:nvPr>
            <p:ph type="sldNum" sz="quarter" idx="17"/>
          </p:nvPr>
        </p:nvSpPr>
        <p:spPr/>
        <p:txBody>
          <a:bodyPr/>
          <a:lstStyle/>
          <a:p>
            <a:fld id="{120DFB00-F25D-46CF-9C41-23C9768802AF}" type="slidenum">
              <a:rPr lang="en-US" smtClean="0"/>
              <a:pPr/>
              <a:t>10</a:t>
            </a:fld>
            <a:endParaRPr lang="en-US" dirty="0"/>
          </a:p>
        </p:txBody>
      </p:sp>
      <p:sp>
        <p:nvSpPr>
          <p:cNvPr id="5" name="Footer Placeholder 4"/>
          <p:cNvSpPr>
            <a:spLocks noGrp="1"/>
          </p:cNvSpPr>
          <p:nvPr>
            <p:ph type="ftr" sz="quarter" idx="18"/>
          </p:nvPr>
        </p:nvSpPr>
        <p:spPr/>
        <p:txBody>
          <a:bodyPr/>
          <a:lstStyle/>
          <a:p>
            <a:pPr algn="l"/>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0" dirty="0" smtClean="0"/>
              <a:t>*The term Internet of Things generally refers to scenarios where network connectivity and computing capability extends to objects, sensors and </a:t>
            </a:r>
            <a:r>
              <a:rPr lang="en-US" b="0" dirty="0" smtClean="0">
                <a:solidFill>
                  <a:srgbClr val="0070C0"/>
                </a:solidFill>
              </a:rPr>
              <a:t>everyday items</a:t>
            </a:r>
            <a:r>
              <a:rPr lang="en-US" b="0" dirty="0" smtClean="0"/>
              <a:t> not normally considered computers, allowing these devices to generate, exchange and consume data with minimal human intervention.</a:t>
            </a:r>
          </a:p>
          <a:p>
            <a:r>
              <a:rPr lang="en-US" b="0" dirty="0" smtClean="0"/>
              <a:t>There is, however, no single, universal definition.</a:t>
            </a:r>
          </a:p>
          <a:p>
            <a:endParaRPr lang="en-US" b="0" dirty="0" smtClean="0"/>
          </a:p>
          <a:p>
            <a:r>
              <a:rPr lang="en-US" b="0" dirty="0" smtClean="0"/>
              <a:t>* </a:t>
            </a:r>
            <a:r>
              <a:rPr lang="en-US" sz="1800" b="0" dirty="0" smtClean="0"/>
              <a:t>An Overview : Understanding the Issues and Challenges of a More Connected World, Whitepaper, 2015 by The Internet Society. </a:t>
            </a:r>
            <a:endParaRPr lang="en-US" sz="1800" b="0" dirty="0"/>
          </a:p>
        </p:txBody>
      </p:sp>
      <p:sp>
        <p:nvSpPr>
          <p:cNvPr id="3" name="Text Placeholder 2"/>
          <p:cNvSpPr>
            <a:spLocks noGrp="1"/>
          </p:cNvSpPr>
          <p:nvPr>
            <p:ph type="body" sz="quarter" idx="16"/>
          </p:nvPr>
        </p:nvSpPr>
        <p:spPr/>
        <p:txBody>
          <a:bodyPr/>
          <a:lstStyle/>
          <a:p>
            <a:r>
              <a:rPr lang="en-US" dirty="0" smtClean="0"/>
              <a:t>The Internet of Things</a:t>
            </a:r>
            <a:endParaRPr lang="en-US" dirty="0"/>
          </a:p>
        </p:txBody>
      </p:sp>
      <p:sp>
        <p:nvSpPr>
          <p:cNvPr id="4" name="Slide Number Placeholder 3"/>
          <p:cNvSpPr>
            <a:spLocks noGrp="1"/>
          </p:cNvSpPr>
          <p:nvPr>
            <p:ph type="sldNum" sz="quarter" idx="17"/>
          </p:nvPr>
        </p:nvSpPr>
        <p:spPr/>
        <p:txBody>
          <a:bodyPr/>
          <a:lstStyle/>
          <a:p>
            <a:fld id="{120DFB00-F25D-46CF-9C41-23C9768802AF}" type="slidenum">
              <a:rPr lang="en-US" smtClean="0"/>
              <a:pPr/>
              <a:t>11</a:t>
            </a:fld>
            <a:endParaRPr lang="en-US" dirty="0"/>
          </a:p>
        </p:txBody>
      </p:sp>
      <p:sp>
        <p:nvSpPr>
          <p:cNvPr id="5" name="Footer Placeholder 4"/>
          <p:cNvSpPr>
            <a:spLocks noGrp="1"/>
          </p:cNvSpPr>
          <p:nvPr>
            <p:ph type="ftr" sz="quarter" idx="18"/>
          </p:nvPr>
        </p:nvSpPr>
        <p:spPr/>
        <p:txBody>
          <a:bodyPr/>
          <a:lstStyle/>
          <a:p>
            <a:pPr algn="l"/>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0" dirty="0" smtClean="0"/>
              <a:t>The Internet of Things is an emerging topic of </a:t>
            </a:r>
            <a:r>
              <a:rPr lang="en-US" b="0" dirty="0" smtClean="0">
                <a:solidFill>
                  <a:srgbClr val="27348B"/>
                </a:solidFill>
              </a:rPr>
              <a:t>technical</a:t>
            </a:r>
            <a:r>
              <a:rPr lang="en-US" b="0" dirty="0" smtClean="0"/>
              <a:t>, </a:t>
            </a:r>
            <a:r>
              <a:rPr lang="en-US" b="0" dirty="0" smtClean="0">
                <a:solidFill>
                  <a:srgbClr val="27348B"/>
                </a:solidFill>
              </a:rPr>
              <a:t>social</a:t>
            </a:r>
            <a:r>
              <a:rPr lang="en-US" b="0" dirty="0" smtClean="0"/>
              <a:t>, and </a:t>
            </a:r>
            <a:r>
              <a:rPr lang="en-US" b="0" dirty="0" smtClean="0">
                <a:solidFill>
                  <a:srgbClr val="27348B"/>
                </a:solidFill>
              </a:rPr>
              <a:t>economic</a:t>
            </a:r>
            <a:r>
              <a:rPr lang="en-US" b="0" dirty="0" smtClean="0"/>
              <a:t> significance. </a:t>
            </a:r>
          </a:p>
          <a:p>
            <a:endParaRPr lang="en-US" b="0" dirty="0" smtClean="0"/>
          </a:p>
          <a:p>
            <a:r>
              <a:rPr lang="en-US" b="0" dirty="0" smtClean="0"/>
              <a:t>Consumer products, durable goods, cars and trucks, industrial and utility components, sensors, and other everyday objects are being combined with </a:t>
            </a:r>
            <a:r>
              <a:rPr lang="en-US" b="0" dirty="0" smtClean="0">
                <a:solidFill>
                  <a:srgbClr val="27348B"/>
                </a:solidFill>
              </a:rPr>
              <a:t>Internet connectivity</a:t>
            </a:r>
            <a:r>
              <a:rPr lang="en-US" b="0" dirty="0" smtClean="0"/>
              <a:t> and powerful </a:t>
            </a:r>
            <a:r>
              <a:rPr lang="en-US" b="0" dirty="0" smtClean="0">
                <a:solidFill>
                  <a:srgbClr val="27348B"/>
                </a:solidFill>
              </a:rPr>
              <a:t>data analytic </a:t>
            </a:r>
            <a:r>
              <a:rPr lang="en-US" b="0" dirty="0" smtClean="0"/>
              <a:t>capabilities that promise to </a:t>
            </a:r>
            <a:r>
              <a:rPr lang="en-US" b="0" dirty="0" smtClean="0">
                <a:solidFill>
                  <a:srgbClr val="27348B"/>
                </a:solidFill>
              </a:rPr>
              <a:t>transform </a:t>
            </a:r>
            <a:r>
              <a:rPr lang="en-US" b="0" dirty="0" smtClean="0"/>
              <a:t>the way we </a:t>
            </a:r>
            <a:r>
              <a:rPr lang="en-US" b="0" dirty="0" smtClean="0">
                <a:solidFill>
                  <a:srgbClr val="27348B"/>
                </a:solidFill>
              </a:rPr>
              <a:t>work</a:t>
            </a:r>
            <a:r>
              <a:rPr lang="en-US" b="0" dirty="0" smtClean="0"/>
              <a:t>, </a:t>
            </a:r>
            <a:r>
              <a:rPr lang="en-US" b="0" dirty="0" smtClean="0">
                <a:solidFill>
                  <a:srgbClr val="27348B"/>
                </a:solidFill>
              </a:rPr>
              <a:t>live</a:t>
            </a:r>
            <a:r>
              <a:rPr lang="en-US" b="0" dirty="0" smtClean="0"/>
              <a:t>, and </a:t>
            </a:r>
            <a:r>
              <a:rPr lang="en-US" b="0" dirty="0" smtClean="0">
                <a:solidFill>
                  <a:srgbClr val="27348B"/>
                </a:solidFill>
              </a:rPr>
              <a:t>play</a:t>
            </a:r>
            <a:r>
              <a:rPr lang="en-US" b="0" dirty="0" smtClean="0"/>
              <a:t>.</a:t>
            </a:r>
            <a:endParaRPr lang="en-US" b="0" dirty="0"/>
          </a:p>
        </p:txBody>
      </p:sp>
      <p:sp>
        <p:nvSpPr>
          <p:cNvPr id="3" name="Text Placeholder 2"/>
          <p:cNvSpPr>
            <a:spLocks noGrp="1"/>
          </p:cNvSpPr>
          <p:nvPr>
            <p:ph type="body" sz="quarter" idx="16"/>
          </p:nvPr>
        </p:nvSpPr>
        <p:spPr/>
        <p:txBody>
          <a:bodyPr/>
          <a:lstStyle/>
          <a:p>
            <a:r>
              <a:rPr lang="en-US" dirty="0" smtClean="0"/>
              <a:t>The Internet of Things</a:t>
            </a:r>
            <a:endParaRPr lang="en-US" dirty="0"/>
          </a:p>
        </p:txBody>
      </p:sp>
      <p:sp>
        <p:nvSpPr>
          <p:cNvPr id="4" name="Slide Number Placeholder 3"/>
          <p:cNvSpPr>
            <a:spLocks noGrp="1"/>
          </p:cNvSpPr>
          <p:nvPr>
            <p:ph type="sldNum" sz="quarter" idx="17"/>
          </p:nvPr>
        </p:nvSpPr>
        <p:spPr/>
        <p:txBody>
          <a:bodyPr/>
          <a:lstStyle/>
          <a:p>
            <a:fld id="{120DFB00-F25D-46CF-9C41-23C9768802AF}" type="slidenum">
              <a:rPr lang="en-US" smtClean="0"/>
              <a:pPr/>
              <a:t>12</a:t>
            </a:fld>
            <a:endParaRPr lang="en-US" dirty="0"/>
          </a:p>
        </p:txBody>
      </p:sp>
      <p:sp>
        <p:nvSpPr>
          <p:cNvPr id="5" name="Footer Placeholder 4"/>
          <p:cNvSpPr>
            <a:spLocks noGrp="1"/>
          </p:cNvSpPr>
          <p:nvPr>
            <p:ph type="ftr" sz="quarter" idx="18"/>
          </p:nvPr>
        </p:nvSpPr>
        <p:spPr/>
        <p:txBody>
          <a:bodyPr/>
          <a:lstStyle/>
          <a:p>
            <a:pPr algn="l"/>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0" dirty="0" smtClean="0"/>
              <a:t>Projections for the impact of </a:t>
            </a:r>
            <a:r>
              <a:rPr lang="en-US" b="0" dirty="0" err="1" smtClean="0"/>
              <a:t>IoT</a:t>
            </a:r>
            <a:r>
              <a:rPr lang="en-US" b="0" dirty="0" smtClean="0"/>
              <a:t> on the Internet and economy are impressive, with some anticipating as many as 100 billion connected </a:t>
            </a:r>
            <a:r>
              <a:rPr lang="en-US" b="0" dirty="0" err="1" smtClean="0"/>
              <a:t>IoT</a:t>
            </a:r>
            <a:r>
              <a:rPr lang="en-US" b="0" dirty="0" smtClean="0"/>
              <a:t> devices by 2025</a:t>
            </a:r>
            <a:r>
              <a:rPr lang="en-US" b="0" baseline="30000" dirty="0" smtClean="0"/>
              <a:t>1</a:t>
            </a:r>
          </a:p>
          <a:p>
            <a:pPr>
              <a:buFont typeface="Arial" pitchFamily="34" charset="0"/>
              <a:buChar char="•"/>
            </a:pPr>
            <a:endParaRPr lang="en-US" b="0" dirty="0" smtClean="0"/>
          </a:p>
          <a:p>
            <a:r>
              <a:rPr lang="en-US" b="0" dirty="0" smtClean="0"/>
              <a:t>Estimated global economic impact of more than $11 trillion by 2025</a:t>
            </a:r>
            <a:r>
              <a:rPr lang="en-US" b="0" baseline="30000" dirty="0" smtClean="0"/>
              <a:t>1</a:t>
            </a:r>
            <a:r>
              <a:rPr lang="en-US" b="0" dirty="0" smtClean="0"/>
              <a:t>. </a:t>
            </a:r>
          </a:p>
          <a:p>
            <a:pPr marL="457200" indent="-457200"/>
            <a:endParaRPr lang="en-US" dirty="0"/>
          </a:p>
        </p:txBody>
      </p:sp>
      <p:sp>
        <p:nvSpPr>
          <p:cNvPr id="3" name="Text Placeholder 2"/>
          <p:cNvSpPr>
            <a:spLocks noGrp="1"/>
          </p:cNvSpPr>
          <p:nvPr>
            <p:ph type="body" sz="quarter" idx="16"/>
          </p:nvPr>
        </p:nvSpPr>
        <p:spPr/>
        <p:txBody>
          <a:bodyPr/>
          <a:lstStyle/>
          <a:p>
            <a:r>
              <a:rPr lang="en-US" dirty="0" smtClean="0"/>
              <a:t>The Internet of Things</a:t>
            </a:r>
          </a:p>
          <a:p>
            <a:endParaRPr lang="en-US" dirty="0"/>
          </a:p>
        </p:txBody>
      </p:sp>
      <p:sp>
        <p:nvSpPr>
          <p:cNvPr id="4" name="Slide Number Placeholder 3"/>
          <p:cNvSpPr>
            <a:spLocks noGrp="1"/>
          </p:cNvSpPr>
          <p:nvPr>
            <p:ph type="sldNum" sz="quarter" idx="17"/>
          </p:nvPr>
        </p:nvSpPr>
        <p:spPr/>
        <p:txBody>
          <a:bodyPr/>
          <a:lstStyle/>
          <a:p>
            <a:fld id="{120DFB00-F25D-46CF-9C41-23C9768802AF}" type="slidenum">
              <a:rPr lang="en-US" smtClean="0"/>
              <a:pPr/>
              <a:t>13</a:t>
            </a:fld>
            <a:endParaRPr lang="en-US" dirty="0"/>
          </a:p>
        </p:txBody>
      </p:sp>
      <p:sp>
        <p:nvSpPr>
          <p:cNvPr id="5" name="Footer Placeholder 4"/>
          <p:cNvSpPr>
            <a:spLocks noGrp="1"/>
          </p:cNvSpPr>
          <p:nvPr>
            <p:ph type="ftr" sz="quarter" idx="18"/>
          </p:nvPr>
        </p:nvSpPr>
        <p:spPr>
          <a:xfrm>
            <a:off x="0" y="5715000"/>
            <a:ext cx="9144000" cy="533400"/>
          </a:xfrm>
        </p:spPr>
        <p:txBody>
          <a:bodyPr/>
          <a:lstStyle/>
          <a:p>
            <a:pPr algn="l"/>
            <a:r>
              <a:rPr lang="en-US" sz="1400" dirty="0" smtClean="0">
                <a:solidFill>
                  <a:schemeClr val="tx1"/>
                </a:solidFill>
              </a:rPr>
              <a:t>1.     The Internet of Things : An Overview , Understanding the Issues and Challenges of a More Connected World</a:t>
            </a:r>
          </a:p>
          <a:p>
            <a:pPr algn="l"/>
            <a:r>
              <a:rPr lang="en-US" sz="1400" dirty="0" smtClean="0">
                <a:solidFill>
                  <a:schemeClr val="tx1"/>
                </a:solidFill>
              </a:rPr>
              <a:t>Published by the Internet Society</a:t>
            </a:r>
            <a:endParaRPr 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3" name="Text Placeholder 2"/>
          <p:cNvSpPr>
            <a:spLocks noGrp="1"/>
          </p:cNvSpPr>
          <p:nvPr>
            <p:ph type="body" sz="quarter" idx="16"/>
          </p:nvPr>
        </p:nvSpPr>
        <p:spPr/>
        <p:txBody>
          <a:bodyPr/>
          <a:lstStyle/>
          <a:p>
            <a:r>
              <a:rPr lang="en-US" dirty="0" smtClean="0"/>
              <a:t>HAPPY FORECAST </a:t>
            </a:r>
            <a:endParaRPr lang="en-US" dirty="0"/>
          </a:p>
        </p:txBody>
      </p:sp>
      <p:sp>
        <p:nvSpPr>
          <p:cNvPr id="4" name="Slide Number Placeholder 3"/>
          <p:cNvSpPr>
            <a:spLocks noGrp="1"/>
          </p:cNvSpPr>
          <p:nvPr>
            <p:ph type="sldNum" sz="quarter" idx="17"/>
          </p:nvPr>
        </p:nvSpPr>
        <p:spPr/>
        <p:txBody>
          <a:bodyPr/>
          <a:lstStyle/>
          <a:p>
            <a:fld id="{120DFB00-F25D-46CF-9C41-23C9768802AF}" type="slidenum">
              <a:rPr lang="en-US" smtClean="0"/>
              <a:pPr/>
              <a:t>14</a:t>
            </a:fld>
            <a:endParaRPr lang="en-US" dirty="0"/>
          </a:p>
        </p:txBody>
      </p:sp>
      <p:sp>
        <p:nvSpPr>
          <p:cNvPr id="5" name="Footer Placeholder 4"/>
          <p:cNvSpPr>
            <a:spLocks noGrp="1"/>
          </p:cNvSpPr>
          <p:nvPr>
            <p:ph type="ftr" sz="quarter" idx="18"/>
          </p:nvPr>
        </p:nvSpPr>
        <p:spPr/>
        <p:txBody>
          <a:bodyPr/>
          <a:lstStyle/>
          <a:p>
            <a:pPr algn="l"/>
            <a:endParaRPr lang="en-US" dirty="0"/>
          </a:p>
        </p:txBody>
      </p:sp>
      <p:pic>
        <p:nvPicPr>
          <p:cNvPr id="6" name="Picture 5" descr="happy-image.jpg"/>
          <p:cNvPicPr>
            <a:picLocks noChangeAspect="1"/>
          </p:cNvPicPr>
          <p:nvPr/>
        </p:nvPicPr>
        <p:blipFill>
          <a:blip r:embed="rId2"/>
          <a:stretch>
            <a:fillRect/>
          </a:stretch>
        </p:blipFill>
        <p:spPr>
          <a:xfrm>
            <a:off x="762000" y="1676400"/>
            <a:ext cx="7696200" cy="434626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3" name="Text Placeholder 2"/>
          <p:cNvSpPr>
            <a:spLocks noGrp="1"/>
          </p:cNvSpPr>
          <p:nvPr>
            <p:ph type="body" sz="quarter" idx="16"/>
          </p:nvPr>
        </p:nvSpPr>
        <p:spPr>
          <a:xfrm>
            <a:off x="914400" y="3200400"/>
            <a:ext cx="7620000" cy="1524000"/>
          </a:xfrm>
        </p:spPr>
        <p:txBody>
          <a:bodyPr/>
          <a:lstStyle/>
          <a:p>
            <a:r>
              <a:rPr lang="en-US" sz="4400" dirty="0" smtClean="0"/>
              <a:t>What is your opinion ?</a:t>
            </a:r>
            <a:endParaRPr lang="en-US" sz="4400" dirty="0"/>
          </a:p>
        </p:txBody>
      </p:sp>
      <p:sp>
        <p:nvSpPr>
          <p:cNvPr id="4" name="Slide Number Placeholder 3"/>
          <p:cNvSpPr>
            <a:spLocks noGrp="1"/>
          </p:cNvSpPr>
          <p:nvPr>
            <p:ph type="sldNum" sz="quarter" idx="17"/>
          </p:nvPr>
        </p:nvSpPr>
        <p:spPr/>
        <p:txBody>
          <a:bodyPr/>
          <a:lstStyle/>
          <a:p>
            <a:fld id="{120DFB00-F25D-46CF-9C41-23C9768802AF}" type="slidenum">
              <a:rPr lang="en-US" smtClean="0"/>
              <a:pPr/>
              <a:t>15</a:t>
            </a:fld>
            <a:endParaRPr lang="en-US" dirty="0"/>
          </a:p>
        </p:txBody>
      </p:sp>
      <p:sp>
        <p:nvSpPr>
          <p:cNvPr id="5" name="Footer Placeholder 4"/>
          <p:cNvSpPr>
            <a:spLocks noGrp="1"/>
          </p:cNvSpPr>
          <p:nvPr>
            <p:ph type="ftr" sz="quarter" idx="18"/>
          </p:nvPr>
        </p:nvSpPr>
        <p:spPr/>
        <p:txBody>
          <a:bodyPr/>
          <a:lstStyle/>
          <a:p>
            <a:pPr algn="l"/>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200" y="1752600"/>
            <a:ext cx="8064500" cy="4419600"/>
          </a:xfrm>
        </p:spPr>
        <p:txBody>
          <a:bodyPr/>
          <a:lstStyle/>
          <a:p>
            <a:r>
              <a:rPr lang="en-US" b="0" dirty="0" smtClean="0"/>
              <a:t>However, the Internet of Things raises significant challenges that could stand in the way of realizing its potential benefits. </a:t>
            </a:r>
          </a:p>
          <a:p>
            <a:endParaRPr lang="en-US" b="0" dirty="0" smtClean="0"/>
          </a:p>
          <a:p>
            <a:r>
              <a:rPr lang="en-US" sz="2800" u="sng" dirty="0" smtClean="0">
                <a:solidFill>
                  <a:srgbClr val="27348B"/>
                </a:solidFill>
              </a:rPr>
              <a:t>Societal Challenges</a:t>
            </a:r>
          </a:p>
          <a:p>
            <a:pPr lvl="1">
              <a:buFont typeface="Arial" pitchFamily="34" charset="0"/>
              <a:buChar char="•"/>
            </a:pPr>
            <a:r>
              <a:rPr lang="en-US" b="0" dirty="0" smtClean="0"/>
              <a:t>privacy fears </a:t>
            </a:r>
          </a:p>
          <a:p>
            <a:pPr lvl="1">
              <a:buFont typeface="Arial" pitchFamily="34" charset="0"/>
              <a:buChar char="•"/>
            </a:pPr>
            <a:r>
              <a:rPr lang="en-US" b="0" dirty="0" smtClean="0"/>
              <a:t>surveillance concerns, </a:t>
            </a:r>
          </a:p>
          <a:p>
            <a:pPr lvl="1">
              <a:buFont typeface="Arial" pitchFamily="34" charset="0"/>
              <a:buChar char="•"/>
            </a:pPr>
            <a:r>
              <a:rPr lang="en-US" b="0" dirty="0" smtClean="0"/>
              <a:t>Security Concern</a:t>
            </a:r>
            <a:r>
              <a:rPr lang="en-US" dirty="0" smtClean="0"/>
              <a:t> </a:t>
            </a:r>
            <a:r>
              <a:rPr lang="en-US" b="0" dirty="0" smtClean="0"/>
              <a:t>(hacking of Internet-connected devices)</a:t>
            </a:r>
          </a:p>
          <a:p>
            <a:endParaRPr lang="en-US" b="0" dirty="0" smtClean="0"/>
          </a:p>
        </p:txBody>
      </p:sp>
      <p:sp>
        <p:nvSpPr>
          <p:cNvPr id="3" name="Text Placeholder 2"/>
          <p:cNvSpPr>
            <a:spLocks noGrp="1"/>
          </p:cNvSpPr>
          <p:nvPr>
            <p:ph type="body" sz="quarter" idx="16"/>
          </p:nvPr>
        </p:nvSpPr>
        <p:spPr/>
        <p:txBody>
          <a:bodyPr/>
          <a:lstStyle/>
          <a:p>
            <a:r>
              <a:rPr lang="en-US" dirty="0" smtClean="0"/>
              <a:t>Challenges for </a:t>
            </a:r>
            <a:r>
              <a:rPr lang="en-US" dirty="0" err="1" smtClean="0"/>
              <a:t>IoT</a:t>
            </a:r>
            <a:endParaRPr lang="en-US" dirty="0"/>
          </a:p>
        </p:txBody>
      </p:sp>
      <p:sp>
        <p:nvSpPr>
          <p:cNvPr id="4" name="Slide Number Placeholder 3"/>
          <p:cNvSpPr>
            <a:spLocks noGrp="1"/>
          </p:cNvSpPr>
          <p:nvPr>
            <p:ph type="sldNum" sz="quarter" idx="17"/>
          </p:nvPr>
        </p:nvSpPr>
        <p:spPr/>
        <p:txBody>
          <a:bodyPr/>
          <a:lstStyle/>
          <a:p>
            <a:fld id="{120DFB00-F25D-46CF-9C41-23C9768802AF}" type="slidenum">
              <a:rPr lang="en-US" smtClean="0"/>
              <a:pPr/>
              <a:t>16</a:t>
            </a:fld>
            <a:endParaRPr lang="en-US" dirty="0"/>
          </a:p>
        </p:txBody>
      </p:sp>
      <p:sp>
        <p:nvSpPr>
          <p:cNvPr id="5" name="Footer Placeholder 4"/>
          <p:cNvSpPr>
            <a:spLocks noGrp="1"/>
          </p:cNvSpPr>
          <p:nvPr>
            <p:ph type="ftr" sz="quarter" idx="18"/>
          </p:nvPr>
        </p:nvSpPr>
        <p:spPr/>
        <p:txBody>
          <a:bodyPr/>
          <a:lstStyle/>
          <a:p>
            <a:pPr algn="l"/>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200" y="1295400"/>
            <a:ext cx="8064500" cy="4038600"/>
          </a:xfrm>
        </p:spPr>
        <p:txBody>
          <a:bodyPr/>
          <a:lstStyle/>
          <a:p>
            <a:r>
              <a:rPr lang="en-US" sz="3200" b="0" u="sng" dirty="0" smtClean="0">
                <a:solidFill>
                  <a:srgbClr val="27348B"/>
                </a:solidFill>
              </a:rPr>
              <a:t>Technical challenges </a:t>
            </a:r>
          </a:p>
          <a:p>
            <a:pPr>
              <a:buFont typeface="Arial" pitchFamily="34" charset="0"/>
              <a:buChar char="•"/>
            </a:pPr>
            <a:r>
              <a:rPr lang="en-US" sz="3200" b="0" dirty="0" smtClean="0"/>
              <a:t>Sensors</a:t>
            </a:r>
          </a:p>
          <a:p>
            <a:pPr>
              <a:buFont typeface="Arial" pitchFamily="34" charset="0"/>
              <a:buChar char="•"/>
            </a:pPr>
            <a:r>
              <a:rPr lang="en-US" sz="3200" b="0" dirty="0" smtClean="0"/>
              <a:t>Power Consumption</a:t>
            </a:r>
          </a:p>
          <a:p>
            <a:pPr>
              <a:buFont typeface="Arial" pitchFamily="34" charset="0"/>
              <a:buChar char="•"/>
            </a:pPr>
            <a:r>
              <a:rPr lang="en-US" sz="3200" b="0" dirty="0" smtClean="0"/>
              <a:t>Security and Privacy</a:t>
            </a:r>
          </a:p>
          <a:p>
            <a:pPr>
              <a:buFont typeface="Arial" pitchFamily="34" charset="0"/>
              <a:buChar char="•"/>
            </a:pPr>
            <a:r>
              <a:rPr lang="en-US" sz="3200" b="0" dirty="0" smtClean="0"/>
              <a:t>Data Analytics</a:t>
            </a:r>
          </a:p>
          <a:p>
            <a:pPr>
              <a:buFont typeface="Arial" pitchFamily="34" charset="0"/>
              <a:buChar char="•"/>
            </a:pPr>
            <a:r>
              <a:rPr lang="en-US" sz="3200" b="0" dirty="0" smtClean="0"/>
              <a:t>Communication Technologies</a:t>
            </a:r>
          </a:p>
          <a:p>
            <a:pPr>
              <a:buFont typeface="Arial" pitchFamily="34" charset="0"/>
              <a:buChar char="•"/>
            </a:pPr>
            <a:r>
              <a:rPr lang="en-US" sz="3200" b="0" dirty="0" smtClean="0"/>
              <a:t>Interoperability / Standards</a:t>
            </a:r>
          </a:p>
          <a:p>
            <a:pPr>
              <a:buFont typeface="Arial" pitchFamily="34" charset="0"/>
              <a:buChar char="•"/>
            </a:pPr>
            <a:r>
              <a:rPr lang="en-US" sz="3200" b="0" dirty="0" smtClean="0"/>
              <a:t>Development Challenges/ Enabling Technologies</a:t>
            </a:r>
          </a:p>
          <a:p>
            <a:endParaRPr lang="en-US" b="0" dirty="0" smtClean="0"/>
          </a:p>
          <a:p>
            <a:endParaRPr lang="en-US" b="0" u="sng" dirty="0" smtClean="0">
              <a:solidFill>
                <a:srgbClr val="27348B"/>
              </a:solidFill>
            </a:endParaRPr>
          </a:p>
          <a:p>
            <a:endParaRPr lang="en-US" b="0" dirty="0" smtClean="0"/>
          </a:p>
          <a:p>
            <a:endParaRPr lang="en-US" b="0" dirty="0" smtClean="0"/>
          </a:p>
        </p:txBody>
      </p:sp>
      <p:sp>
        <p:nvSpPr>
          <p:cNvPr id="3" name="Text Placeholder 2"/>
          <p:cNvSpPr>
            <a:spLocks noGrp="1"/>
          </p:cNvSpPr>
          <p:nvPr>
            <p:ph type="body" sz="quarter" idx="16"/>
          </p:nvPr>
        </p:nvSpPr>
        <p:spPr/>
        <p:txBody>
          <a:bodyPr/>
          <a:lstStyle/>
          <a:p>
            <a:r>
              <a:rPr lang="en-US" dirty="0" smtClean="0"/>
              <a:t>Challenges for </a:t>
            </a:r>
            <a:r>
              <a:rPr lang="en-US" dirty="0" err="1" smtClean="0"/>
              <a:t>IoT</a:t>
            </a:r>
            <a:endParaRPr lang="en-US" dirty="0"/>
          </a:p>
        </p:txBody>
      </p:sp>
      <p:sp>
        <p:nvSpPr>
          <p:cNvPr id="4" name="Slide Number Placeholder 3"/>
          <p:cNvSpPr>
            <a:spLocks noGrp="1"/>
          </p:cNvSpPr>
          <p:nvPr>
            <p:ph type="sldNum" sz="quarter" idx="17"/>
          </p:nvPr>
        </p:nvSpPr>
        <p:spPr/>
        <p:txBody>
          <a:bodyPr/>
          <a:lstStyle/>
          <a:p>
            <a:fld id="{120DFB00-F25D-46CF-9C41-23C9768802AF}" type="slidenum">
              <a:rPr lang="en-US" smtClean="0"/>
              <a:pPr/>
              <a:t>17</a:t>
            </a:fld>
            <a:endParaRPr lang="en-US" dirty="0"/>
          </a:p>
        </p:txBody>
      </p:sp>
      <p:sp>
        <p:nvSpPr>
          <p:cNvPr id="5" name="Footer Placeholder 4"/>
          <p:cNvSpPr>
            <a:spLocks noGrp="1"/>
          </p:cNvSpPr>
          <p:nvPr>
            <p:ph type="ftr" sz="quarter" idx="18"/>
          </p:nvPr>
        </p:nvSpPr>
        <p:spPr/>
        <p:txBody>
          <a:bodyPr/>
          <a:lstStyle/>
          <a:p>
            <a:pPr algn="l"/>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0" dirty="0" smtClean="0">
                <a:solidFill>
                  <a:srgbClr val="27348B"/>
                </a:solidFill>
              </a:rPr>
              <a:t>Enabling Technologies</a:t>
            </a:r>
            <a:r>
              <a:rPr lang="en-US" b="0" dirty="0" smtClean="0"/>
              <a:t>:  The concept of combining computers, sensors, and networks to monitor and control devices has existed for decades. The recent confluence of several technology market trends, however, is bringing the Internet of Things closer to widespread reality. These include Ubiquitous Connectivity, Widespread Adoption of IP-based Networking, Computing Economics, Miniaturization, Advances in Data Analytics, and the Rise of Cloud Computing</a:t>
            </a:r>
            <a:endParaRPr lang="en-US" b="0" dirty="0"/>
          </a:p>
        </p:txBody>
      </p:sp>
      <p:sp>
        <p:nvSpPr>
          <p:cNvPr id="3" name="Text Placeholder 2"/>
          <p:cNvSpPr>
            <a:spLocks noGrp="1"/>
          </p:cNvSpPr>
          <p:nvPr>
            <p:ph type="body" sz="quarter" idx="16"/>
          </p:nvPr>
        </p:nvSpPr>
        <p:spPr/>
        <p:txBody>
          <a:bodyPr/>
          <a:lstStyle/>
          <a:p>
            <a:r>
              <a:rPr lang="en-US" dirty="0" smtClean="0"/>
              <a:t>Challenges for </a:t>
            </a:r>
            <a:r>
              <a:rPr lang="en-US" dirty="0" err="1" smtClean="0"/>
              <a:t>IoT</a:t>
            </a:r>
            <a:endParaRPr lang="en-US" dirty="0" smtClean="0"/>
          </a:p>
          <a:p>
            <a:endParaRPr lang="en-US" dirty="0"/>
          </a:p>
        </p:txBody>
      </p:sp>
      <p:sp>
        <p:nvSpPr>
          <p:cNvPr id="4" name="Slide Number Placeholder 3"/>
          <p:cNvSpPr>
            <a:spLocks noGrp="1"/>
          </p:cNvSpPr>
          <p:nvPr>
            <p:ph type="sldNum" sz="quarter" idx="17"/>
          </p:nvPr>
        </p:nvSpPr>
        <p:spPr/>
        <p:txBody>
          <a:bodyPr/>
          <a:lstStyle/>
          <a:p>
            <a:fld id="{120DFB00-F25D-46CF-9C41-23C9768802AF}" type="slidenum">
              <a:rPr lang="en-US" smtClean="0"/>
              <a:pPr/>
              <a:t>18</a:t>
            </a:fld>
            <a:endParaRPr lang="en-US" dirty="0"/>
          </a:p>
        </p:txBody>
      </p:sp>
      <p:sp>
        <p:nvSpPr>
          <p:cNvPr id="5" name="Footer Placeholder 4"/>
          <p:cNvSpPr>
            <a:spLocks noGrp="1"/>
          </p:cNvSpPr>
          <p:nvPr>
            <p:ph type="ftr" sz="quarter" idx="18"/>
          </p:nvPr>
        </p:nvSpPr>
        <p:spPr/>
        <p:txBody>
          <a:bodyPr/>
          <a:lstStyle/>
          <a:p>
            <a:pPr algn="l"/>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0" u="sng" dirty="0" smtClean="0">
                <a:solidFill>
                  <a:srgbClr val="27348B"/>
                </a:solidFill>
              </a:rPr>
              <a:t>Legal Challenges</a:t>
            </a:r>
          </a:p>
          <a:p>
            <a:r>
              <a:rPr lang="en-US" b="0" dirty="0" smtClean="0"/>
              <a:t>The use of </a:t>
            </a:r>
            <a:r>
              <a:rPr lang="en-US" b="0" dirty="0" err="1" smtClean="0"/>
              <a:t>IoT</a:t>
            </a:r>
            <a:r>
              <a:rPr lang="en-US" b="0" dirty="0" smtClean="0"/>
              <a:t> devices raises many new regulatory and legal questions:</a:t>
            </a:r>
          </a:p>
          <a:p>
            <a:r>
              <a:rPr lang="en-US" b="0" dirty="0" smtClean="0"/>
              <a:t> </a:t>
            </a:r>
          </a:p>
          <a:p>
            <a:pPr lvl="1">
              <a:buFont typeface="Arial" pitchFamily="34" charset="0"/>
              <a:buChar char="•"/>
            </a:pPr>
            <a:r>
              <a:rPr lang="en-US" b="0" dirty="0" smtClean="0"/>
              <a:t>Issues related to cross border data flows</a:t>
            </a:r>
          </a:p>
          <a:p>
            <a:pPr lvl="1">
              <a:buFont typeface="Arial" pitchFamily="34" charset="0"/>
              <a:buChar char="•"/>
            </a:pPr>
            <a:endParaRPr lang="en-US" b="0" dirty="0" smtClean="0"/>
          </a:p>
          <a:p>
            <a:pPr lvl="1">
              <a:buFont typeface="Arial" pitchFamily="34" charset="0"/>
              <a:buChar char="•"/>
            </a:pPr>
            <a:r>
              <a:rPr lang="en-US" b="0" dirty="0" smtClean="0"/>
              <a:t>Data collected by </a:t>
            </a:r>
            <a:r>
              <a:rPr lang="en-US" b="0" dirty="0" err="1" smtClean="0"/>
              <a:t>IoT</a:t>
            </a:r>
            <a:r>
              <a:rPr lang="en-US" b="0" dirty="0" smtClean="0"/>
              <a:t> devices is sometimes susceptible to misuse, potentially causing discriminatory outcomes for some users. </a:t>
            </a:r>
          </a:p>
          <a:p>
            <a:endParaRPr lang="en-US" b="0" u="sng" dirty="0" smtClean="0">
              <a:solidFill>
                <a:srgbClr val="27348B"/>
              </a:solidFill>
            </a:endParaRPr>
          </a:p>
          <a:p>
            <a:endParaRPr lang="en-US" b="0" dirty="0" smtClean="0"/>
          </a:p>
          <a:p>
            <a:endParaRPr lang="en-US" b="0" dirty="0" smtClean="0"/>
          </a:p>
        </p:txBody>
      </p:sp>
      <p:sp>
        <p:nvSpPr>
          <p:cNvPr id="3" name="Text Placeholder 2"/>
          <p:cNvSpPr>
            <a:spLocks noGrp="1"/>
          </p:cNvSpPr>
          <p:nvPr>
            <p:ph type="body" sz="quarter" idx="16"/>
          </p:nvPr>
        </p:nvSpPr>
        <p:spPr/>
        <p:txBody>
          <a:bodyPr/>
          <a:lstStyle/>
          <a:p>
            <a:r>
              <a:rPr lang="en-US" dirty="0" smtClean="0"/>
              <a:t>Challenges for </a:t>
            </a:r>
            <a:r>
              <a:rPr lang="en-US" dirty="0" err="1" smtClean="0"/>
              <a:t>IoT</a:t>
            </a:r>
            <a:endParaRPr lang="en-US" dirty="0"/>
          </a:p>
        </p:txBody>
      </p:sp>
      <p:sp>
        <p:nvSpPr>
          <p:cNvPr id="4" name="Slide Number Placeholder 3"/>
          <p:cNvSpPr>
            <a:spLocks noGrp="1"/>
          </p:cNvSpPr>
          <p:nvPr>
            <p:ph type="sldNum" sz="quarter" idx="17"/>
          </p:nvPr>
        </p:nvSpPr>
        <p:spPr/>
        <p:txBody>
          <a:bodyPr/>
          <a:lstStyle/>
          <a:p>
            <a:fld id="{120DFB00-F25D-46CF-9C41-23C9768802AF}" type="slidenum">
              <a:rPr lang="en-US" smtClean="0"/>
              <a:pPr/>
              <a:t>19</a:t>
            </a:fld>
            <a:endParaRPr lang="en-US" dirty="0"/>
          </a:p>
        </p:txBody>
      </p:sp>
      <p:sp>
        <p:nvSpPr>
          <p:cNvPr id="5" name="Footer Placeholder 4"/>
          <p:cNvSpPr>
            <a:spLocks noGrp="1"/>
          </p:cNvSpPr>
          <p:nvPr>
            <p:ph type="ftr" sz="quarter" idx="18"/>
          </p:nvPr>
        </p:nvSpPr>
        <p:spPr>
          <a:xfrm>
            <a:off x="0" y="2971800"/>
            <a:ext cx="9144000" cy="838200"/>
          </a:xfrm>
          <a:solidFill>
            <a:srgbClr val="92D050"/>
          </a:solidFill>
        </p:spPr>
        <p:txBody>
          <a:bodyPr/>
          <a:lstStyle/>
          <a:p>
            <a:r>
              <a:rPr lang="en-US" sz="4800" dirty="0" smtClean="0">
                <a:solidFill>
                  <a:srgbClr val="C00000"/>
                </a:solidFill>
              </a:rPr>
              <a:t>Your opinion  ?</a:t>
            </a:r>
            <a:endParaRPr lang="en-US" sz="48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3" presetClass="entr" presetSubtype="1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linds(horizontal)">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4" name="Slide Number Placeholder 3"/>
          <p:cNvSpPr>
            <a:spLocks noGrp="1"/>
          </p:cNvSpPr>
          <p:nvPr>
            <p:ph type="sldNum" sz="quarter" idx="17"/>
          </p:nvPr>
        </p:nvSpPr>
        <p:spPr/>
        <p:txBody>
          <a:bodyPr/>
          <a:lstStyle/>
          <a:p>
            <a:fld id="{120DFB00-F25D-46CF-9C41-23C9768802AF}" type="slidenum">
              <a:rPr lang="en-US" smtClean="0"/>
              <a:pPr/>
              <a:t>2</a:t>
            </a:fld>
            <a:endParaRPr lang="en-US" dirty="0"/>
          </a:p>
        </p:txBody>
      </p:sp>
      <p:sp>
        <p:nvSpPr>
          <p:cNvPr id="5" name="Footer Placeholder 4"/>
          <p:cNvSpPr>
            <a:spLocks noGrp="1"/>
          </p:cNvSpPr>
          <p:nvPr>
            <p:ph type="ftr" sz="quarter" idx="18"/>
          </p:nvPr>
        </p:nvSpPr>
        <p:spPr/>
        <p:txBody>
          <a:bodyPr/>
          <a:lstStyle/>
          <a:p>
            <a:pPr algn="l"/>
            <a:endParaRPr lang="en-US" dirty="0"/>
          </a:p>
        </p:txBody>
      </p:sp>
      <p:sp>
        <p:nvSpPr>
          <p:cNvPr id="6" name="Text Placeholder 5"/>
          <p:cNvSpPr>
            <a:spLocks noGrp="1"/>
          </p:cNvSpPr>
          <p:nvPr>
            <p:ph type="body" sz="quarter" idx="15"/>
          </p:nvPr>
        </p:nvSpPr>
        <p:spPr>
          <a:xfrm>
            <a:off x="0" y="3124200"/>
            <a:ext cx="9144000" cy="923330"/>
          </a:xfrm>
          <a:prstGeom prst="rect">
            <a:avLst/>
          </a:prstGeom>
          <a:solidFill>
            <a:srgbClr val="1068B0"/>
          </a:solidFill>
        </p:spPr>
        <p:txBody>
          <a:bodyPr wrap="square">
            <a:spAutoFit/>
          </a:bodyPr>
          <a:lstStyle/>
          <a:p>
            <a:pPr algn="ctr"/>
            <a:r>
              <a:rPr lang="en-US" sz="5400" dirty="0" smtClean="0">
                <a:solidFill>
                  <a:schemeClr val="bg1"/>
                </a:solidFill>
              </a:rPr>
              <a:t>Introduction</a:t>
            </a:r>
            <a:endParaRPr lang="en-US" sz="5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200" y="1295400"/>
            <a:ext cx="8064500" cy="4495800"/>
          </a:xfrm>
        </p:spPr>
        <p:txBody>
          <a:bodyPr/>
          <a:lstStyle/>
          <a:p>
            <a:r>
              <a:rPr lang="en-US" b="0" u="sng" dirty="0" smtClean="0">
                <a:solidFill>
                  <a:srgbClr val="27348B"/>
                </a:solidFill>
              </a:rPr>
              <a:t>Legal Challenges</a:t>
            </a:r>
          </a:p>
          <a:p>
            <a:pPr lvl="1">
              <a:buFont typeface="Arial" pitchFamily="34" charset="0"/>
              <a:buChar char="•"/>
            </a:pPr>
            <a:r>
              <a:rPr lang="en-US" b="0" dirty="0" smtClean="0"/>
              <a:t>Conflict between law enforcement surveillance and civil rights</a:t>
            </a:r>
          </a:p>
          <a:p>
            <a:pPr lvl="1">
              <a:buFont typeface="Arial" pitchFamily="34" charset="0"/>
              <a:buChar char="•"/>
            </a:pPr>
            <a:endParaRPr lang="en-US" b="0" dirty="0" smtClean="0"/>
          </a:p>
          <a:p>
            <a:pPr lvl="1">
              <a:buFont typeface="Arial" pitchFamily="34" charset="0"/>
              <a:buChar char="•"/>
            </a:pPr>
            <a:r>
              <a:rPr lang="en-US" b="0" dirty="0" smtClean="0"/>
              <a:t>Data retention and destruction policies </a:t>
            </a:r>
          </a:p>
          <a:p>
            <a:pPr lvl="1">
              <a:buFont typeface="Arial" pitchFamily="34" charset="0"/>
              <a:buChar char="•"/>
            </a:pPr>
            <a:endParaRPr lang="en-US" b="0" dirty="0" smtClean="0"/>
          </a:p>
          <a:p>
            <a:pPr lvl="1">
              <a:buFont typeface="Arial" pitchFamily="34" charset="0"/>
              <a:buChar char="•"/>
            </a:pPr>
            <a:r>
              <a:rPr lang="en-US" b="0" dirty="0" smtClean="0"/>
              <a:t>Legal liability for unintended uses</a:t>
            </a:r>
          </a:p>
          <a:p>
            <a:pPr lvl="1">
              <a:buNone/>
            </a:pPr>
            <a:r>
              <a:rPr lang="en-US" b="0" dirty="0" smtClean="0"/>
              <a:t> </a:t>
            </a:r>
          </a:p>
          <a:p>
            <a:pPr lvl="1">
              <a:buFont typeface="Arial" pitchFamily="34" charset="0"/>
              <a:buChar char="•"/>
            </a:pPr>
            <a:r>
              <a:rPr lang="en-US" b="0" dirty="0" smtClean="0"/>
              <a:t>Security breaches or privacy lapses </a:t>
            </a:r>
          </a:p>
          <a:p>
            <a:endParaRPr lang="en-US" b="0" dirty="0" smtClean="0"/>
          </a:p>
          <a:p>
            <a:endParaRPr lang="en-US" b="0" u="sng" dirty="0" smtClean="0">
              <a:solidFill>
                <a:srgbClr val="27348B"/>
              </a:solidFill>
            </a:endParaRPr>
          </a:p>
          <a:p>
            <a:endParaRPr lang="en-US" b="0" dirty="0" smtClean="0"/>
          </a:p>
          <a:p>
            <a:endParaRPr lang="en-US" b="0" dirty="0" smtClean="0"/>
          </a:p>
        </p:txBody>
      </p:sp>
      <p:sp>
        <p:nvSpPr>
          <p:cNvPr id="3" name="Text Placeholder 2"/>
          <p:cNvSpPr>
            <a:spLocks noGrp="1"/>
          </p:cNvSpPr>
          <p:nvPr>
            <p:ph type="body" sz="quarter" idx="16"/>
          </p:nvPr>
        </p:nvSpPr>
        <p:spPr/>
        <p:txBody>
          <a:bodyPr/>
          <a:lstStyle/>
          <a:p>
            <a:r>
              <a:rPr lang="en-US" dirty="0" smtClean="0"/>
              <a:t>Challenges for </a:t>
            </a:r>
            <a:r>
              <a:rPr lang="en-US" dirty="0" err="1" smtClean="0"/>
              <a:t>IoT</a:t>
            </a:r>
            <a:endParaRPr lang="en-US" dirty="0"/>
          </a:p>
        </p:txBody>
      </p:sp>
      <p:sp>
        <p:nvSpPr>
          <p:cNvPr id="4" name="Slide Number Placeholder 3"/>
          <p:cNvSpPr>
            <a:spLocks noGrp="1"/>
          </p:cNvSpPr>
          <p:nvPr>
            <p:ph type="sldNum" sz="quarter" idx="17"/>
          </p:nvPr>
        </p:nvSpPr>
        <p:spPr/>
        <p:txBody>
          <a:bodyPr/>
          <a:lstStyle/>
          <a:p>
            <a:fld id="{120DFB00-F25D-46CF-9C41-23C9768802AF}" type="slidenum">
              <a:rPr lang="en-US" smtClean="0"/>
              <a:pPr/>
              <a:t>20</a:t>
            </a:fld>
            <a:endParaRPr lang="en-US" dirty="0"/>
          </a:p>
        </p:txBody>
      </p:sp>
      <p:sp>
        <p:nvSpPr>
          <p:cNvPr id="5" name="Footer Placeholder 4"/>
          <p:cNvSpPr>
            <a:spLocks noGrp="1"/>
          </p:cNvSpPr>
          <p:nvPr>
            <p:ph type="ftr" sz="quarter" idx="18"/>
          </p:nvPr>
        </p:nvSpPr>
        <p:spPr/>
        <p:txBody>
          <a:bodyPr/>
          <a:lstStyle/>
          <a:p>
            <a:pPr algn="l"/>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blinds(horizontal)">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0" y="2667000"/>
            <a:ext cx="9144000" cy="990600"/>
          </a:xfrm>
          <a:solidFill>
            <a:srgbClr val="1068B0"/>
          </a:solidFill>
        </p:spPr>
        <p:txBody>
          <a:bodyPr/>
          <a:lstStyle/>
          <a:p>
            <a:pPr algn="ctr"/>
            <a:r>
              <a:rPr lang="en-US" b="0" dirty="0" smtClean="0">
                <a:solidFill>
                  <a:schemeClr val="bg1"/>
                </a:solidFill>
              </a:rPr>
              <a:t>Potential realization of </a:t>
            </a:r>
            <a:r>
              <a:rPr lang="en-US" b="0" dirty="0" err="1" smtClean="0">
                <a:solidFill>
                  <a:schemeClr val="bg1"/>
                </a:solidFill>
              </a:rPr>
              <a:t>IoT</a:t>
            </a:r>
            <a:r>
              <a:rPr lang="en-US" b="0" dirty="0" smtClean="0">
                <a:solidFill>
                  <a:schemeClr val="bg1"/>
                </a:solidFill>
              </a:rPr>
              <a:t>–  Moving from Global Village to  “</a:t>
            </a:r>
            <a:r>
              <a:rPr lang="en-US" b="0" dirty="0" err="1" smtClean="0">
                <a:solidFill>
                  <a:schemeClr val="bg1"/>
                </a:solidFill>
              </a:rPr>
              <a:t>Hyperconnected</a:t>
            </a:r>
            <a:r>
              <a:rPr lang="en-US" b="0" dirty="0" smtClean="0">
                <a:solidFill>
                  <a:schemeClr val="bg1"/>
                </a:solidFill>
              </a:rPr>
              <a:t> world” </a:t>
            </a:r>
            <a:endParaRPr lang="en-US" b="0" dirty="0">
              <a:solidFill>
                <a:schemeClr val="bg1"/>
              </a:solidFill>
            </a:endParaRPr>
          </a:p>
        </p:txBody>
      </p:sp>
      <p:sp>
        <p:nvSpPr>
          <p:cNvPr id="3" name="Text Placeholder 2"/>
          <p:cNvSpPr>
            <a:spLocks noGrp="1"/>
          </p:cNvSpPr>
          <p:nvPr>
            <p:ph type="body" sz="quarter" idx="16"/>
          </p:nvPr>
        </p:nvSpPr>
        <p:spPr/>
        <p:txBody>
          <a:bodyPr/>
          <a:lstStyle/>
          <a:p>
            <a:endParaRPr lang="en-US"/>
          </a:p>
        </p:txBody>
      </p:sp>
      <p:sp>
        <p:nvSpPr>
          <p:cNvPr id="4" name="Slide Number Placeholder 3"/>
          <p:cNvSpPr>
            <a:spLocks noGrp="1"/>
          </p:cNvSpPr>
          <p:nvPr>
            <p:ph type="sldNum" sz="quarter" idx="17"/>
          </p:nvPr>
        </p:nvSpPr>
        <p:spPr/>
        <p:txBody>
          <a:bodyPr/>
          <a:lstStyle/>
          <a:p>
            <a:fld id="{120DFB00-F25D-46CF-9C41-23C9768802AF}" type="slidenum">
              <a:rPr lang="en-US" smtClean="0"/>
              <a:pPr/>
              <a:t>21</a:t>
            </a:fld>
            <a:endParaRPr lang="en-US" dirty="0"/>
          </a:p>
        </p:txBody>
      </p:sp>
      <p:sp>
        <p:nvSpPr>
          <p:cNvPr id="5" name="Footer Placeholder 4"/>
          <p:cNvSpPr>
            <a:spLocks noGrp="1"/>
          </p:cNvSpPr>
          <p:nvPr>
            <p:ph type="ftr" sz="quarter" idx="18"/>
          </p:nvPr>
        </p:nvSpPr>
        <p:spPr/>
        <p:txBody>
          <a:bodyPr/>
          <a:lstStyle/>
          <a:p>
            <a:pPr algn="l"/>
            <a:endParaRPr lang="en-US" dirty="0"/>
          </a:p>
        </p:txBody>
      </p:sp>
      <p:sp>
        <p:nvSpPr>
          <p:cNvPr id="6" name="Rectangle 5"/>
          <p:cNvSpPr/>
          <p:nvPr/>
        </p:nvSpPr>
        <p:spPr>
          <a:xfrm>
            <a:off x="0" y="2667000"/>
            <a:ext cx="9144000" cy="1569660"/>
          </a:xfrm>
          <a:prstGeom prst="rect">
            <a:avLst/>
          </a:prstGeom>
          <a:solidFill>
            <a:srgbClr val="1068B0"/>
          </a:solidFill>
        </p:spPr>
        <p:txBody>
          <a:bodyPr wrap="square">
            <a:spAutoFit/>
          </a:bodyPr>
          <a:lstStyle/>
          <a:p>
            <a:pPr algn="ctr"/>
            <a:r>
              <a:rPr lang="en-US" sz="2400" dirty="0" smtClean="0">
                <a:solidFill>
                  <a:schemeClr val="bg1"/>
                </a:solidFill>
              </a:rPr>
              <a:t>It may force a shift in thinking about the implications and issues in a world where the most common interaction with the Internet comes from passive engagement with connected objects rather than active engagement with content. </a:t>
            </a:r>
            <a:endParaRPr 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2">
                                            <p:bg/>
                                          </p:spTgt>
                                        </p:tgtEl>
                                      </p:cBhvr>
                                    </p:animEffect>
                                    <p:set>
                                      <p:cBhvr>
                                        <p:cTn id="12" dur="1" fill="hold">
                                          <p:stCondLst>
                                            <p:cond delay="499"/>
                                          </p:stCondLst>
                                        </p:cTn>
                                        <p:tgtEl>
                                          <p:spTgt spid="2">
                                            <p:bg/>
                                          </p:spTgt>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3" name="Text Placeholder 2"/>
          <p:cNvSpPr>
            <a:spLocks noGrp="1"/>
          </p:cNvSpPr>
          <p:nvPr>
            <p:ph type="body" sz="quarter" idx="16"/>
          </p:nvPr>
        </p:nvSpPr>
        <p:spPr>
          <a:xfrm>
            <a:off x="457200" y="3124200"/>
            <a:ext cx="7467600" cy="576411"/>
          </a:xfrm>
        </p:spPr>
        <p:txBody>
          <a:bodyPr/>
          <a:lstStyle/>
          <a:p>
            <a:pPr algn="ctr"/>
            <a:r>
              <a:rPr lang="en-US" sz="4400" dirty="0" smtClean="0"/>
              <a:t>Introduction to the </a:t>
            </a:r>
            <a:r>
              <a:rPr lang="en-US" sz="4400" dirty="0" err="1" smtClean="0"/>
              <a:t>IoT</a:t>
            </a:r>
            <a:endParaRPr lang="en-US" sz="4400" dirty="0"/>
          </a:p>
        </p:txBody>
      </p:sp>
      <p:sp>
        <p:nvSpPr>
          <p:cNvPr id="4" name="Slide Number Placeholder 3"/>
          <p:cNvSpPr>
            <a:spLocks noGrp="1"/>
          </p:cNvSpPr>
          <p:nvPr>
            <p:ph type="sldNum" sz="quarter" idx="17"/>
          </p:nvPr>
        </p:nvSpPr>
        <p:spPr/>
        <p:txBody>
          <a:bodyPr/>
          <a:lstStyle/>
          <a:p>
            <a:fld id="{120DFB00-F25D-46CF-9C41-23C9768802AF}" type="slidenum">
              <a:rPr lang="en-US" smtClean="0"/>
              <a:pPr/>
              <a:t>3</a:t>
            </a:fld>
            <a:endParaRPr lang="en-US" dirty="0"/>
          </a:p>
        </p:txBody>
      </p:sp>
      <p:sp>
        <p:nvSpPr>
          <p:cNvPr id="5" name="Footer Placeholder 4"/>
          <p:cNvSpPr>
            <a:spLocks noGrp="1"/>
          </p:cNvSpPr>
          <p:nvPr>
            <p:ph type="ftr" sz="quarter" idx="18"/>
          </p:nvPr>
        </p:nvSpPr>
        <p:spPr/>
        <p:txBody>
          <a:bodyPr/>
          <a:lstStyle/>
          <a:p>
            <a:pPr algn="l"/>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gn="ctr"/>
            <a:r>
              <a:rPr lang="en-US" sz="4000" dirty="0" smtClean="0"/>
              <a:t>In your opinion, what is Internet of Things ?</a:t>
            </a:r>
          </a:p>
          <a:p>
            <a:pPr algn="ctr"/>
            <a:endParaRPr lang="en-US" sz="4000" dirty="0" smtClean="0"/>
          </a:p>
          <a:p>
            <a:pPr algn="ctr"/>
            <a:r>
              <a:rPr lang="en-US" sz="4000" dirty="0" smtClean="0"/>
              <a:t>In your opinion, What is the Significance of </a:t>
            </a:r>
            <a:r>
              <a:rPr lang="en-US" sz="4000" dirty="0" err="1" smtClean="0"/>
              <a:t>IoT</a:t>
            </a:r>
            <a:r>
              <a:rPr lang="en-US" sz="4000" dirty="0" smtClean="0"/>
              <a:t> and what are related prospects for you?</a:t>
            </a:r>
            <a:endParaRPr lang="en-US" sz="4000" dirty="0"/>
          </a:p>
        </p:txBody>
      </p:sp>
      <p:sp>
        <p:nvSpPr>
          <p:cNvPr id="3" name="Text Placeholder 2"/>
          <p:cNvSpPr>
            <a:spLocks noGrp="1"/>
          </p:cNvSpPr>
          <p:nvPr>
            <p:ph type="body" sz="quarter" idx="16"/>
          </p:nvPr>
        </p:nvSpPr>
        <p:spPr/>
        <p:txBody>
          <a:bodyPr/>
          <a:lstStyle/>
          <a:p>
            <a:endParaRPr lang="en-US"/>
          </a:p>
        </p:txBody>
      </p:sp>
      <p:sp>
        <p:nvSpPr>
          <p:cNvPr id="4" name="Slide Number Placeholder 3"/>
          <p:cNvSpPr>
            <a:spLocks noGrp="1"/>
          </p:cNvSpPr>
          <p:nvPr>
            <p:ph type="sldNum" sz="quarter" idx="17"/>
          </p:nvPr>
        </p:nvSpPr>
        <p:spPr/>
        <p:txBody>
          <a:bodyPr/>
          <a:lstStyle/>
          <a:p>
            <a:fld id="{120DFB00-F25D-46CF-9C41-23C9768802AF}" type="slidenum">
              <a:rPr lang="en-US" smtClean="0"/>
              <a:pPr/>
              <a:t>4</a:t>
            </a:fld>
            <a:endParaRPr lang="en-US" dirty="0"/>
          </a:p>
        </p:txBody>
      </p:sp>
      <p:sp>
        <p:nvSpPr>
          <p:cNvPr id="5" name="Footer Placeholder 4"/>
          <p:cNvSpPr>
            <a:spLocks noGrp="1"/>
          </p:cNvSpPr>
          <p:nvPr>
            <p:ph type="ftr" sz="quarter" idx="18"/>
          </p:nvPr>
        </p:nvSpPr>
        <p:spPr/>
        <p:txBody>
          <a:bodyPr/>
          <a:lstStyle/>
          <a:p>
            <a:pPr algn="l"/>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How </a:t>
            </a:r>
            <a:r>
              <a:rPr lang="en-US" dirty="0" err="1" smtClean="0"/>
              <a:t>IoT</a:t>
            </a:r>
            <a:r>
              <a:rPr lang="en-US" dirty="0" smtClean="0"/>
              <a:t> works  :   A Video</a:t>
            </a:r>
            <a:endParaRPr lang="en-US" dirty="0"/>
          </a:p>
        </p:txBody>
      </p:sp>
      <p:sp>
        <p:nvSpPr>
          <p:cNvPr id="4" name="Slide Number Placeholder 3"/>
          <p:cNvSpPr>
            <a:spLocks noGrp="1"/>
          </p:cNvSpPr>
          <p:nvPr>
            <p:ph type="sldNum" sz="quarter" idx="17"/>
          </p:nvPr>
        </p:nvSpPr>
        <p:spPr/>
        <p:txBody>
          <a:bodyPr/>
          <a:lstStyle/>
          <a:p>
            <a:fld id="{120DFB00-F25D-46CF-9C41-23C9768802AF}" type="slidenum">
              <a:rPr lang="en-US" smtClean="0"/>
              <a:pPr/>
              <a:t>5</a:t>
            </a:fld>
            <a:endParaRPr lang="en-US" dirty="0"/>
          </a:p>
        </p:txBody>
      </p:sp>
      <p:sp>
        <p:nvSpPr>
          <p:cNvPr id="5" name="Footer Placeholder 4"/>
          <p:cNvSpPr>
            <a:spLocks noGrp="1"/>
          </p:cNvSpPr>
          <p:nvPr>
            <p:ph type="ftr" sz="quarter" idx="18"/>
          </p:nvPr>
        </p:nvSpPr>
        <p:spPr/>
        <p:txBody>
          <a:bodyPr/>
          <a:lstStyle/>
          <a:p>
            <a:pPr algn="l"/>
            <a:endParaRPr lang="en-US" dirty="0"/>
          </a:p>
        </p:txBody>
      </p:sp>
      <p:pic>
        <p:nvPicPr>
          <p:cNvPr id="6" name="HowItWorks_IOT.mp4">
            <a:hlinkClick r:id="" action="ppaction://media"/>
          </p:cNvPr>
          <p:cNvPicPr>
            <a:picLocks noRot="1" noChangeAspect="1"/>
          </p:cNvPicPr>
          <p:nvPr>
            <a:videoFile r:link="rId1"/>
          </p:nvPr>
        </p:nvPicPr>
        <p:blipFill>
          <a:blip r:embed="rId3"/>
          <a:stretch>
            <a:fillRect/>
          </a:stretch>
        </p:blipFill>
        <p:spPr>
          <a:xfrm>
            <a:off x="0" y="1204912"/>
            <a:ext cx="9144000" cy="5043488"/>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514350" indent="-514350">
              <a:buFont typeface="Arial" pitchFamily="34" charset="0"/>
              <a:buChar char="•"/>
            </a:pPr>
            <a:r>
              <a:rPr lang="en-US" sz="2800" dirty="0" smtClean="0"/>
              <a:t>Theoretical Component</a:t>
            </a:r>
          </a:p>
          <a:p>
            <a:pPr marL="1257300" lvl="1" indent="-514350">
              <a:buFont typeface="Arial" pitchFamily="34" charset="0"/>
              <a:buChar char="•"/>
            </a:pPr>
            <a:r>
              <a:rPr lang="en-US" sz="2800" dirty="0" smtClean="0"/>
              <a:t>Discussion on Technology, Presentations, Research Papers/Articles</a:t>
            </a:r>
          </a:p>
          <a:p>
            <a:pPr marL="1257300" lvl="1" indent="-514350">
              <a:buFont typeface="Arial" pitchFamily="34" charset="0"/>
              <a:buChar char="•"/>
            </a:pPr>
            <a:r>
              <a:rPr lang="en-US" sz="2800" dirty="0" smtClean="0"/>
              <a:t>Student Essays</a:t>
            </a:r>
          </a:p>
          <a:p>
            <a:pPr marL="514350" indent="-514350">
              <a:buFont typeface="Arial" pitchFamily="34" charset="0"/>
              <a:buChar char="•"/>
            </a:pPr>
            <a:r>
              <a:rPr lang="en-US" sz="2800" dirty="0" smtClean="0"/>
              <a:t>Practical </a:t>
            </a:r>
            <a:r>
              <a:rPr lang="en-US" sz="2800" dirty="0" smtClean="0"/>
              <a:t>Component</a:t>
            </a:r>
          </a:p>
          <a:p>
            <a:pPr marL="1257300" lvl="1" indent="-514350">
              <a:buFont typeface="Arial" pitchFamily="34" charset="0"/>
              <a:buChar char="•"/>
            </a:pPr>
            <a:r>
              <a:rPr lang="en-US" sz="2800" dirty="0" smtClean="0"/>
              <a:t>Raspberry Pie</a:t>
            </a:r>
          </a:p>
          <a:p>
            <a:pPr marL="1257300" lvl="1" indent="-514350">
              <a:buFont typeface="Arial" pitchFamily="34" charset="0"/>
              <a:buChar char="•"/>
            </a:pPr>
            <a:r>
              <a:rPr lang="en-US" sz="2800" dirty="0" err="1" smtClean="0"/>
              <a:t>Arduino</a:t>
            </a:r>
            <a:r>
              <a:rPr lang="en-US" sz="2800" dirty="0" smtClean="0"/>
              <a:t> board</a:t>
            </a:r>
          </a:p>
          <a:p>
            <a:pPr marL="1257300" lvl="1" indent="-514350">
              <a:buFont typeface="Arial" pitchFamily="34" charset="0"/>
              <a:buChar char="•"/>
            </a:pPr>
            <a:r>
              <a:rPr lang="en-US" sz="2800" dirty="0" smtClean="0"/>
              <a:t>Term Project</a:t>
            </a:r>
          </a:p>
          <a:p>
            <a:pPr marL="1257300" lvl="1" indent="-514350">
              <a:buNone/>
            </a:pPr>
            <a:endParaRPr lang="en-US" sz="2800" dirty="0" smtClean="0"/>
          </a:p>
          <a:p>
            <a:pPr marL="514350" indent="-514350"/>
            <a:endParaRPr lang="en-US" sz="2800" dirty="0" smtClean="0"/>
          </a:p>
        </p:txBody>
      </p:sp>
      <p:sp>
        <p:nvSpPr>
          <p:cNvPr id="3" name="Text Placeholder 2"/>
          <p:cNvSpPr>
            <a:spLocks noGrp="1"/>
          </p:cNvSpPr>
          <p:nvPr>
            <p:ph type="body" sz="quarter" idx="16"/>
          </p:nvPr>
        </p:nvSpPr>
        <p:spPr/>
        <p:txBody>
          <a:bodyPr/>
          <a:lstStyle/>
          <a:p>
            <a:r>
              <a:rPr lang="en-US" dirty="0" smtClean="0"/>
              <a:t>Course Details</a:t>
            </a:r>
          </a:p>
          <a:p>
            <a:endParaRPr lang="en-US" dirty="0"/>
          </a:p>
        </p:txBody>
      </p:sp>
      <p:sp>
        <p:nvSpPr>
          <p:cNvPr id="5" name="Footer Placeholder 4"/>
          <p:cNvSpPr>
            <a:spLocks noGrp="1"/>
          </p:cNvSpPr>
          <p:nvPr>
            <p:ph type="ftr" sz="quarter" idx="18"/>
          </p:nvPr>
        </p:nvSpPr>
        <p:spPr/>
        <p:txBody>
          <a:bodyPr/>
          <a:lstStyle/>
          <a:p>
            <a:endParaRPr lang="en-US"/>
          </a:p>
        </p:txBody>
      </p:sp>
      <p:sp>
        <p:nvSpPr>
          <p:cNvPr id="6" name="Slide Number Placeholder 5"/>
          <p:cNvSpPr>
            <a:spLocks noGrp="1"/>
          </p:cNvSpPr>
          <p:nvPr>
            <p:ph type="sldNum" sz="quarter" idx="17"/>
          </p:nvPr>
        </p:nvSpPr>
        <p:spPr/>
        <p:txBody>
          <a:bodyPr/>
          <a:lstStyle/>
          <a:p>
            <a:fld id="{120DFB00-F25D-46CF-9C41-23C9768802AF}"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381000" y="2057400"/>
            <a:ext cx="8064500" cy="864641"/>
          </a:xfrm>
        </p:spPr>
        <p:txBody>
          <a:bodyPr/>
          <a:lstStyle/>
          <a:p>
            <a:r>
              <a:rPr lang="en-US" dirty="0" smtClean="0"/>
              <a:t>What is it?</a:t>
            </a:r>
          </a:p>
          <a:p>
            <a:pPr marL="0" lvl="1" indent="0">
              <a:buNone/>
            </a:pPr>
            <a:r>
              <a:rPr lang="en-US" dirty="0" smtClean="0"/>
              <a:t>List key insights (e.g. claim, approach, evaluation, problem, solution, your comments)  </a:t>
            </a:r>
          </a:p>
          <a:p>
            <a:endParaRPr lang="en-US" dirty="0" smtClean="0"/>
          </a:p>
          <a:p>
            <a:r>
              <a:rPr lang="en-US" dirty="0" smtClean="0"/>
              <a:t>Preferred Style:</a:t>
            </a:r>
          </a:p>
          <a:p>
            <a:pPr lvl="1">
              <a:buFont typeface="Courier New" panose="02070309020205020404" pitchFamily="49" charset="0"/>
              <a:buChar char="o"/>
            </a:pPr>
            <a:r>
              <a:rPr lang="en-US" dirty="0" smtClean="0"/>
              <a:t>Use a word processor</a:t>
            </a:r>
          </a:p>
          <a:p>
            <a:pPr lvl="1">
              <a:buFont typeface="Courier New" panose="02070309020205020404" pitchFamily="49" charset="0"/>
              <a:buChar char="o"/>
            </a:pPr>
            <a:r>
              <a:rPr lang="en-US" dirty="0" smtClean="0"/>
              <a:t>1 or 2 pages</a:t>
            </a:r>
          </a:p>
          <a:p>
            <a:endParaRPr lang="en-US" dirty="0"/>
          </a:p>
        </p:txBody>
      </p:sp>
      <p:sp>
        <p:nvSpPr>
          <p:cNvPr id="5" name="Text Placeholder 4"/>
          <p:cNvSpPr>
            <a:spLocks noGrp="1"/>
          </p:cNvSpPr>
          <p:nvPr>
            <p:ph type="body" sz="quarter" idx="16"/>
          </p:nvPr>
        </p:nvSpPr>
        <p:spPr/>
        <p:txBody>
          <a:bodyPr/>
          <a:lstStyle/>
          <a:p>
            <a:r>
              <a:rPr lang="en-US" dirty="0" smtClean="0"/>
              <a:t>Paper Discussion</a:t>
            </a:r>
            <a:endParaRPr lang="en-US" dirty="0"/>
          </a:p>
        </p:txBody>
      </p:sp>
      <p:sp>
        <p:nvSpPr>
          <p:cNvPr id="7" name="Footer Placeholder 6"/>
          <p:cNvSpPr>
            <a:spLocks noGrp="1"/>
          </p:cNvSpPr>
          <p:nvPr>
            <p:ph type="ftr" sz="quarter" idx="18"/>
          </p:nvPr>
        </p:nvSpPr>
        <p:spPr/>
        <p:txBody>
          <a:bodyPr/>
          <a:lstStyle/>
          <a:p>
            <a:endParaRPr lang="en-US"/>
          </a:p>
        </p:txBody>
      </p:sp>
      <p:sp>
        <p:nvSpPr>
          <p:cNvPr id="8" name="Slide Number Placeholder 7"/>
          <p:cNvSpPr>
            <a:spLocks noGrp="1"/>
          </p:cNvSpPr>
          <p:nvPr>
            <p:ph type="sldNum" sz="quarter" idx="17"/>
          </p:nvPr>
        </p:nvSpPr>
        <p:spPr/>
        <p:txBody>
          <a:bodyPr/>
          <a:lstStyle/>
          <a:p>
            <a:fld id="{120DFB00-F25D-46CF-9C41-23C9768802AF}" type="slidenum">
              <a:rPr lang="en-US" smtClean="0"/>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1" fontAlgn="base">
              <a:buFont typeface="Arial" pitchFamily="34" charset="0"/>
              <a:buChar char="•"/>
            </a:pPr>
            <a:r>
              <a:rPr lang="en-US" dirty="0" smtClean="0"/>
              <a:t>Two Quizzes, </a:t>
            </a:r>
            <a:r>
              <a:rPr lang="en-US" dirty="0" smtClean="0"/>
              <a:t>15</a:t>
            </a:r>
            <a:r>
              <a:rPr lang="en-US" dirty="0" smtClean="0"/>
              <a:t>% each = 30%</a:t>
            </a:r>
          </a:p>
          <a:p>
            <a:pPr lvl="1" fontAlgn="base">
              <a:buFont typeface="Arial" pitchFamily="34" charset="0"/>
              <a:buChar char="•"/>
            </a:pPr>
            <a:r>
              <a:rPr lang="en-US" dirty="0" smtClean="0"/>
              <a:t>Written Essay, </a:t>
            </a:r>
            <a:r>
              <a:rPr lang="en-US" dirty="0" smtClean="0"/>
              <a:t>(15 </a:t>
            </a:r>
            <a:r>
              <a:rPr lang="en-US" dirty="0" smtClean="0"/>
              <a:t>% IEEE style essay + 10% Presentation) (individual work)  = 25%</a:t>
            </a:r>
          </a:p>
          <a:p>
            <a:pPr lvl="1" fontAlgn="base">
              <a:buFont typeface="Arial" pitchFamily="34" charset="0"/>
              <a:buChar char="•"/>
            </a:pPr>
            <a:r>
              <a:rPr lang="en-US" dirty="0" smtClean="0"/>
              <a:t>Term group Project = 45%</a:t>
            </a:r>
          </a:p>
          <a:p>
            <a:pPr lvl="1" fontAlgn="base"/>
            <a:r>
              <a:rPr lang="en-US" dirty="0" smtClean="0"/>
              <a:t>25% for the presentation of 10 to 12 minutes</a:t>
            </a:r>
          </a:p>
          <a:p>
            <a:pPr lvl="2" fontAlgn="base"/>
            <a:r>
              <a:rPr lang="en-US" dirty="0" smtClean="0"/>
              <a:t> Idea, Comparison, Approach</a:t>
            </a:r>
          </a:p>
          <a:p>
            <a:pPr lvl="1" fontAlgn="base"/>
            <a:r>
              <a:rPr lang="en-US" dirty="0" smtClean="0"/>
              <a:t>20% for the Prototype, </a:t>
            </a:r>
          </a:p>
          <a:p>
            <a:pPr lvl="2" fontAlgn="base"/>
            <a:r>
              <a:rPr lang="en-US" dirty="0" smtClean="0"/>
              <a:t>demonstration to class after presentation</a:t>
            </a:r>
          </a:p>
          <a:p>
            <a:pPr lvl="1" fontAlgn="base"/>
            <a:endParaRPr lang="en-US" dirty="0" smtClean="0"/>
          </a:p>
          <a:p>
            <a:endParaRPr lang="en-US" dirty="0"/>
          </a:p>
        </p:txBody>
      </p:sp>
      <p:sp>
        <p:nvSpPr>
          <p:cNvPr id="3" name="Text Placeholder 2"/>
          <p:cNvSpPr>
            <a:spLocks noGrp="1"/>
          </p:cNvSpPr>
          <p:nvPr>
            <p:ph type="body" sz="quarter" idx="16"/>
          </p:nvPr>
        </p:nvSpPr>
        <p:spPr/>
        <p:txBody>
          <a:bodyPr/>
          <a:lstStyle/>
          <a:p>
            <a:r>
              <a:rPr lang="en-US" dirty="0" smtClean="0"/>
              <a:t>Grading</a:t>
            </a:r>
          </a:p>
          <a:p>
            <a:endParaRPr lang="en-US" dirty="0"/>
          </a:p>
        </p:txBody>
      </p:sp>
      <p:sp>
        <p:nvSpPr>
          <p:cNvPr id="5" name="Footer Placeholder 4"/>
          <p:cNvSpPr>
            <a:spLocks noGrp="1"/>
          </p:cNvSpPr>
          <p:nvPr>
            <p:ph type="ftr" sz="quarter" idx="18"/>
          </p:nvPr>
        </p:nvSpPr>
        <p:spPr/>
        <p:txBody>
          <a:bodyPr/>
          <a:lstStyle/>
          <a:p>
            <a:endParaRPr lang="en-US"/>
          </a:p>
        </p:txBody>
      </p:sp>
      <p:sp>
        <p:nvSpPr>
          <p:cNvPr id="6" name="Slide Number Placeholder 5"/>
          <p:cNvSpPr>
            <a:spLocks noGrp="1"/>
          </p:cNvSpPr>
          <p:nvPr>
            <p:ph type="sldNum" sz="quarter" idx="17"/>
          </p:nvPr>
        </p:nvSpPr>
        <p:spPr/>
        <p:txBody>
          <a:bodyPr/>
          <a:lstStyle/>
          <a:p>
            <a:fld id="{120DFB00-F25D-46CF-9C41-23C9768802AF}"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200" y="1143000"/>
            <a:ext cx="8064500" cy="4648200"/>
          </a:xfrm>
        </p:spPr>
        <p:txBody>
          <a:bodyPr/>
          <a:lstStyle/>
          <a:p>
            <a:pPr>
              <a:lnSpc>
                <a:spcPct val="200000"/>
              </a:lnSpc>
              <a:buFont typeface="Arial" pitchFamily="34" charset="0"/>
              <a:buChar char="•"/>
            </a:pPr>
            <a:r>
              <a:rPr lang="en-US" b="0" dirty="0" smtClean="0"/>
              <a:t>Preferably Individual </a:t>
            </a:r>
            <a:endParaRPr lang="en-US" b="0" dirty="0" smtClean="0"/>
          </a:p>
          <a:p>
            <a:pPr>
              <a:lnSpc>
                <a:spcPct val="200000"/>
              </a:lnSpc>
              <a:buFont typeface="Arial" pitchFamily="34" charset="0"/>
              <a:buChar char="•"/>
            </a:pPr>
            <a:r>
              <a:rPr lang="en-US" b="0" dirty="0" smtClean="0"/>
              <a:t>Decide the topic early</a:t>
            </a:r>
          </a:p>
          <a:p>
            <a:pPr>
              <a:lnSpc>
                <a:spcPct val="200000"/>
              </a:lnSpc>
              <a:buFont typeface="Arial" pitchFamily="34" charset="0"/>
              <a:buChar char="•"/>
            </a:pPr>
            <a:r>
              <a:rPr lang="en-US" b="0" dirty="0" smtClean="0"/>
              <a:t>Short 4 page write-up (IEEE conference format)</a:t>
            </a:r>
          </a:p>
          <a:p>
            <a:pPr lvl="1">
              <a:lnSpc>
                <a:spcPct val="200000"/>
              </a:lnSpc>
            </a:pPr>
            <a:r>
              <a:rPr lang="en-US" dirty="0" smtClean="0"/>
              <a:t>Follow the guidelines (will be discussed in class)</a:t>
            </a:r>
          </a:p>
          <a:p>
            <a:pPr lvl="1">
              <a:lnSpc>
                <a:spcPct val="200000"/>
              </a:lnSpc>
            </a:pPr>
            <a:r>
              <a:rPr lang="en-US" dirty="0" smtClean="0"/>
              <a:t>Essay Presentations</a:t>
            </a:r>
            <a:endParaRPr lang="en-US" dirty="0"/>
          </a:p>
        </p:txBody>
      </p:sp>
      <p:sp>
        <p:nvSpPr>
          <p:cNvPr id="3" name="Text Placeholder 2"/>
          <p:cNvSpPr>
            <a:spLocks noGrp="1"/>
          </p:cNvSpPr>
          <p:nvPr>
            <p:ph type="body" sz="quarter" idx="16"/>
          </p:nvPr>
        </p:nvSpPr>
        <p:spPr/>
        <p:txBody>
          <a:bodyPr/>
          <a:lstStyle/>
          <a:p>
            <a:r>
              <a:rPr lang="en-US" dirty="0" smtClean="0"/>
              <a:t>Essay</a:t>
            </a:r>
            <a:endParaRPr lang="en-US" dirty="0"/>
          </a:p>
        </p:txBody>
      </p:sp>
      <p:sp>
        <p:nvSpPr>
          <p:cNvPr id="5" name="Footer Placeholder 4"/>
          <p:cNvSpPr>
            <a:spLocks noGrp="1"/>
          </p:cNvSpPr>
          <p:nvPr>
            <p:ph type="ftr" sz="quarter" idx="18"/>
          </p:nvPr>
        </p:nvSpPr>
        <p:spPr/>
        <p:txBody>
          <a:bodyPr/>
          <a:lstStyle/>
          <a:p>
            <a:endParaRPr lang="en-US" dirty="0"/>
          </a:p>
        </p:txBody>
      </p:sp>
      <p:sp>
        <p:nvSpPr>
          <p:cNvPr id="6" name="Slide Number Placeholder 5"/>
          <p:cNvSpPr>
            <a:spLocks noGrp="1"/>
          </p:cNvSpPr>
          <p:nvPr>
            <p:ph type="sldNum" sz="quarter" idx="17"/>
          </p:nvPr>
        </p:nvSpPr>
        <p:spPr/>
        <p:txBody>
          <a:bodyPr/>
          <a:lstStyle/>
          <a:p>
            <a:fld id="{120DFB00-F25D-46CF-9C41-23C9768802AF}"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rporate-PowerPoint_updated_1606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Corporate-PowerPoint_updated_16062015</Template>
  <TotalTime>1514</TotalTime>
  <Words>752</Words>
  <Application>Microsoft Office PowerPoint</Application>
  <PresentationFormat>On-screen Show (4:3)</PresentationFormat>
  <Paragraphs>128</Paragraphs>
  <Slides>21</Slides>
  <Notes>0</Notes>
  <HiddenSlides>1</HiddenSlides>
  <MMClips>1</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Corporate-PowerPoint_updated_16062015</vt:lpstr>
      <vt:lpstr>CITS 5506 The Internet of Things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user01</dc:creator>
  <cp:lastModifiedBy>user01</cp:lastModifiedBy>
  <cp:revision>166</cp:revision>
  <dcterms:created xsi:type="dcterms:W3CDTF">2017-07-28T02:03:22Z</dcterms:created>
  <dcterms:modified xsi:type="dcterms:W3CDTF">2018-08-01T05:35:37Z</dcterms:modified>
</cp:coreProperties>
</file>